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7.xml" ContentType="application/vnd.openxmlformats-officedocument.drawingml.chart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4143" r:id="rId1"/>
  </p:sldMasterIdLst>
  <p:notesMasterIdLst>
    <p:notesMasterId r:id="rId33"/>
  </p:notesMasterIdLst>
  <p:handoutMasterIdLst>
    <p:handoutMasterId r:id="rId34"/>
  </p:handoutMasterIdLst>
  <p:sldIdLst>
    <p:sldId id="452" r:id="rId2"/>
    <p:sldId id="547" r:id="rId3"/>
    <p:sldId id="549" r:id="rId4"/>
    <p:sldId id="548" r:id="rId5"/>
    <p:sldId id="512" r:id="rId6"/>
    <p:sldId id="513" r:id="rId7"/>
    <p:sldId id="550" r:id="rId8"/>
    <p:sldId id="555" r:id="rId9"/>
    <p:sldId id="551" r:id="rId10"/>
    <p:sldId id="552" r:id="rId11"/>
    <p:sldId id="553" r:id="rId12"/>
    <p:sldId id="554" r:id="rId13"/>
    <p:sldId id="563" r:id="rId14"/>
    <p:sldId id="564" r:id="rId15"/>
    <p:sldId id="565" r:id="rId16"/>
    <p:sldId id="566" r:id="rId17"/>
    <p:sldId id="567" r:id="rId18"/>
    <p:sldId id="562" r:id="rId19"/>
    <p:sldId id="556" r:id="rId20"/>
    <p:sldId id="531" r:id="rId21"/>
    <p:sldId id="401" r:id="rId22"/>
    <p:sldId id="489" r:id="rId23"/>
    <p:sldId id="522" r:id="rId24"/>
    <p:sldId id="524" r:id="rId25"/>
    <p:sldId id="568" r:id="rId26"/>
    <p:sldId id="569" r:id="rId27"/>
    <p:sldId id="557" r:id="rId28"/>
    <p:sldId id="558" r:id="rId29"/>
    <p:sldId id="559" r:id="rId30"/>
    <p:sldId id="560" r:id="rId31"/>
    <p:sldId id="561" r:id="rId32"/>
  </p:sldIdLst>
  <p:sldSz cx="9144000" cy="6858000" type="screen4x3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F99"/>
    <a:srgbClr val="CCECFF"/>
    <a:srgbClr val="FF0000"/>
    <a:srgbClr val="4B04CC"/>
    <a:srgbClr val="33CC33"/>
    <a:srgbClr val="0000CC"/>
    <a:srgbClr val="FF66CC"/>
    <a:srgbClr val="66FFFF"/>
    <a:srgbClr val="CEB4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56" autoAdjust="0"/>
    <p:restoredTop sz="94342" autoAdjust="0"/>
  </p:normalViewPr>
  <p:slideViewPr>
    <p:cSldViewPr>
      <p:cViewPr varScale="1">
        <p:scale>
          <a:sx n="110" d="100"/>
          <a:sy n="110" d="100"/>
        </p:scale>
        <p:origin x="189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12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21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ru-RU" b="0" dirty="0" smtClean="0">
                <a:solidFill>
                  <a:srgbClr val="7030A0"/>
                </a:solidFill>
              </a:rPr>
              <a:t>Возрастная характеристика населения на 1 января 2022 года</a:t>
            </a:r>
            <a:endParaRPr lang="ru-RU" b="0" dirty="0">
              <a:solidFill>
                <a:srgbClr val="7030A0"/>
              </a:solidFill>
            </a:endParaRPr>
          </a:p>
        </c:rich>
      </c:tx>
      <c:layout>
        <c:manualLayout>
          <c:xMode val="edge"/>
          <c:yMode val="edge"/>
          <c:x val="0.16912180323044029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4579978442941035E-2"/>
          <c:y val="0.44361991335929102"/>
          <c:w val="0.93459946031680641"/>
          <c:h val="0.4751615414425552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gradFill>
                <a:gsLst>
                  <a:gs pos="100000">
                    <a:schemeClr val="accent1">
                      <a:shade val="58000"/>
                      <a:lumMod val="60000"/>
                      <a:lumOff val="40000"/>
                    </a:schemeClr>
                  </a:gs>
                  <a:gs pos="0">
                    <a:schemeClr val="accent1">
                      <a:shade val="58000"/>
                    </a:schemeClr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  <a:effectLst/>
              <a:sp3d contourW="508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gradFill>
                <a:gsLst>
                  <a:gs pos="100000">
                    <a:schemeClr val="accent1">
                      <a:shade val="86000"/>
                      <a:lumMod val="60000"/>
                      <a:lumOff val="40000"/>
                    </a:schemeClr>
                  </a:gs>
                  <a:gs pos="0">
                    <a:schemeClr val="accent1">
                      <a:shade val="86000"/>
                    </a:schemeClr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  <a:effectLst/>
              <a:sp3d contourW="508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gradFill>
                <a:gsLst>
                  <a:gs pos="100000">
                    <a:schemeClr val="accent1">
                      <a:tint val="86000"/>
                      <a:lumMod val="60000"/>
                      <a:lumOff val="40000"/>
                    </a:schemeClr>
                  </a:gs>
                  <a:gs pos="0">
                    <a:schemeClr val="accent1">
                      <a:tint val="86000"/>
                    </a:schemeClr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  <a:effectLst/>
              <a:sp3d contourW="508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gradFill>
                <a:gsLst>
                  <a:gs pos="100000">
                    <a:schemeClr val="accent1">
                      <a:tint val="58000"/>
                      <a:lumMod val="60000"/>
                      <a:lumOff val="40000"/>
                    </a:schemeClr>
                  </a:gs>
                  <a:gs pos="0">
                    <a:schemeClr val="accent1">
                      <a:tint val="58000"/>
                    </a:schemeClr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  <a:effectLst/>
              <a:sp3d contourW="508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4.5639422130484525E-2"/>
                  <c:y val="-7.2882310500086839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b="1" dirty="0" smtClean="0">
                        <a:solidFill>
                          <a:srgbClr val="7030A0"/>
                        </a:solidFill>
                      </a:rPr>
                      <a:t>Трудоспособного возраста; </a:t>
                    </a:r>
                    <a:r>
                      <a: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</a:rPr>
                      <a:t>15 393; </a:t>
                    </a:r>
                    <a:r>
                      <a:rPr lang="ru-RU" b="1" baseline="0" dirty="0" smtClean="0">
                        <a:solidFill>
                          <a:srgbClr val="7030A0"/>
                        </a:solidFill>
                      </a:rPr>
                      <a:t>54%</a:t>
                    </a:r>
                    <a:endParaRPr lang="ru-RU" baseline="0" dirty="0" smtClean="0">
                      <a:solidFill>
                        <a:srgbClr val="7030A0"/>
                      </a:solidFill>
                    </a:endParaRPr>
                  </a:p>
                </c:rich>
              </c:tx>
              <c:spPr>
                <a:solidFill>
                  <a:prstClr val="white">
                    <a:alpha val="75000"/>
                  </a:prstClr>
                </a:solidFill>
                <a:ln w="9525"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1395147127901968"/>
                      <c:h val="0.18761579746897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2.6300683939601246E-2"/>
                  <c:y val="-4.3142263069930561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dirty="0" smtClean="0"/>
                      <a:t>Моложе </a:t>
                    </a:r>
                    <a:r>
                      <a:rPr lang="ru-RU" dirty="0"/>
                      <a:t>трудоспособного возраста; </a:t>
                    </a:r>
                    <a:r>
                      <a:rPr lang="ru-RU" dirty="0" smtClean="0">
                        <a:solidFill>
                          <a:schemeClr val="accent1">
                            <a:lumMod val="50000"/>
                          </a:schemeClr>
                        </a:solidFill>
                      </a:rPr>
                      <a:t>4 922; </a:t>
                    </a:r>
                    <a:r>
                      <a:rPr lang="ru-RU" dirty="0" smtClean="0"/>
                      <a:t>17%</a:t>
                    </a:r>
                    <a:endParaRPr lang="ru-RU" dirty="0"/>
                  </a:p>
                </c:rich>
              </c:tx>
              <c:spPr>
                <a:solidFill>
                  <a:prstClr val="white">
                    <a:alpha val="75000"/>
                  </a:prstClr>
                </a:solidFill>
                <a:ln w="9525"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9675747529026986"/>
                      <c:h val="0.22627837665876163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5.5695565989743831E-2"/>
                  <c:y val="3.7026573673523439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b="1" dirty="0" smtClean="0">
                        <a:solidFill>
                          <a:srgbClr val="7030A0"/>
                        </a:solidFill>
                      </a:rPr>
                      <a:t>Старше трудоспособного возраста; </a:t>
                    </a:r>
                    <a:r>
                      <a:rPr lang="ru-RU" b="1" dirty="0" smtClean="0">
                        <a:solidFill>
                          <a:schemeClr val="accent1">
                            <a:lumMod val="50000"/>
                          </a:schemeClr>
                        </a:solidFill>
                      </a:rPr>
                      <a:t>8 372; </a:t>
                    </a:r>
                    <a:r>
                      <a:rPr lang="ru-RU" b="1" baseline="0" dirty="0" smtClean="0">
                        <a:solidFill>
                          <a:srgbClr val="7030A0"/>
                        </a:solidFill>
                      </a:rPr>
                      <a:t>29%</a:t>
                    </a:r>
                    <a:endParaRPr lang="ru-RU" baseline="0" dirty="0" smtClean="0">
                      <a:solidFill>
                        <a:srgbClr val="7030A0"/>
                      </a:solidFill>
                    </a:endParaRPr>
                  </a:p>
                </c:rich>
              </c:tx>
              <c:spPr>
                <a:solidFill>
                  <a:prstClr val="white">
                    <a:alpha val="75000"/>
                  </a:prstClr>
                </a:solidFill>
                <a:ln w="9525">
                  <a:solidFill>
                    <a:prstClr val="black">
                      <a:lumMod val="25000"/>
                      <a:lumOff val="75000"/>
                    </a:prstClr>
                  </a:solidFill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9366327717972857"/>
                      <c:h val="0.25681937878063699"/>
                    </c:manualLayout>
                  </c15:layout>
                </c:ext>
              </c:extLst>
            </c:dLbl>
            <c:spPr>
              <a:solidFill>
                <a:prstClr val="white">
                  <a:alpha val="75000"/>
                </a:prstClr>
              </a:solidFill>
              <a:ln w="9525"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7030A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Лист1!$A$2:$A$5</c:f>
              <c:strCache>
                <c:ptCount val="3"/>
                <c:pt idx="0">
                  <c:v>Трудоспособного  возраста</c:v>
                </c:pt>
                <c:pt idx="1">
                  <c:v>Моложе трудоспособного возраста</c:v>
                </c:pt>
                <c:pt idx="2">
                  <c:v>Старше трудоспособного возраста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15472</c:v>
                </c:pt>
                <c:pt idx="1">
                  <c:v>4688</c:v>
                </c:pt>
                <c:pt idx="2">
                  <c:v>8576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6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Валовое производство сельскохозяйственной продукции</a:t>
            </a:r>
          </a:p>
        </c:rich>
      </c:tx>
      <c:layout>
        <c:manualLayout>
          <c:xMode val="edge"/>
          <c:yMode val="edge"/>
          <c:x val="0.16997895827666656"/>
          <c:y val="5.25663137700147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rAngAx val="0"/>
    </c:view3D>
    <c:floor>
      <c:thickness val="0"/>
      <c:spPr>
        <a:noFill/>
        <a:ln w="15875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15875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6746220116956701E-2"/>
          <c:y val="0.35774789493527714"/>
          <c:w val="0.54619259476219817"/>
          <c:h val="0.581003173749041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Производство сельскохозяйственной продукции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76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CE4-41C1-AEFC-E096F9480C33}"/>
              </c:ext>
            </c:extLst>
          </c:dPt>
          <c:dPt>
            <c:idx val="1"/>
            <c:bubble3D val="0"/>
            <c:spPr>
              <a:solidFill>
                <a:schemeClr val="accent1">
                  <a:tint val="77000"/>
                </a:schemeClr>
              </a:soli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FCE4-41C1-AEFC-E096F9480C33}"/>
              </c:ext>
            </c:extLst>
          </c:dPt>
          <c:dLbls>
            <c:dLbl>
              <c:idx val="0"/>
              <c:layout>
                <c:manualLayout>
                  <c:x val="-3.807575020400035E-2"/>
                  <c:y val="1.686499603025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CE4-41C1-AEFC-E096F9480C33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3970167107869239"/>
                  <c:y val="-0.212181031375917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FCE4-41C1-AEFC-E096F9480C33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2">
                        <a:lumMod val="50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растениеводство - 1,66 млрд.руб.</c:v>
                </c:pt>
                <c:pt idx="1">
                  <c:v>животноводство - 11.622 млрд.руб.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0.127</c:v>
                </c:pt>
                <c:pt idx="1">
                  <c:v>0.873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FCE4-41C1-AEFC-E096F9480C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61711728999808102"/>
          <c:y val="0.43662219641842509"/>
          <c:w val="0.34028441284301747"/>
          <c:h val="0.41209529389482552"/>
        </c:manualLayout>
      </c:layout>
      <c:overlay val="0"/>
      <c:spPr>
        <a:solidFill>
          <a:schemeClr val="bg1"/>
        </a:solidFill>
        <a:ln>
          <a:solidFill>
            <a:srgbClr val="00B0F0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chemeClr val="accent1">
        <a:lumMod val="20000"/>
        <a:lumOff val="80000"/>
      </a:schemeClr>
    </a:solidFill>
    <a:ln w="15875" cap="flat" cmpd="sng" algn="ctr">
      <a:noFill/>
      <a:prstDash val="solid"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Сельскохозяйственные угодья – </a:t>
            </a:r>
            <a:r>
              <a:rPr lang="ru-RU" dirty="0" smtClean="0"/>
              <a:t>63 099 </a:t>
            </a:r>
            <a:r>
              <a:rPr lang="ru-RU" dirty="0"/>
              <a:t>га</a:t>
            </a:r>
          </a:p>
        </c:rich>
      </c:tx>
      <c:layout>
        <c:manualLayout>
          <c:xMode val="edge"/>
          <c:yMode val="edge"/>
          <c:x val="0.18491848363364538"/>
          <c:y val="4.07832545577313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3277743150949325E-2"/>
          <c:y val="0.29013041598069955"/>
          <c:w val="0.5127229272077114"/>
          <c:h val="0.5565583533749591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Производство сельскохозяйственной продукции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tint val="77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AF6-4FA0-BDFE-F5DD436A3F28}"/>
              </c:ext>
            </c:extLst>
          </c:dPt>
          <c:dPt>
            <c:idx val="1"/>
            <c:bubble3D val="0"/>
            <c:spPr>
              <a:solidFill>
                <a:schemeClr val="accent1">
                  <a:shade val="76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AF6-4FA0-BDFE-F5DD436A3F28}"/>
              </c:ext>
            </c:extLst>
          </c:dPt>
          <c:dLbls>
            <c:dLbl>
              <c:idx val="0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AF6-4FA0-BDFE-F5DD436A3F28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3AF6-4FA0-BDFE-F5DD436A3F28}"/>
                </c:ext>
                <c:ext xmlns:c15="http://schemas.microsoft.com/office/drawing/2012/chart" uri="{CE6537A1-D6FC-4f65-9D91-7224C49458BB}"/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пашня - 45 690 га</c:v>
                </c:pt>
                <c:pt idx="1">
                  <c:v>пастбища и проч. - 17 409 га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0.72399999999999998</c:v>
                </c:pt>
                <c:pt idx="1">
                  <c:v>0.27600000000000002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AF6-4FA0-BDFE-F5DD436A3F28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0.58591629231972131"/>
          <c:y val="0.48768947503639631"/>
          <c:w val="0.39411737270282338"/>
          <c:h val="0.32472032707538401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gradFill flip="none" rotWithShape="1">
      <a:gsLst>
        <a:gs pos="0">
          <a:schemeClr val="lt1">
            <a:alpha val="89000"/>
            <a:lumMod val="0"/>
            <a:lumOff val="100000"/>
          </a:schemeClr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0102684950714291E-2"/>
          <c:y val="3.8346017109210088E-2"/>
          <c:w val="0.54375948586061607"/>
          <c:h val="0.7907339391668345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 промышленной отрасли             (темп роста 110.2%)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1.04873968251893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Лист1!$B$2</c:f>
              <c:numCache>
                <c:formatCode>#,##0.00</c:formatCode>
                <c:ptCount val="1"/>
                <c:pt idx="0">
                  <c:v>39528.800000000003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 сельском хозяйстве                           (темп роста 123.7% )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dLbls>
            <c:dLbl>
              <c:idx val="0"/>
              <c:layout>
                <c:manualLayout>
                  <c:x val="2.9151949140637399E-3"/>
                  <c:y val="-3.29579393139324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Лист1!$C$2</c:f>
              <c:numCache>
                <c:formatCode>#,##0</c:formatCode>
                <c:ptCount val="1"/>
                <c:pt idx="0">
                  <c:v>40480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 сфере здравоохранения                    (темп роста 95.4%)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4.3727923710955895E-3"/>
                  <c:y val="-5.63840537325918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Лист1!$D$2</c:f>
              <c:numCache>
                <c:formatCode>#,##0.00</c:formatCode>
                <c:ptCount val="1"/>
                <c:pt idx="0">
                  <c:v>29081.599999999999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в сфере культуры                                 (темп роста 110.6%)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5.830389828127453E-3"/>
                  <c:y val="-1.9020149721926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Лист1!$E$2</c:f>
              <c:numCache>
                <c:formatCode>#,##0.00</c:formatCode>
                <c:ptCount val="1"/>
                <c:pt idx="0">
                  <c:v>27795.200000000001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в сфере общего образования                  (темп роста 108.2%)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FF99"/>
              </a:solidFill>
            </c:spPr>
          </c:dPt>
          <c:dLbls>
            <c:dLbl>
              <c:idx val="0"/>
              <c:layout>
                <c:manualLayout>
                  <c:x val="7.2879872851593164E-3"/>
                  <c:y val="3.25147696007633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Лист1!$F$2</c:f>
              <c:numCache>
                <c:formatCode>#,##0.00</c:formatCode>
                <c:ptCount val="1"/>
                <c:pt idx="0">
                  <c:v>24963.8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среднемесячная заработная плата по району (темп роста 114.9%)</c:v>
                </c:pt>
              </c:strCache>
            </c:strRef>
          </c:tx>
          <c:spPr>
            <a:solidFill>
              <a:srgbClr val="CCCCFF"/>
            </a:solidFill>
          </c:spPr>
          <c:invertIfNegative val="0"/>
          <c:dLbls>
            <c:dLbl>
              <c:idx val="0"/>
              <c:layout>
                <c:manualLayout>
                  <c:x val="1.4575974570318632E-3"/>
                  <c:y val="-1.83059725389989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Лист1!$G$2</c:f>
              <c:numCache>
                <c:formatCode>#,##0.00</c:formatCode>
                <c:ptCount val="1"/>
                <c:pt idx="0">
                  <c:v>38161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среднемесячная заработная плата по республике (темп роста 109.6%)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9151949140637265E-3"/>
                  <c:y val="2.41699043243560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Среднемесячная заработная плата по отраслям за 2021 год</c:v>
                </c:pt>
              </c:strCache>
            </c:strRef>
          </c:cat>
          <c:val>
            <c:numRef>
              <c:f>Лист1!$H$2</c:f>
              <c:numCache>
                <c:formatCode>#,##0.00</c:formatCode>
                <c:ptCount val="1"/>
                <c:pt idx="0">
                  <c:v>36191.599999999999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8532336"/>
        <c:axId val="268532896"/>
      </c:barChart>
      <c:catAx>
        <c:axId val="268532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268532896"/>
        <c:crosses val="autoZero"/>
        <c:auto val="1"/>
        <c:lblAlgn val="ctr"/>
        <c:lblOffset val="100"/>
        <c:noMultiLvlLbl val="0"/>
      </c:catAx>
      <c:valAx>
        <c:axId val="268532896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#,##0.00" sourceLinked="1"/>
        <c:majorTickMark val="out"/>
        <c:minorTickMark val="none"/>
        <c:tickLblPos val="nextTo"/>
        <c:crossAx val="2685323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5222789754306456"/>
          <c:y val="1.4661466186296761E-2"/>
          <c:w val="0.43797360440208205"/>
          <c:h val="0.9273886234862792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2209723640834733E-2"/>
          <c:y val="7.4201329306777378E-2"/>
          <c:w val="0.93488810576099213"/>
          <c:h val="0.688340157157270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Объём отгруженной продукции, млн.рублей</c:v>
                </c:pt>
              </c:strCache>
            </c:strRef>
          </c:tx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z="1400" b="1" dirty="0" smtClean="0"/>
                      <a:t>22</a:t>
                    </a:r>
                    <a:r>
                      <a:rPr lang="ru-RU" sz="1400" b="1" dirty="0" smtClean="0"/>
                      <a:t> </a:t>
                    </a:r>
                    <a:r>
                      <a:rPr lang="en-US" sz="1400" b="1" dirty="0" smtClean="0"/>
                      <a:t>120.4</a:t>
                    </a:r>
                    <a:r>
                      <a:rPr lang="ru-RU" sz="1400" b="1" dirty="0" smtClean="0"/>
                      <a:t>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400" b="1" smtClean="0"/>
                      <a:t>27</a:t>
                    </a:r>
                    <a:r>
                      <a:rPr lang="ru-RU" sz="1400" b="1" smtClean="0"/>
                      <a:t> </a:t>
                    </a:r>
                    <a:r>
                      <a:rPr lang="en-US" sz="1400" b="1" smtClean="0"/>
                      <a:t>400.2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</c:f>
              <c:strCache>
                <c:ptCount val="2"/>
                <c:pt idx="0">
                  <c:v>2020 год</c:v>
                </c:pt>
                <c:pt idx="1">
                  <c:v>2021 год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22120.400000000001</c:v>
                </c:pt>
                <c:pt idx="1">
                  <c:v>27400.2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8535136"/>
        <c:axId val="268535696"/>
      </c:barChart>
      <c:catAx>
        <c:axId val="268535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268535696"/>
        <c:crosses val="autoZero"/>
        <c:auto val="1"/>
        <c:lblAlgn val="ctr"/>
        <c:lblOffset val="100"/>
        <c:noMultiLvlLbl val="0"/>
      </c:catAx>
      <c:valAx>
        <c:axId val="268535696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2685351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отгрузки в объёме республики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dPt>
            <c:idx val="0"/>
            <c:bubble3D val="0"/>
            <c:spPr>
              <a:solidFill>
                <a:srgbClr val="FFFF00"/>
              </a:solidFill>
            </c:spPr>
          </c:dPt>
          <c:dPt>
            <c:idx val="1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Lbls>
            <c:dLbl>
              <c:idx val="1"/>
              <c:layout>
                <c:manualLayout>
                  <c:x val="9.090151599317248E-3"/>
                  <c:y val="0.221940093847494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0.00%</c:formatCode>
                <c:ptCount val="2"/>
                <c:pt idx="0" formatCode="0%">
                  <c:v>1</c:v>
                </c:pt>
                <c:pt idx="1">
                  <c:v>0.106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b="0" dirty="0">
                <a:latin typeface="+mj-lt"/>
              </a:rPr>
              <a:t>Основные виды деятельности субъектов МСП</a:t>
            </a:r>
          </a:p>
        </c:rich>
      </c:tx>
      <c:layout>
        <c:manualLayout>
          <c:xMode val="edge"/>
          <c:yMode val="edge"/>
          <c:x val="0.12081465366312875"/>
          <c:y val="5.5458690653893049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7201254431937122E-3"/>
          <c:y val="9.5312453178966541E-2"/>
          <c:w val="0.64301780556049848"/>
          <c:h val="0.8932133349616072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1"/>
            <c:bubble3D val="0"/>
            <c:spPr>
              <a:solidFill>
                <a:srgbClr val="F6FA40"/>
              </a:solidFill>
            </c:spPr>
          </c:dPt>
          <c:dLbls>
            <c:dLbl>
              <c:idx val="5"/>
              <c:layout>
                <c:manualLayout>
                  <c:x val="5.2117603313006536E-2"/>
                  <c:y val="4.10784313577862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Лист1!$A$2:$A$8</c:f>
              <c:strCache>
                <c:ptCount val="7"/>
                <c:pt idx="0">
                  <c:v>Оптовая и розничная торговля</c:v>
                </c:pt>
                <c:pt idx="1">
                  <c:v>Деятельность транспорта</c:v>
                </c:pt>
                <c:pt idx="2">
                  <c:v>Строительство</c:v>
                </c:pt>
                <c:pt idx="3">
                  <c:v>Сельское хозяйство</c:v>
                </c:pt>
                <c:pt idx="4">
                  <c:v>Ремонт автотранспортных средств</c:v>
                </c:pt>
                <c:pt idx="5">
                  <c:v>Аренда и предоставление услуг</c:v>
                </c:pt>
                <c:pt idx="6">
                  <c:v>Операции с недвижимом имуществом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 formatCode="0.00%">
                  <c:v>0.34699999999999998</c:v>
                </c:pt>
                <c:pt idx="1">
                  <c:v>0.24</c:v>
                </c:pt>
                <c:pt idx="2">
                  <c:v>0.08</c:v>
                </c:pt>
                <c:pt idx="3" formatCode="0.00%">
                  <c:v>5.8999999999999997E-2</c:v>
                </c:pt>
                <c:pt idx="4">
                  <c:v>0.05</c:v>
                </c:pt>
                <c:pt idx="5" formatCode="0.00%">
                  <c:v>4.2999999999999997E-2</c:v>
                </c:pt>
                <c:pt idx="6" formatCode="0.00%">
                  <c:v>2.8000000000000001E-2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7865826551887543"/>
          <c:y val="0.108537461118308"/>
          <c:w val="0.31162160903793079"/>
          <c:h val="0.797917897346159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67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8107723-B46E-474F-BAEF-6EFACF9D1E61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AAE8D53-790C-424D-83AC-3B4EB79090B0}">
      <dgm:prSet phldrT="[Текст]"/>
      <dgm:spPr/>
      <dgm:t>
        <a:bodyPr/>
        <a:lstStyle/>
        <a:p>
          <a:r>
            <a:rPr lang="ru-RU" dirty="0" smtClean="0"/>
            <a:t>2020г.</a:t>
          </a:r>
          <a:endParaRPr lang="ru-RU" dirty="0"/>
        </a:p>
      </dgm:t>
    </dgm:pt>
    <dgm:pt modelId="{F2C96736-B2FC-4965-818E-11D8B73D0B4D}" type="parTrans" cxnId="{1AB63728-A3EF-4AEA-85CC-2B71653E33F2}">
      <dgm:prSet/>
      <dgm:spPr/>
      <dgm:t>
        <a:bodyPr/>
        <a:lstStyle/>
        <a:p>
          <a:endParaRPr lang="ru-RU"/>
        </a:p>
      </dgm:t>
    </dgm:pt>
    <dgm:pt modelId="{573E71AE-2864-4213-82DD-BD5D39D7DF9B}" type="sibTrans" cxnId="{1AB63728-A3EF-4AEA-85CC-2B71653E33F2}">
      <dgm:prSet/>
      <dgm:spPr/>
      <dgm:t>
        <a:bodyPr/>
        <a:lstStyle/>
        <a:p>
          <a:endParaRPr lang="ru-RU"/>
        </a:p>
      </dgm:t>
    </dgm:pt>
    <dgm:pt modelId="{D19DFA4C-E5B2-4C7E-9DBE-C5C13D885F35}">
      <dgm:prSet phldrT="[Текст]" custT="1"/>
      <dgm:spPr/>
      <dgm:t>
        <a:bodyPr/>
        <a:lstStyle/>
        <a:p>
          <a:r>
            <a:rPr lang="ru-RU" sz="1800" dirty="0" smtClean="0"/>
            <a:t>2,548 млрд. руб.</a:t>
          </a:r>
          <a:endParaRPr lang="ru-RU" sz="1800" dirty="0"/>
        </a:p>
      </dgm:t>
    </dgm:pt>
    <dgm:pt modelId="{FF9ED825-2975-43D3-9F1B-EF029B984432}" type="parTrans" cxnId="{F7EB8D4E-FA6C-4967-BD4E-852AE4565E69}">
      <dgm:prSet/>
      <dgm:spPr/>
      <dgm:t>
        <a:bodyPr/>
        <a:lstStyle/>
        <a:p>
          <a:endParaRPr lang="ru-RU"/>
        </a:p>
      </dgm:t>
    </dgm:pt>
    <dgm:pt modelId="{C84E88D2-7F10-4C17-8382-A9871D6AE8F0}" type="sibTrans" cxnId="{F7EB8D4E-FA6C-4967-BD4E-852AE4565E69}">
      <dgm:prSet/>
      <dgm:spPr/>
      <dgm:t>
        <a:bodyPr/>
        <a:lstStyle/>
        <a:p>
          <a:endParaRPr lang="ru-RU"/>
        </a:p>
      </dgm:t>
    </dgm:pt>
    <dgm:pt modelId="{C0FCD1EB-47C9-42D5-BBD8-89E4ABCC739E}">
      <dgm:prSet phldrT="[Текст]" custT="1"/>
      <dgm:spPr/>
      <dgm:t>
        <a:bodyPr/>
        <a:lstStyle/>
        <a:p>
          <a:r>
            <a:rPr lang="ru-RU" sz="1800" dirty="0" smtClean="0"/>
            <a:t>темп роста 114,1%</a:t>
          </a:r>
          <a:endParaRPr lang="ru-RU" sz="1800" dirty="0"/>
        </a:p>
      </dgm:t>
    </dgm:pt>
    <dgm:pt modelId="{780FDECD-2C65-4642-9C70-094E3AAF6385}" type="parTrans" cxnId="{291F2154-C4FC-48E1-BBCE-997E29D3E256}">
      <dgm:prSet/>
      <dgm:spPr/>
      <dgm:t>
        <a:bodyPr/>
        <a:lstStyle/>
        <a:p>
          <a:endParaRPr lang="ru-RU"/>
        </a:p>
      </dgm:t>
    </dgm:pt>
    <dgm:pt modelId="{96C56D0D-6B81-4407-91AC-B065DADB8DD3}" type="sibTrans" cxnId="{291F2154-C4FC-48E1-BBCE-997E29D3E256}">
      <dgm:prSet/>
      <dgm:spPr/>
      <dgm:t>
        <a:bodyPr/>
        <a:lstStyle/>
        <a:p>
          <a:endParaRPr lang="ru-RU"/>
        </a:p>
      </dgm:t>
    </dgm:pt>
    <dgm:pt modelId="{47D31064-CEB0-4388-B89D-AC2A371CFE4F}">
      <dgm:prSet phldrT="[Текст]"/>
      <dgm:spPr/>
      <dgm:t>
        <a:bodyPr/>
        <a:lstStyle/>
        <a:p>
          <a:r>
            <a:rPr lang="ru-RU" dirty="0" smtClean="0"/>
            <a:t>2021г.</a:t>
          </a:r>
          <a:endParaRPr lang="ru-RU" dirty="0"/>
        </a:p>
      </dgm:t>
    </dgm:pt>
    <dgm:pt modelId="{C2DA6794-4545-4E3A-A4FB-70A4A5D32A59}" type="parTrans" cxnId="{FEE6EEF2-164B-471C-953F-7D41624D837F}">
      <dgm:prSet/>
      <dgm:spPr/>
      <dgm:t>
        <a:bodyPr/>
        <a:lstStyle/>
        <a:p>
          <a:endParaRPr lang="ru-RU"/>
        </a:p>
      </dgm:t>
    </dgm:pt>
    <dgm:pt modelId="{FEA47811-20E1-4F7C-857C-76B2B1A9AC55}" type="sibTrans" cxnId="{FEE6EEF2-164B-471C-953F-7D41624D837F}">
      <dgm:prSet/>
      <dgm:spPr/>
      <dgm:t>
        <a:bodyPr/>
        <a:lstStyle/>
        <a:p>
          <a:endParaRPr lang="ru-RU"/>
        </a:p>
      </dgm:t>
    </dgm:pt>
    <dgm:pt modelId="{E7A0C241-5EAF-4563-9207-7A5A5F6A4107}">
      <dgm:prSet phldrT="[Текст]" custT="1"/>
      <dgm:spPr/>
      <dgm:t>
        <a:bodyPr/>
        <a:lstStyle/>
        <a:p>
          <a:r>
            <a:rPr lang="ru-RU" sz="1800" dirty="0" smtClean="0"/>
            <a:t>2,461 млрд. руб.</a:t>
          </a:r>
          <a:endParaRPr lang="ru-RU" sz="1800" dirty="0"/>
        </a:p>
      </dgm:t>
    </dgm:pt>
    <dgm:pt modelId="{062530DB-F46F-4B0E-9B18-4B1AB41FA760}" type="parTrans" cxnId="{759B0DF9-A72C-4288-A28C-21DFB43C026C}">
      <dgm:prSet/>
      <dgm:spPr/>
      <dgm:t>
        <a:bodyPr/>
        <a:lstStyle/>
        <a:p>
          <a:endParaRPr lang="ru-RU"/>
        </a:p>
      </dgm:t>
    </dgm:pt>
    <dgm:pt modelId="{F78B7AEA-06FE-4966-BBC0-50D0EB149FD2}" type="sibTrans" cxnId="{759B0DF9-A72C-4288-A28C-21DFB43C026C}">
      <dgm:prSet/>
      <dgm:spPr/>
      <dgm:t>
        <a:bodyPr/>
        <a:lstStyle/>
        <a:p>
          <a:endParaRPr lang="ru-RU"/>
        </a:p>
      </dgm:t>
    </dgm:pt>
    <dgm:pt modelId="{F244B44C-276E-4120-A750-0EA8F439E1C2}">
      <dgm:prSet phldrT="[Текст]" custT="1"/>
      <dgm:spPr/>
      <dgm:t>
        <a:bodyPr/>
        <a:lstStyle/>
        <a:p>
          <a:r>
            <a:rPr lang="ru-RU" sz="1800" dirty="0" smtClean="0"/>
            <a:t>темп роста 96,6%</a:t>
          </a:r>
          <a:endParaRPr lang="ru-RU" sz="1800" dirty="0"/>
        </a:p>
      </dgm:t>
    </dgm:pt>
    <dgm:pt modelId="{D633D531-B6A1-4066-A96C-FA281B037440}" type="parTrans" cxnId="{CBFB79A0-A4DA-49C5-895F-1A343D42790F}">
      <dgm:prSet/>
      <dgm:spPr/>
      <dgm:t>
        <a:bodyPr/>
        <a:lstStyle/>
        <a:p>
          <a:endParaRPr lang="ru-RU"/>
        </a:p>
      </dgm:t>
    </dgm:pt>
    <dgm:pt modelId="{F667EB0C-B5E3-4F70-BCD3-D353D96F0096}" type="sibTrans" cxnId="{CBFB79A0-A4DA-49C5-895F-1A343D42790F}">
      <dgm:prSet/>
      <dgm:spPr/>
      <dgm:t>
        <a:bodyPr/>
        <a:lstStyle/>
        <a:p>
          <a:endParaRPr lang="ru-RU"/>
        </a:p>
      </dgm:t>
    </dgm:pt>
    <dgm:pt modelId="{B5FF831D-5514-415B-85AC-A29E7A7B8068}" type="pres">
      <dgm:prSet presAssocID="{B8107723-B46E-474F-BAEF-6EFACF9D1E61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CB5DC43-B35F-4954-8C87-E04A86DEC2DB}" type="pres">
      <dgm:prSet presAssocID="{8AAE8D53-790C-424D-83AC-3B4EB79090B0}" presName="compNode" presStyleCnt="0"/>
      <dgm:spPr/>
    </dgm:pt>
    <dgm:pt modelId="{79410456-C0F7-446A-A882-CBFCE09517B0}" type="pres">
      <dgm:prSet presAssocID="{8AAE8D53-790C-424D-83AC-3B4EB79090B0}" presName="noGeometry" presStyleCnt="0"/>
      <dgm:spPr/>
    </dgm:pt>
    <dgm:pt modelId="{132016C4-E754-4CD2-9B1B-1E3E0CB3C435}" type="pres">
      <dgm:prSet presAssocID="{8AAE8D53-790C-424D-83AC-3B4EB79090B0}" presName="childTextVisible" presStyleLbl="bgAccFollowNode1" presStyleIdx="0" presStyleCnt="2" custScaleX="237554" custLinFactNeighborX="-25729" custLinFactNeighborY="157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A4599C-665D-41C7-B32B-C6039FF14C36}" type="pres">
      <dgm:prSet presAssocID="{8AAE8D53-790C-424D-83AC-3B4EB79090B0}" presName="childTextHidden" presStyleLbl="bgAccFollowNode1" presStyleIdx="0" presStyleCnt="2"/>
      <dgm:spPr/>
      <dgm:t>
        <a:bodyPr/>
        <a:lstStyle/>
        <a:p>
          <a:endParaRPr lang="ru-RU"/>
        </a:p>
      </dgm:t>
    </dgm:pt>
    <dgm:pt modelId="{7368F008-4F01-4F6F-87D5-1ACB8F8FEC5D}" type="pres">
      <dgm:prSet presAssocID="{8AAE8D53-790C-424D-83AC-3B4EB79090B0}" presName="parentText" presStyleLbl="node1" presStyleIdx="0" presStyleCnt="2" custLinFactX="-45363" custLinFactNeighborX="-100000" custLinFactNeighborY="-60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F57182-9F07-4BC4-8A68-3BFD3929EB92}" type="pres">
      <dgm:prSet presAssocID="{8AAE8D53-790C-424D-83AC-3B4EB79090B0}" presName="aSpace" presStyleCnt="0"/>
      <dgm:spPr/>
    </dgm:pt>
    <dgm:pt modelId="{A1666C5D-E2DD-4702-B023-1DA2B7562233}" type="pres">
      <dgm:prSet presAssocID="{47D31064-CEB0-4388-B89D-AC2A371CFE4F}" presName="compNode" presStyleCnt="0"/>
      <dgm:spPr/>
    </dgm:pt>
    <dgm:pt modelId="{73EF89D7-8E20-48E6-9DCB-BB2B2D13404C}" type="pres">
      <dgm:prSet presAssocID="{47D31064-CEB0-4388-B89D-AC2A371CFE4F}" presName="noGeometry" presStyleCnt="0"/>
      <dgm:spPr/>
    </dgm:pt>
    <dgm:pt modelId="{E2AD5015-3A62-47D8-BD9C-D1B4B6E72FF2}" type="pres">
      <dgm:prSet presAssocID="{47D31064-CEB0-4388-B89D-AC2A371CFE4F}" presName="childTextVisible" presStyleLbl="bgAccFollowNode1" presStyleIdx="1" presStyleCnt="2" custScaleX="222290" custLinFactNeighborX="727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D69B92-F997-4974-B0B2-6B7CC565898F}" type="pres">
      <dgm:prSet presAssocID="{47D31064-CEB0-4388-B89D-AC2A371CFE4F}" presName="childTextHidden" presStyleLbl="bgAccFollowNode1" presStyleIdx="1" presStyleCnt="2"/>
      <dgm:spPr/>
      <dgm:t>
        <a:bodyPr/>
        <a:lstStyle/>
        <a:p>
          <a:endParaRPr lang="ru-RU"/>
        </a:p>
      </dgm:t>
    </dgm:pt>
    <dgm:pt modelId="{DA86DEB6-5E8E-43D3-B877-68BEEF036466}" type="pres">
      <dgm:prSet presAssocID="{47D31064-CEB0-4388-B89D-AC2A371CFE4F}" presName="parentText" presStyleLbl="node1" presStyleIdx="1" presStyleCnt="2" custLinFactNeighborX="-73826" custLinFactNeighborY="-60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B67167-0EA4-47AB-925F-1BEBE5006D5C}" type="presOf" srcId="{47D31064-CEB0-4388-B89D-AC2A371CFE4F}" destId="{DA86DEB6-5E8E-43D3-B877-68BEEF036466}" srcOrd="0" destOrd="0" presId="urn:microsoft.com/office/officeart/2005/8/layout/hProcess6"/>
    <dgm:cxn modelId="{F7EB8D4E-FA6C-4967-BD4E-852AE4565E69}" srcId="{8AAE8D53-790C-424D-83AC-3B4EB79090B0}" destId="{D19DFA4C-E5B2-4C7E-9DBE-C5C13D885F35}" srcOrd="0" destOrd="0" parTransId="{FF9ED825-2975-43D3-9F1B-EF029B984432}" sibTransId="{C84E88D2-7F10-4C17-8382-A9871D6AE8F0}"/>
    <dgm:cxn modelId="{FEFEB432-2172-4985-B536-58EE0988304D}" type="presOf" srcId="{D19DFA4C-E5B2-4C7E-9DBE-C5C13D885F35}" destId="{6EA4599C-665D-41C7-B32B-C6039FF14C36}" srcOrd="1" destOrd="0" presId="urn:microsoft.com/office/officeart/2005/8/layout/hProcess6"/>
    <dgm:cxn modelId="{FA183700-C196-4B83-AB58-ED193DC53866}" type="presOf" srcId="{E7A0C241-5EAF-4563-9207-7A5A5F6A4107}" destId="{4ED69B92-F997-4974-B0B2-6B7CC565898F}" srcOrd="1" destOrd="0" presId="urn:microsoft.com/office/officeart/2005/8/layout/hProcess6"/>
    <dgm:cxn modelId="{85D0D543-80AD-4E14-9284-B0A68A59E680}" type="presOf" srcId="{C0FCD1EB-47C9-42D5-BBD8-89E4ABCC739E}" destId="{132016C4-E754-4CD2-9B1B-1E3E0CB3C435}" srcOrd="0" destOrd="1" presId="urn:microsoft.com/office/officeart/2005/8/layout/hProcess6"/>
    <dgm:cxn modelId="{A05BADCC-F43D-42DC-8DB8-5C842DE662C9}" type="presOf" srcId="{B8107723-B46E-474F-BAEF-6EFACF9D1E61}" destId="{B5FF831D-5514-415B-85AC-A29E7A7B8068}" srcOrd="0" destOrd="0" presId="urn:microsoft.com/office/officeart/2005/8/layout/hProcess6"/>
    <dgm:cxn modelId="{1AB63728-A3EF-4AEA-85CC-2B71653E33F2}" srcId="{B8107723-B46E-474F-BAEF-6EFACF9D1E61}" destId="{8AAE8D53-790C-424D-83AC-3B4EB79090B0}" srcOrd="0" destOrd="0" parTransId="{F2C96736-B2FC-4965-818E-11D8B73D0B4D}" sibTransId="{573E71AE-2864-4213-82DD-BD5D39D7DF9B}"/>
    <dgm:cxn modelId="{386B259E-0458-43E5-9BB6-5B98526349B9}" type="presOf" srcId="{8AAE8D53-790C-424D-83AC-3B4EB79090B0}" destId="{7368F008-4F01-4F6F-87D5-1ACB8F8FEC5D}" srcOrd="0" destOrd="0" presId="urn:microsoft.com/office/officeart/2005/8/layout/hProcess6"/>
    <dgm:cxn modelId="{87540609-B9E7-4E8F-866F-D3CD2CA87BC4}" type="presOf" srcId="{D19DFA4C-E5B2-4C7E-9DBE-C5C13D885F35}" destId="{132016C4-E754-4CD2-9B1B-1E3E0CB3C435}" srcOrd="0" destOrd="0" presId="urn:microsoft.com/office/officeart/2005/8/layout/hProcess6"/>
    <dgm:cxn modelId="{CBFB79A0-A4DA-49C5-895F-1A343D42790F}" srcId="{47D31064-CEB0-4388-B89D-AC2A371CFE4F}" destId="{F244B44C-276E-4120-A750-0EA8F439E1C2}" srcOrd="1" destOrd="0" parTransId="{D633D531-B6A1-4066-A96C-FA281B037440}" sibTransId="{F667EB0C-B5E3-4F70-BCD3-D353D96F0096}"/>
    <dgm:cxn modelId="{291F2154-C4FC-48E1-BBCE-997E29D3E256}" srcId="{8AAE8D53-790C-424D-83AC-3B4EB79090B0}" destId="{C0FCD1EB-47C9-42D5-BBD8-89E4ABCC739E}" srcOrd="1" destOrd="0" parTransId="{780FDECD-2C65-4642-9C70-094E3AAF6385}" sibTransId="{96C56D0D-6B81-4407-91AC-B065DADB8DD3}"/>
    <dgm:cxn modelId="{FEE6EEF2-164B-471C-953F-7D41624D837F}" srcId="{B8107723-B46E-474F-BAEF-6EFACF9D1E61}" destId="{47D31064-CEB0-4388-B89D-AC2A371CFE4F}" srcOrd="1" destOrd="0" parTransId="{C2DA6794-4545-4E3A-A4FB-70A4A5D32A59}" sibTransId="{FEA47811-20E1-4F7C-857C-76B2B1A9AC55}"/>
    <dgm:cxn modelId="{759B0DF9-A72C-4288-A28C-21DFB43C026C}" srcId="{47D31064-CEB0-4388-B89D-AC2A371CFE4F}" destId="{E7A0C241-5EAF-4563-9207-7A5A5F6A4107}" srcOrd="0" destOrd="0" parTransId="{062530DB-F46F-4B0E-9B18-4B1AB41FA760}" sibTransId="{F78B7AEA-06FE-4966-BBC0-50D0EB149FD2}"/>
    <dgm:cxn modelId="{38116CCB-2671-4172-8F4F-C95D087D5D93}" type="presOf" srcId="{C0FCD1EB-47C9-42D5-BBD8-89E4ABCC739E}" destId="{6EA4599C-665D-41C7-B32B-C6039FF14C36}" srcOrd="1" destOrd="1" presId="urn:microsoft.com/office/officeart/2005/8/layout/hProcess6"/>
    <dgm:cxn modelId="{18076614-57D8-48DD-9758-41BA70C18BAE}" type="presOf" srcId="{F244B44C-276E-4120-A750-0EA8F439E1C2}" destId="{4ED69B92-F997-4974-B0B2-6B7CC565898F}" srcOrd="1" destOrd="1" presId="urn:microsoft.com/office/officeart/2005/8/layout/hProcess6"/>
    <dgm:cxn modelId="{07447BF2-5005-4FA7-A9F4-525D3E9C9689}" type="presOf" srcId="{F244B44C-276E-4120-A750-0EA8F439E1C2}" destId="{E2AD5015-3A62-47D8-BD9C-D1B4B6E72FF2}" srcOrd="0" destOrd="1" presId="urn:microsoft.com/office/officeart/2005/8/layout/hProcess6"/>
    <dgm:cxn modelId="{3169B677-71F3-4120-A1B9-000C9AE831FF}" type="presOf" srcId="{E7A0C241-5EAF-4563-9207-7A5A5F6A4107}" destId="{E2AD5015-3A62-47D8-BD9C-D1B4B6E72FF2}" srcOrd="0" destOrd="0" presId="urn:microsoft.com/office/officeart/2005/8/layout/hProcess6"/>
    <dgm:cxn modelId="{F85A7C7D-4E9B-432A-8530-0C3E7EA2247F}" type="presParOf" srcId="{B5FF831D-5514-415B-85AC-A29E7A7B8068}" destId="{CCB5DC43-B35F-4954-8C87-E04A86DEC2DB}" srcOrd="0" destOrd="0" presId="urn:microsoft.com/office/officeart/2005/8/layout/hProcess6"/>
    <dgm:cxn modelId="{2E03C1F2-1586-457F-AA75-822673BE9BE3}" type="presParOf" srcId="{CCB5DC43-B35F-4954-8C87-E04A86DEC2DB}" destId="{79410456-C0F7-446A-A882-CBFCE09517B0}" srcOrd="0" destOrd="0" presId="urn:microsoft.com/office/officeart/2005/8/layout/hProcess6"/>
    <dgm:cxn modelId="{52920ADD-4568-46BD-809D-161A4FEB8B1C}" type="presParOf" srcId="{CCB5DC43-B35F-4954-8C87-E04A86DEC2DB}" destId="{132016C4-E754-4CD2-9B1B-1E3E0CB3C435}" srcOrd="1" destOrd="0" presId="urn:microsoft.com/office/officeart/2005/8/layout/hProcess6"/>
    <dgm:cxn modelId="{409AA64E-8253-4199-A7CB-BBD355847A07}" type="presParOf" srcId="{CCB5DC43-B35F-4954-8C87-E04A86DEC2DB}" destId="{6EA4599C-665D-41C7-B32B-C6039FF14C36}" srcOrd="2" destOrd="0" presId="urn:microsoft.com/office/officeart/2005/8/layout/hProcess6"/>
    <dgm:cxn modelId="{04113510-104B-4A26-A83E-6404BFBDCC30}" type="presParOf" srcId="{CCB5DC43-B35F-4954-8C87-E04A86DEC2DB}" destId="{7368F008-4F01-4F6F-87D5-1ACB8F8FEC5D}" srcOrd="3" destOrd="0" presId="urn:microsoft.com/office/officeart/2005/8/layout/hProcess6"/>
    <dgm:cxn modelId="{36FA8F97-CBE9-4A30-A052-F59F41316B9F}" type="presParOf" srcId="{B5FF831D-5514-415B-85AC-A29E7A7B8068}" destId="{4AF57182-9F07-4BC4-8A68-3BFD3929EB92}" srcOrd="1" destOrd="0" presId="urn:microsoft.com/office/officeart/2005/8/layout/hProcess6"/>
    <dgm:cxn modelId="{875C857B-9DF3-4462-9F82-74A70F1D77B3}" type="presParOf" srcId="{B5FF831D-5514-415B-85AC-A29E7A7B8068}" destId="{A1666C5D-E2DD-4702-B023-1DA2B7562233}" srcOrd="2" destOrd="0" presId="urn:microsoft.com/office/officeart/2005/8/layout/hProcess6"/>
    <dgm:cxn modelId="{6D238C7D-0CDA-448D-A7E4-7F95222179DA}" type="presParOf" srcId="{A1666C5D-E2DD-4702-B023-1DA2B7562233}" destId="{73EF89D7-8E20-48E6-9DCB-BB2B2D13404C}" srcOrd="0" destOrd="0" presId="urn:microsoft.com/office/officeart/2005/8/layout/hProcess6"/>
    <dgm:cxn modelId="{390015F4-9AD6-4C94-BBF2-F067D63BD37E}" type="presParOf" srcId="{A1666C5D-E2DD-4702-B023-1DA2B7562233}" destId="{E2AD5015-3A62-47D8-BD9C-D1B4B6E72FF2}" srcOrd="1" destOrd="0" presId="urn:microsoft.com/office/officeart/2005/8/layout/hProcess6"/>
    <dgm:cxn modelId="{F6AD6EE6-F93C-4D03-B58E-747B9B67ABD7}" type="presParOf" srcId="{A1666C5D-E2DD-4702-B023-1DA2B7562233}" destId="{4ED69B92-F997-4974-B0B2-6B7CC565898F}" srcOrd="2" destOrd="0" presId="urn:microsoft.com/office/officeart/2005/8/layout/hProcess6"/>
    <dgm:cxn modelId="{DDC5C3B3-0BC0-4177-A4DB-DC10F721A852}" type="presParOf" srcId="{A1666C5D-E2DD-4702-B023-1DA2B7562233}" destId="{DA86DEB6-5E8E-43D3-B877-68BEEF03646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FB637A9-1A00-4AF9-93A6-68085B8D2894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B82DE8-0D14-4286-A9E3-D75F9251CC73}">
      <dgm:prSet phldrT="[Текст]"/>
      <dgm:spPr/>
      <dgm:t>
        <a:bodyPr/>
        <a:lstStyle/>
        <a:p>
          <a:r>
            <a:rPr lang="ru-RU" dirty="0" smtClean="0"/>
            <a:t>АО «</a:t>
          </a:r>
          <a:r>
            <a:rPr lang="ru-RU" dirty="0" err="1" smtClean="0"/>
            <a:t>Лато</a:t>
          </a:r>
          <a:r>
            <a:rPr lang="ru-RU" dirty="0" smtClean="0"/>
            <a:t>»</a:t>
          </a:r>
          <a:endParaRPr lang="ru-RU" dirty="0"/>
        </a:p>
      </dgm:t>
    </dgm:pt>
    <dgm:pt modelId="{FF209327-69C6-485D-818E-264DDD761A0B}" type="parTrans" cxnId="{C444F1BD-858C-4097-BCC2-CE07E5242DAB}">
      <dgm:prSet/>
      <dgm:spPr/>
      <dgm:t>
        <a:bodyPr/>
        <a:lstStyle/>
        <a:p>
          <a:endParaRPr lang="ru-RU"/>
        </a:p>
      </dgm:t>
    </dgm:pt>
    <dgm:pt modelId="{880D0A98-E055-49F3-B5D6-5DCA51C588FC}" type="sibTrans" cxnId="{C444F1BD-858C-4097-BCC2-CE07E5242DAB}">
      <dgm:prSet/>
      <dgm:spPr/>
      <dgm:t>
        <a:bodyPr/>
        <a:lstStyle/>
        <a:p>
          <a:endParaRPr lang="ru-RU"/>
        </a:p>
      </dgm:t>
    </dgm:pt>
    <dgm:pt modelId="{C0E70010-3D3C-4A49-892C-7D7320724AD1}">
      <dgm:prSet phldrT="[Текст]"/>
      <dgm:spPr/>
      <dgm:t>
        <a:bodyPr/>
        <a:lstStyle/>
        <a:p>
          <a:r>
            <a:rPr lang="ru-RU" dirty="0" smtClean="0"/>
            <a:t>Беларусь</a:t>
          </a:r>
          <a:endParaRPr lang="ru-RU" dirty="0"/>
        </a:p>
      </dgm:t>
    </dgm:pt>
    <dgm:pt modelId="{4B4B633C-6538-4610-8112-E4FAE17C38D6}" type="parTrans" cxnId="{69500672-C0BD-4AB5-8E0D-9AEC683611C8}">
      <dgm:prSet/>
      <dgm:spPr/>
      <dgm:t>
        <a:bodyPr/>
        <a:lstStyle/>
        <a:p>
          <a:endParaRPr lang="ru-RU"/>
        </a:p>
      </dgm:t>
    </dgm:pt>
    <dgm:pt modelId="{45E03044-2E54-4F75-B027-8901965CC6EE}" type="sibTrans" cxnId="{69500672-C0BD-4AB5-8E0D-9AEC683611C8}">
      <dgm:prSet/>
      <dgm:spPr/>
      <dgm:t>
        <a:bodyPr/>
        <a:lstStyle/>
        <a:p>
          <a:endParaRPr lang="ru-RU"/>
        </a:p>
      </dgm:t>
    </dgm:pt>
    <dgm:pt modelId="{9371E7E0-9B3C-4D2A-82EA-FE7AD50C45B9}">
      <dgm:prSet phldrT="[Текст]"/>
      <dgm:spPr/>
      <dgm:t>
        <a:bodyPr/>
        <a:lstStyle/>
        <a:p>
          <a:r>
            <a:rPr lang="ru-RU" dirty="0" smtClean="0"/>
            <a:t>Казахстан</a:t>
          </a:r>
          <a:endParaRPr lang="ru-RU" dirty="0"/>
        </a:p>
      </dgm:t>
    </dgm:pt>
    <dgm:pt modelId="{867EB9E3-1BAB-4F6D-B0F7-0AF993CE6EC9}" type="parTrans" cxnId="{C83D591A-5D07-49BA-B71E-CD7780DF49E5}">
      <dgm:prSet/>
      <dgm:spPr/>
      <dgm:t>
        <a:bodyPr/>
        <a:lstStyle/>
        <a:p>
          <a:endParaRPr lang="ru-RU"/>
        </a:p>
      </dgm:t>
    </dgm:pt>
    <dgm:pt modelId="{0564BE60-3F58-4D47-B8CC-0F5F588E4DC6}" type="sibTrans" cxnId="{C83D591A-5D07-49BA-B71E-CD7780DF49E5}">
      <dgm:prSet/>
      <dgm:spPr/>
      <dgm:t>
        <a:bodyPr/>
        <a:lstStyle/>
        <a:p>
          <a:endParaRPr lang="ru-RU"/>
        </a:p>
      </dgm:t>
    </dgm:pt>
    <dgm:pt modelId="{7C666A91-9FE5-4115-9A47-5BE3520F7359}">
      <dgm:prSet phldrT="[Текст]"/>
      <dgm:spPr/>
      <dgm:t>
        <a:bodyPr/>
        <a:lstStyle/>
        <a:p>
          <a:r>
            <a:rPr lang="ru-RU" dirty="0" smtClean="0"/>
            <a:t>ООО «Магма»</a:t>
          </a:r>
          <a:endParaRPr lang="ru-RU" dirty="0"/>
        </a:p>
      </dgm:t>
    </dgm:pt>
    <dgm:pt modelId="{802C144D-F273-48B9-8D21-D1A16DEFC1EA}" type="parTrans" cxnId="{F65E90FC-EDB3-4364-9B33-0DC61BE39B4B}">
      <dgm:prSet/>
      <dgm:spPr/>
      <dgm:t>
        <a:bodyPr/>
        <a:lstStyle/>
        <a:p>
          <a:endParaRPr lang="ru-RU"/>
        </a:p>
      </dgm:t>
    </dgm:pt>
    <dgm:pt modelId="{656FDEF2-CF8F-4197-A849-8300570EFE55}" type="sibTrans" cxnId="{F65E90FC-EDB3-4364-9B33-0DC61BE39B4B}">
      <dgm:prSet/>
      <dgm:spPr/>
      <dgm:t>
        <a:bodyPr/>
        <a:lstStyle/>
        <a:p>
          <a:endParaRPr lang="ru-RU"/>
        </a:p>
      </dgm:t>
    </dgm:pt>
    <dgm:pt modelId="{A1B4F1F4-0832-4B54-A062-2229CA85B479}">
      <dgm:prSet phldrT="[Текст]"/>
      <dgm:spPr/>
      <dgm:t>
        <a:bodyPr/>
        <a:lstStyle/>
        <a:p>
          <a:r>
            <a:rPr lang="ru-RU" dirty="0" smtClean="0"/>
            <a:t>Беларусь</a:t>
          </a:r>
          <a:endParaRPr lang="ru-RU" dirty="0"/>
        </a:p>
      </dgm:t>
    </dgm:pt>
    <dgm:pt modelId="{3DE85615-2B68-4B85-8B72-A4C014270747}" type="parTrans" cxnId="{464E041B-615C-41C7-9E6B-8E2E8C079DDA}">
      <dgm:prSet/>
      <dgm:spPr/>
      <dgm:t>
        <a:bodyPr/>
        <a:lstStyle/>
        <a:p>
          <a:endParaRPr lang="ru-RU"/>
        </a:p>
      </dgm:t>
    </dgm:pt>
    <dgm:pt modelId="{4917955A-5DD7-4BC9-A6EF-3D512D46F1F3}" type="sibTrans" cxnId="{464E041B-615C-41C7-9E6B-8E2E8C079DDA}">
      <dgm:prSet/>
      <dgm:spPr/>
      <dgm:t>
        <a:bodyPr/>
        <a:lstStyle/>
        <a:p>
          <a:endParaRPr lang="ru-RU"/>
        </a:p>
      </dgm:t>
    </dgm:pt>
    <dgm:pt modelId="{370CA6FA-44E7-4773-88FE-C707B0790940}">
      <dgm:prSet phldrT="[Текст]"/>
      <dgm:spPr/>
      <dgm:t>
        <a:bodyPr/>
        <a:lstStyle/>
        <a:p>
          <a:r>
            <a:rPr lang="ru-RU" dirty="0" smtClean="0"/>
            <a:t>Казахстан</a:t>
          </a:r>
          <a:endParaRPr lang="ru-RU" dirty="0"/>
        </a:p>
      </dgm:t>
    </dgm:pt>
    <dgm:pt modelId="{2E7808F7-444E-4D00-B1C4-710C1606037E}" type="parTrans" cxnId="{3379D6BD-5E7F-47A8-924D-0AD64413A43A}">
      <dgm:prSet/>
      <dgm:spPr/>
      <dgm:t>
        <a:bodyPr/>
        <a:lstStyle/>
        <a:p>
          <a:endParaRPr lang="ru-RU"/>
        </a:p>
      </dgm:t>
    </dgm:pt>
    <dgm:pt modelId="{466B8993-2A46-4940-93F3-79CAA5FB5E3E}" type="sibTrans" cxnId="{3379D6BD-5E7F-47A8-924D-0AD64413A43A}">
      <dgm:prSet/>
      <dgm:spPr/>
      <dgm:t>
        <a:bodyPr/>
        <a:lstStyle/>
        <a:p>
          <a:endParaRPr lang="ru-RU"/>
        </a:p>
      </dgm:t>
    </dgm:pt>
    <dgm:pt modelId="{2A2895C6-ECCA-42B1-BB65-CB658F994A59}">
      <dgm:prSet phldrT="[Текст]"/>
      <dgm:spPr/>
      <dgm:t>
        <a:bodyPr/>
        <a:lstStyle/>
        <a:p>
          <a:r>
            <a:rPr lang="ru-RU" dirty="0" smtClean="0"/>
            <a:t>ООО «</a:t>
          </a:r>
          <a:r>
            <a:rPr lang="ru-RU" dirty="0" err="1" smtClean="0"/>
            <a:t>КомбиС</a:t>
          </a:r>
          <a:r>
            <a:rPr lang="ru-RU" dirty="0" smtClean="0"/>
            <a:t>»</a:t>
          </a:r>
          <a:endParaRPr lang="ru-RU" dirty="0"/>
        </a:p>
      </dgm:t>
    </dgm:pt>
    <dgm:pt modelId="{D438CB1A-1ADE-4B1E-984F-008C2CE572F8}" type="parTrans" cxnId="{2302442D-C923-41CB-9C05-E04F2F5BA5E0}">
      <dgm:prSet/>
      <dgm:spPr/>
      <dgm:t>
        <a:bodyPr/>
        <a:lstStyle/>
        <a:p>
          <a:endParaRPr lang="ru-RU"/>
        </a:p>
      </dgm:t>
    </dgm:pt>
    <dgm:pt modelId="{9D5BF57F-203E-448A-9651-12A913C6F001}" type="sibTrans" cxnId="{2302442D-C923-41CB-9C05-E04F2F5BA5E0}">
      <dgm:prSet/>
      <dgm:spPr/>
      <dgm:t>
        <a:bodyPr/>
        <a:lstStyle/>
        <a:p>
          <a:endParaRPr lang="ru-RU"/>
        </a:p>
      </dgm:t>
    </dgm:pt>
    <dgm:pt modelId="{4D71156D-161D-4727-85A7-8558A0D57B94}">
      <dgm:prSet phldrT="[Текст]"/>
      <dgm:spPr/>
      <dgm:t>
        <a:bodyPr/>
        <a:lstStyle/>
        <a:p>
          <a:r>
            <a:rPr lang="ru-RU" dirty="0" smtClean="0"/>
            <a:t>Китай</a:t>
          </a:r>
          <a:endParaRPr lang="ru-RU" dirty="0"/>
        </a:p>
      </dgm:t>
    </dgm:pt>
    <dgm:pt modelId="{D469377F-CB8F-4E36-AD95-67E3AD11BB6F}" type="parTrans" cxnId="{548CBA63-F000-4D7F-9407-7BF3F7DE9A3D}">
      <dgm:prSet/>
      <dgm:spPr/>
      <dgm:t>
        <a:bodyPr/>
        <a:lstStyle/>
        <a:p>
          <a:endParaRPr lang="ru-RU"/>
        </a:p>
      </dgm:t>
    </dgm:pt>
    <dgm:pt modelId="{E9E876CB-4472-4D8F-A9BF-585B1ADFFD01}" type="sibTrans" cxnId="{548CBA63-F000-4D7F-9407-7BF3F7DE9A3D}">
      <dgm:prSet/>
      <dgm:spPr/>
      <dgm:t>
        <a:bodyPr/>
        <a:lstStyle/>
        <a:p>
          <a:endParaRPr lang="ru-RU"/>
        </a:p>
      </dgm:t>
    </dgm:pt>
    <dgm:pt modelId="{B4CDD82D-71FF-48D9-B23B-3AD5AA9664CA}" type="pres">
      <dgm:prSet presAssocID="{4FB637A9-1A00-4AF9-93A6-68085B8D289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1E3596-FDC9-4C38-8416-4B892E387B16}" type="pres">
      <dgm:prSet presAssocID="{91B82DE8-0D14-4286-A9E3-D75F9251CC73}" presName="circle1" presStyleLbl="node1" presStyleIdx="0" presStyleCnt="3" custLinFactNeighborX="1088" custLinFactNeighborY="327"/>
      <dgm:spPr/>
    </dgm:pt>
    <dgm:pt modelId="{C0D08981-57E8-463B-992E-F5126387C00F}" type="pres">
      <dgm:prSet presAssocID="{91B82DE8-0D14-4286-A9E3-D75F9251CC73}" presName="space" presStyleCnt="0"/>
      <dgm:spPr/>
    </dgm:pt>
    <dgm:pt modelId="{E16D1752-9323-47AE-B77E-CA9F6C3716C0}" type="pres">
      <dgm:prSet presAssocID="{91B82DE8-0D14-4286-A9E3-D75F9251CC73}" presName="rect1" presStyleLbl="alignAcc1" presStyleIdx="0" presStyleCnt="3" custScaleY="99880" custLinFactNeighborX="-280" custLinFactNeighborY="956"/>
      <dgm:spPr/>
      <dgm:t>
        <a:bodyPr/>
        <a:lstStyle/>
        <a:p>
          <a:endParaRPr lang="ru-RU"/>
        </a:p>
      </dgm:t>
    </dgm:pt>
    <dgm:pt modelId="{9AA8B0F5-9E7E-407F-BD31-206039E19112}" type="pres">
      <dgm:prSet presAssocID="{7C666A91-9FE5-4115-9A47-5BE3520F7359}" presName="vertSpace2" presStyleLbl="node1" presStyleIdx="0" presStyleCnt="3"/>
      <dgm:spPr/>
    </dgm:pt>
    <dgm:pt modelId="{8DB74754-2147-46BB-B2DC-9F7EDD98B6E9}" type="pres">
      <dgm:prSet presAssocID="{7C666A91-9FE5-4115-9A47-5BE3520F7359}" presName="circle2" presStyleLbl="node1" presStyleIdx="1" presStyleCnt="3"/>
      <dgm:spPr/>
    </dgm:pt>
    <dgm:pt modelId="{372F8B03-C73A-4466-8758-FA16105F474C}" type="pres">
      <dgm:prSet presAssocID="{7C666A91-9FE5-4115-9A47-5BE3520F7359}" presName="rect2" presStyleLbl="alignAcc1" presStyleIdx="1" presStyleCnt="3"/>
      <dgm:spPr/>
      <dgm:t>
        <a:bodyPr/>
        <a:lstStyle/>
        <a:p>
          <a:endParaRPr lang="ru-RU"/>
        </a:p>
      </dgm:t>
    </dgm:pt>
    <dgm:pt modelId="{DCB0778C-28CB-4AB2-934B-1C80AA3E23FB}" type="pres">
      <dgm:prSet presAssocID="{2A2895C6-ECCA-42B1-BB65-CB658F994A59}" presName="vertSpace3" presStyleLbl="node1" presStyleIdx="1" presStyleCnt="3"/>
      <dgm:spPr/>
    </dgm:pt>
    <dgm:pt modelId="{92CA1349-AE76-491B-8B81-945E1FF9855F}" type="pres">
      <dgm:prSet presAssocID="{2A2895C6-ECCA-42B1-BB65-CB658F994A59}" presName="circle3" presStyleLbl="node1" presStyleIdx="2" presStyleCnt="3"/>
      <dgm:spPr/>
    </dgm:pt>
    <dgm:pt modelId="{D56FE80C-1807-44DC-8DA1-765F55D2253E}" type="pres">
      <dgm:prSet presAssocID="{2A2895C6-ECCA-42B1-BB65-CB658F994A59}" presName="rect3" presStyleLbl="alignAcc1" presStyleIdx="2" presStyleCnt="3"/>
      <dgm:spPr/>
      <dgm:t>
        <a:bodyPr/>
        <a:lstStyle/>
        <a:p>
          <a:endParaRPr lang="ru-RU"/>
        </a:p>
      </dgm:t>
    </dgm:pt>
    <dgm:pt modelId="{C34AC906-EDA2-4618-97D0-BD4AB439C5A1}" type="pres">
      <dgm:prSet presAssocID="{91B82DE8-0D14-4286-A9E3-D75F9251CC73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B3335-DB43-4623-85C5-3B4ED978AF3D}" type="pres">
      <dgm:prSet presAssocID="{91B82DE8-0D14-4286-A9E3-D75F9251CC73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8FB2F1-3921-4F5B-8FF9-0F8D732E063F}" type="pres">
      <dgm:prSet presAssocID="{7C666A91-9FE5-4115-9A47-5BE3520F7359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471DE7-1075-4240-BDE6-5C11C281B04B}" type="pres">
      <dgm:prSet presAssocID="{7C666A91-9FE5-4115-9A47-5BE3520F7359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444020-740B-4FF2-8B7E-3A1A2E45D097}" type="pres">
      <dgm:prSet presAssocID="{2A2895C6-ECCA-42B1-BB65-CB658F994A59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6EB8B8-BC83-489C-B985-A58CA60B275A}" type="pres">
      <dgm:prSet presAssocID="{2A2895C6-ECCA-42B1-BB65-CB658F994A59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3D5A73-F5C1-497B-A5E9-6BD2AB701F6D}" type="presOf" srcId="{2A2895C6-ECCA-42B1-BB65-CB658F994A59}" destId="{D56FE80C-1807-44DC-8DA1-765F55D2253E}" srcOrd="0" destOrd="0" presId="urn:microsoft.com/office/officeart/2005/8/layout/target3"/>
    <dgm:cxn modelId="{C444F1BD-858C-4097-BCC2-CE07E5242DAB}" srcId="{4FB637A9-1A00-4AF9-93A6-68085B8D2894}" destId="{91B82DE8-0D14-4286-A9E3-D75F9251CC73}" srcOrd="0" destOrd="0" parTransId="{FF209327-69C6-485D-818E-264DDD761A0B}" sibTransId="{880D0A98-E055-49F3-B5D6-5DCA51C588FC}"/>
    <dgm:cxn modelId="{548CBA63-F000-4D7F-9407-7BF3F7DE9A3D}" srcId="{2A2895C6-ECCA-42B1-BB65-CB658F994A59}" destId="{4D71156D-161D-4727-85A7-8558A0D57B94}" srcOrd="0" destOrd="0" parTransId="{D469377F-CB8F-4E36-AD95-67E3AD11BB6F}" sibTransId="{E9E876CB-4472-4D8F-A9BF-585B1ADFFD01}"/>
    <dgm:cxn modelId="{F65E90FC-EDB3-4364-9B33-0DC61BE39B4B}" srcId="{4FB637A9-1A00-4AF9-93A6-68085B8D2894}" destId="{7C666A91-9FE5-4115-9A47-5BE3520F7359}" srcOrd="1" destOrd="0" parTransId="{802C144D-F273-48B9-8D21-D1A16DEFC1EA}" sibTransId="{656FDEF2-CF8F-4197-A849-8300570EFE55}"/>
    <dgm:cxn modelId="{3379D6BD-5E7F-47A8-924D-0AD64413A43A}" srcId="{7C666A91-9FE5-4115-9A47-5BE3520F7359}" destId="{370CA6FA-44E7-4773-88FE-C707B0790940}" srcOrd="1" destOrd="0" parTransId="{2E7808F7-444E-4D00-B1C4-710C1606037E}" sibTransId="{466B8993-2A46-4940-93F3-79CAA5FB5E3E}"/>
    <dgm:cxn modelId="{69500672-C0BD-4AB5-8E0D-9AEC683611C8}" srcId="{91B82DE8-0D14-4286-A9E3-D75F9251CC73}" destId="{C0E70010-3D3C-4A49-892C-7D7320724AD1}" srcOrd="0" destOrd="0" parTransId="{4B4B633C-6538-4610-8112-E4FAE17C38D6}" sibTransId="{45E03044-2E54-4F75-B027-8901965CC6EE}"/>
    <dgm:cxn modelId="{89464B22-1B19-4BDB-81A2-A83AF751FC91}" type="presOf" srcId="{A1B4F1F4-0832-4B54-A062-2229CA85B479}" destId="{3E471DE7-1075-4240-BDE6-5C11C281B04B}" srcOrd="0" destOrd="0" presId="urn:microsoft.com/office/officeart/2005/8/layout/target3"/>
    <dgm:cxn modelId="{87965C52-BAF2-4EAC-BAB9-5AAE75231792}" type="presOf" srcId="{91B82DE8-0D14-4286-A9E3-D75F9251CC73}" destId="{E16D1752-9323-47AE-B77E-CA9F6C3716C0}" srcOrd="0" destOrd="0" presId="urn:microsoft.com/office/officeart/2005/8/layout/target3"/>
    <dgm:cxn modelId="{AEC0AEAF-0363-40AD-B7BA-7771789E3D1D}" type="presOf" srcId="{7C666A91-9FE5-4115-9A47-5BE3520F7359}" destId="{DA8FB2F1-3921-4F5B-8FF9-0F8D732E063F}" srcOrd="1" destOrd="0" presId="urn:microsoft.com/office/officeart/2005/8/layout/target3"/>
    <dgm:cxn modelId="{A7455CE8-E2D6-4119-9370-A16750334E5C}" type="presOf" srcId="{9371E7E0-9B3C-4D2A-82EA-FE7AD50C45B9}" destId="{C51B3335-DB43-4623-85C5-3B4ED978AF3D}" srcOrd="0" destOrd="1" presId="urn:microsoft.com/office/officeart/2005/8/layout/target3"/>
    <dgm:cxn modelId="{DE62444F-30E0-4EE6-8D5B-97726B09F049}" type="presOf" srcId="{2A2895C6-ECCA-42B1-BB65-CB658F994A59}" destId="{DC444020-740B-4FF2-8B7E-3A1A2E45D097}" srcOrd="1" destOrd="0" presId="urn:microsoft.com/office/officeart/2005/8/layout/target3"/>
    <dgm:cxn modelId="{001BB0B4-17F8-44BA-824C-42F47A69F1E6}" type="presOf" srcId="{4FB637A9-1A00-4AF9-93A6-68085B8D2894}" destId="{B4CDD82D-71FF-48D9-B23B-3AD5AA9664CA}" srcOrd="0" destOrd="0" presId="urn:microsoft.com/office/officeart/2005/8/layout/target3"/>
    <dgm:cxn modelId="{2302442D-C923-41CB-9C05-E04F2F5BA5E0}" srcId="{4FB637A9-1A00-4AF9-93A6-68085B8D2894}" destId="{2A2895C6-ECCA-42B1-BB65-CB658F994A59}" srcOrd="2" destOrd="0" parTransId="{D438CB1A-1ADE-4B1E-984F-008C2CE572F8}" sibTransId="{9D5BF57F-203E-448A-9651-12A913C6F001}"/>
    <dgm:cxn modelId="{633FEF8C-1244-460F-8A8D-05B32D4DABA1}" type="presOf" srcId="{7C666A91-9FE5-4115-9A47-5BE3520F7359}" destId="{372F8B03-C73A-4466-8758-FA16105F474C}" srcOrd="0" destOrd="0" presId="urn:microsoft.com/office/officeart/2005/8/layout/target3"/>
    <dgm:cxn modelId="{D10CDA43-797C-4F8C-AF96-EA25FB35C838}" type="presOf" srcId="{4D71156D-161D-4727-85A7-8558A0D57B94}" destId="{CD6EB8B8-BC83-489C-B985-A58CA60B275A}" srcOrd="0" destOrd="0" presId="urn:microsoft.com/office/officeart/2005/8/layout/target3"/>
    <dgm:cxn modelId="{464E041B-615C-41C7-9E6B-8E2E8C079DDA}" srcId="{7C666A91-9FE5-4115-9A47-5BE3520F7359}" destId="{A1B4F1F4-0832-4B54-A062-2229CA85B479}" srcOrd="0" destOrd="0" parTransId="{3DE85615-2B68-4B85-8B72-A4C014270747}" sibTransId="{4917955A-5DD7-4BC9-A6EF-3D512D46F1F3}"/>
    <dgm:cxn modelId="{5D7F7EAF-D51C-4D05-A9A8-B3572B734D2E}" type="presOf" srcId="{C0E70010-3D3C-4A49-892C-7D7320724AD1}" destId="{C51B3335-DB43-4623-85C5-3B4ED978AF3D}" srcOrd="0" destOrd="0" presId="urn:microsoft.com/office/officeart/2005/8/layout/target3"/>
    <dgm:cxn modelId="{EFB9DC38-8730-417E-960F-D9504E1750EA}" type="presOf" srcId="{91B82DE8-0D14-4286-A9E3-D75F9251CC73}" destId="{C34AC906-EDA2-4618-97D0-BD4AB439C5A1}" srcOrd="1" destOrd="0" presId="urn:microsoft.com/office/officeart/2005/8/layout/target3"/>
    <dgm:cxn modelId="{583DCC04-4915-4A94-BFCA-E1806B760F2B}" type="presOf" srcId="{370CA6FA-44E7-4773-88FE-C707B0790940}" destId="{3E471DE7-1075-4240-BDE6-5C11C281B04B}" srcOrd="0" destOrd="1" presId="urn:microsoft.com/office/officeart/2005/8/layout/target3"/>
    <dgm:cxn modelId="{C83D591A-5D07-49BA-B71E-CD7780DF49E5}" srcId="{91B82DE8-0D14-4286-A9E3-D75F9251CC73}" destId="{9371E7E0-9B3C-4D2A-82EA-FE7AD50C45B9}" srcOrd="1" destOrd="0" parTransId="{867EB9E3-1BAB-4F6D-B0F7-0AF993CE6EC9}" sibTransId="{0564BE60-3F58-4D47-B8CC-0F5F588E4DC6}"/>
    <dgm:cxn modelId="{01E55D86-DFF5-4C76-95CA-2253A17CB659}" type="presParOf" srcId="{B4CDD82D-71FF-48D9-B23B-3AD5AA9664CA}" destId="{D31E3596-FDC9-4C38-8416-4B892E387B16}" srcOrd="0" destOrd="0" presId="urn:microsoft.com/office/officeart/2005/8/layout/target3"/>
    <dgm:cxn modelId="{47662CB5-80E8-4FB2-877B-C0FD38AB0D4E}" type="presParOf" srcId="{B4CDD82D-71FF-48D9-B23B-3AD5AA9664CA}" destId="{C0D08981-57E8-463B-992E-F5126387C00F}" srcOrd="1" destOrd="0" presId="urn:microsoft.com/office/officeart/2005/8/layout/target3"/>
    <dgm:cxn modelId="{80E81237-52A9-41F6-B4EE-7E135633D75D}" type="presParOf" srcId="{B4CDD82D-71FF-48D9-B23B-3AD5AA9664CA}" destId="{E16D1752-9323-47AE-B77E-CA9F6C3716C0}" srcOrd="2" destOrd="0" presId="urn:microsoft.com/office/officeart/2005/8/layout/target3"/>
    <dgm:cxn modelId="{E9E1560C-DFAB-47E7-9049-6A9B1B996E97}" type="presParOf" srcId="{B4CDD82D-71FF-48D9-B23B-3AD5AA9664CA}" destId="{9AA8B0F5-9E7E-407F-BD31-206039E19112}" srcOrd="3" destOrd="0" presId="urn:microsoft.com/office/officeart/2005/8/layout/target3"/>
    <dgm:cxn modelId="{153BAFE9-59AF-489A-9BC5-24832C891051}" type="presParOf" srcId="{B4CDD82D-71FF-48D9-B23B-3AD5AA9664CA}" destId="{8DB74754-2147-46BB-B2DC-9F7EDD98B6E9}" srcOrd="4" destOrd="0" presId="urn:microsoft.com/office/officeart/2005/8/layout/target3"/>
    <dgm:cxn modelId="{A5B6FCFA-23AA-490E-B930-4135DBCD09CF}" type="presParOf" srcId="{B4CDD82D-71FF-48D9-B23B-3AD5AA9664CA}" destId="{372F8B03-C73A-4466-8758-FA16105F474C}" srcOrd="5" destOrd="0" presId="urn:microsoft.com/office/officeart/2005/8/layout/target3"/>
    <dgm:cxn modelId="{B8339B23-596F-4B7A-8F69-AD7D1CE0B8CB}" type="presParOf" srcId="{B4CDD82D-71FF-48D9-B23B-3AD5AA9664CA}" destId="{DCB0778C-28CB-4AB2-934B-1C80AA3E23FB}" srcOrd="6" destOrd="0" presId="urn:microsoft.com/office/officeart/2005/8/layout/target3"/>
    <dgm:cxn modelId="{1ABA3127-03F1-4E3A-A7C8-7D9979938DC8}" type="presParOf" srcId="{B4CDD82D-71FF-48D9-B23B-3AD5AA9664CA}" destId="{92CA1349-AE76-491B-8B81-945E1FF9855F}" srcOrd="7" destOrd="0" presId="urn:microsoft.com/office/officeart/2005/8/layout/target3"/>
    <dgm:cxn modelId="{C4371567-061E-45A8-B49E-20AE116BA2AE}" type="presParOf" srcId="{B4CDD82D-71FF-48D9-B23B-3AD5AA9664CA}" destId="{D56FE80C-1807-44DC-8DA1-765F55D2253E}" srcOrd="8" destOrd="0" presId="urn:microsoft.com/office/officeart/2005/8/layout/target3"/>
    <dgm:cxn modelId="{80B16629-4572-44EC-B50A-50DA3AA10C75}" type="presParOf" srcId="{B4CDD82D-71FF-48D9-B23B-3AD5AA9664CA}" destId="{C34AC906-EDA2-4618-97D0-BD4AB439C5A1}" srcOrd="9" destOrd="0" presId="urn:microsoft.com/office/officeart/2005/8/layout/target3"/>
    <dgm:cxn modelId="{86C5BA1B-3C6C-46EB-A99B-54E25F4069C1}" type="presParOf" srcId="{B4CDD82D-71FF-48D9-B23B-3AD5AA9664CA}" destId="{C51B3335-DB43-4623-85C5-3B4ED978AF3D}" srcOrd="10" destOrd="0" presId="urn:microsoft.com/office/officeart/2005/8/layout/target3"/>
    <dgm:cxn modelId="{34BEA8B6-3B4F-46DC-9AAF-6E13F43C2983}" type="presParOf" srcId="{B4CDD82D-71FF-48D9-B23B-3AD5AA9664CA}" destId="{DA8FB2F1-3921-4F5B-8FF9-0F8D732E063F}" srcOrd="11" destOrd="0" presId="urn:microsoft.com/office/officeart/2005/8/layout/target3"/>
    <dgm:cxn modelId="{0776A0CB-47E2-4F77-8021-FDA03A09FABC}" type="presParOf" srcId="{B4CDD82D-71FF-48D9-B23B-3AD5AA9664CA}" destId="{3E471DE7-1075-4240-BDE6-5C11C281B04B}" srcOrd="12" destOrd="0" presId="urn:microsoft.com/office/officeart/2005/8/layout/target3"/>
    <dgm:cxn modelId="{5661F2C7-3F57-4D0C-B578-2EAF8FF365B7}" type="presParOf" srcId="{B4CDD82D-71FF-48D9-B23B-3AD5AA9664CA}" destId="{DC444020-740B-4FF2-8B7E-3A1A2E45D097}" srcOrd="13" destOrd="0" presId="urn:microsoft.com/office/officeart/2005/8/layout/target3"/>
    <dgm:cxn modelId="{06BF8860-F9F4-4D51-8443-192386D84262}" type="presParOf" srcId="{B4CDD82D-71FF-48D9-B23B-3AD5AA9664CA}" destId="{CD6EB8B8-BC83-489C-B985-A58CA60B275A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FDAF563-76E8-48AD-8F27-9CDA328AC22A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FD9EEA92-EF56-4F44-B928-1B7E74AEDE58}">
      <dgm:prSet phldrT="[Текст]" custT="1"/>
      <dgm:spPr/>
      <dgm:t>
        <a:bodyPr/>
        <a:lstStyle/>
        <a:p>
          <a:pPr algn="ctr"/>
          <a:r>
            <a:rPr lang="ru-RU" sz="1800" b="1" dirty="0" smtClean="0"/>
            <a:t>2020 г.</a:t>
          </a:r>
        </a:p>
        <a:p>
          <a:pPr algn="ctr"/>
          <a:r>
            <a:rPr lang="ru-RU" sz="1800" b="1" dirty="0" smtClean="0"/>
            <a:t>35 870 руб.</a:t>
          </a:r>
          <a:endParaRPr lang="ru-RU" sz="1800" b="1" dirty="0"/>
        </a:p>
      </dgm:t>
    </dgm:pt>
    <dgm:pt modelId="{4B7CBC0B-A107-4F85-9DBD-58C99BD34C2E}" type="parTrans" cxnId="{7B0AE377-1BA0-493F-AA55-B58FC4BDC040}">
      <dgm:prSet/>
      <dgm:spPr/>
      <dgm:t>
        <a:bodyPr/>
        <a:lstStyle/>
        <a:p>
          <a:endParaRPr lang="ru-RU"/>
        </a:p>
      </dgm:t>
    </dgm:pt>
    <dgm:pt modelId="{623DE422-2245-4F02-B128-AEC318FF3CBE}" type="sibTrans" cxnId="{7B0AE377-1BA0-493F-AA55-B58FC4BDC040}">
      <dgm:prSet/>
      <dgm:spPr/>
      <dgm:t>
        <a:bodyPr/>
        <a:lstStyle/>
        <a:p>
          <a:endParaRPr lang="ru-RU"/>
        </a:p>
      </dgm:t>
    </dgm:pt>
    <dgm:pt modelId="{024E538F-0E05-48FF-9819-CE8EC781575D}">
      <dgm:prSet phldrT="[Текст]" custT="1"/>
      <dgm:spPr/>
      <dgm:t>
        <a:bodyPr/>
        <a:lstStyle/>
        <a:p>
          <a:pPr algn="ctr"/>
          <a:r>
            <a:rPr lang="ru-RU" sz="1800" b="1" dirty="0" smtClean="0"/>
            <a:t>2021 г.</a:t>
          </a:r>
        </a:p>
        <a:p>
          <a:pPr algn="ctr"/>
          <a:r>
            <a:rPr lang="ru-RU" sz="1800" b="1" dirty="0" smtClean="0"/>
            <a:t>39 529 руб.</a:t>
          </a:r>
          <a:endParaRPr lang="ru-RU" sz="1800" b="1" dirty="0"/>
        </a:p>
      </dgm:t>
    </dgm:pt>
    <dgm:pt modelId="{A52A544F-6E1D-4630-B92B-A541759C6738}" type="parTrans" cxnId="{6684300D-D818-45F5-A738-D047F7F344C9}">
      <dgm:prSet/>
      <dgm:spPr/>
      <dgm:t>
        <a:bodyPr/>
        <a:lstStyle/>
        <a:p>
          <a:endParaRPr lang="ru-RU"/>
        </a:p>
      </dgm:t>
    </dgm:pt>
    <dgm:pt modelId="{AB389FB6-A8B8-486E-8377-B2772FFE3C43}" type="sibTrans" cxnId="{6684300D-D818-45F5-A738-D047F7F344C9}">
      <dgm:prSet/>
      <dgm:spPr/>
      <dgm:t>
        <a:bodyPr/>
        <a:lstStyle/>
        <a:p>
          <a:endParaRPr lang="ru-RU"/>
        </a:p>
      </dgm:t>
    </dgm:pt>
    <dgm:pt modelId="{A6B5F083-7775-41DC-B1CE-28EA5ABDEC1E}" type="pres">
      <dgm:prSet presAssocID="{8FDAF563-76E8-48AD-8F27-9CDA328AC22A}" presName="arrowDiagram" presStyleCnt="0">
        <dgm:presLayoutVars>
          <dgm:chMax val="5"/>
          <dgm:dir/>
          <dgm:resizeHandles val="exact"/>
        </dgm:presLayoutVars>
      </dgm:prSet>
      <dgm:spPr/>
    </dgm:pt>
    <dgm:pt modelId="{574351E3-4EB0-41B3-A96A-01E3878BE818}" type="pres">
      <dgm:prSet presAssocID="{8FDAF563-76E8-48AD-8F27-9CDA328AC22A}" presName="arrow" presStyleLbl="bgShp" presStyleIdx="0" presStyleCnt="1" custScaleY="123910" custLinFactNeighborX="-11436" custLinFactNeighborY="-43410"/>
      <dgm:spPr>
        <a:solidFill>
          <a:srgbClr val="FF0000">
            <a:alpha val="34000"/>
          </a:srgbClr>
        </a:solidFill>
      </dgm:spPr>
    </dgm:pt>
    <dgm:pt modelId="{09154F31-9165-4158-A579-AD2ACB2A32FD}" type="pres">
      <dgm:prSet presAssocID="{8FDAF563-76E8-48AD-8F27-9CDA328AC22A}" presName="arrowDiagram2" presStyleCnt="0"/>
      <dgm:spPr/>
    </dgm:pt>
    <dgm:pt modelId="{20958BE0-1ABE-40DB-AD1B-4F173EBA7471}" type="pres">
      <dgm:prSet presAssocID="{FD9EEA92-EF56-4F44-B928-1B7E74AEDE58}" presName="bullet2a" presStyleLbl="node1" presStyleIdx="0" presStyleCnt="2"/>
      <dgm:spPr/>
    </dgm:pt>
    <dgm:pt modelId="{CE358EEE-E7FE-4BEE-A066-C7090CFE5A4B}" type="pres">
      <dgm:prSet presAssocID="{FD9EEA92-EF56-4F44-B928-1B7E74AEDE58}" presName="textBox2a" presStyleLbl="revTx" presStyleIdx="0" presStyleCnt="2" custScaleX="186466" custLinFactNeighborX="-24822" custLinFactNeighborY="17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AA8811-4213-45C5-9E39-F18C4D7B04E3}" type="pres">
      <dgm:prSet presAssocID="{024E538F-0E05-48FF-9819-CE8EC781575D}" presName="bullet2b" presStyleLbl="node1" presStyleIdx="1" presStyleCnt="2"/>
      <dgm:spPr/>
    </dgm:pt>
    <dgm:pt modelId="{4DDD6593-8C88-436F-8113-B5FE266FB3E3}" type="pres">
      <dgm:prSet presAssocID="{024E538F-0E05-48FF-9819-CE8EC781575D}" presName="textBox2b" presStyleLbl="revTx" presStyleIdx="1" presStyleCnt="2" custScaleX="175751" custLinFactNeighborX="6343" custLinFactNeighborY="136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56DBA5-2711-496C-96FB-B23D94F4C853}" type="presOf" srcId="{024E538F-0E05-48FF-9819-CE8EC781575D}" destId="{4DDD6593-8C88-436F-8113-B5FE266FB3E3}" srcOrd="0" destOrd="0" presId="urn:microsoft.com/office/officeart/2005/8/layout/arrow2"/>
    <dgm:cxn modelId="{6684300D-D818-45F5-A738-D047F7F344C9}" srcId="{8FDAF563-76E8-48AD-8F27-9CDA328AC22A}" destId="{024E538F-0E05-48FF-9819-CE8EC781575D}" srcOrd="1" destOrd="0" parTransId="{A52A544F-6E1D-4630-B92B-A541759C6738}" sibTransId="{AB389FB6-A8B8-486E-8377-B2772FFE3C43}"/>
    <dgm:cxn modelId="{7B0AE377-1BA0-493F-AA55-B58FC4BDC040}" srcId="{8FDAF563-76E8-48AD-8F27-9CDA328AC22A}" destId="{FD9EEA92-EF56-4F44-B928-1B7E74AEDE58}" srcOrd="0" destOrd="0" parTransId="{4B7CBC0B-A107-4F85-9DBD-58C99BD34C2E}" sibTransId="{623DE422-2245-4F02-B128-AEC318FF3CBE}"/>
    <dgm:cxn modelId="{3EF4EBEA-8175-461D-96FD-FC949157576B}" type="presOf" srcId="{8FDAF563-76E8-48AD-8F27-9CDA328AC22A}" destId="{A6B5F083-7775-41DC-B1CE-28EA5ABDEC1E}" srcOrd="0" destOrd="0" presId="urn:microsoft.com/office/officeart/2005/8/layout/arrow2"/>
    <dgm:cxn modelId="{600701BF-3A9F-45BB-8C6D-40527B1C3ACD}" type="presOf" srcId="{FD9EEA92-EF56-4F44-B928-1B7E74AEDE58}" destId="{CE358EEE-E7FE-4BEE-A066-C7090CFE5A4B}" srcOrd="0" destOrd="0" presId="urn:microsoft.com/office/officeart/2005/8/layout/arrow2"/>
    <dgm:cxn modelId="{F33F84AA-EB0E-4305-BA32-06FAA075B799}" type="presParOf" srcId="{A6B5F083-7775-41DC-B1CE-28EA5ABDEC1E}" destId="{574351E3-4EB0-41B3-A96A-01E3878BE818}" srcOrd="0" destOrd="0" presId="urn:microsoft.com/office/officeart/2005/8/layout/arrow2"/>
    <dgm:cxn modelId="{2DF1E8F2-3F84-4147-A6E8-85054A616EF2}" type="presParOf" srcId="{A6B5F083-7775-41DC-B1CE-28EA5ABDEC1E}" destId="{09154F31-9165-4158-A579-AD2ACB2A32FD}" srcOrd="1" destOrd="0" presId="urn:microsoft.com/office/officeart/2005/8/layout/arrow2"/>
    <dgm:cxn modelId="{493B8F17-7D81-4635-A9EB-19BA8BEB7E29}" type="presParOf" srcId="{09154F31-9165-4158-A579-AD2ACB2A32FD}" destId="{20958BE0-1ABE-40DB-AD1B-4F173EBA7471}" srcOrd="0" destOrd="0" presId="urn:microsoft.com/office/officeart/2005/8/layout/arrow2"/>
    <dgm:cxn modelId="{05E50DAE-0AF9-471A-8101-DC9CC6FE8017}" type="presParOf" srcId="{09154F31-9165-4158-A579-AD2ACB2A32FD}" destId="{CE358EEE-E7FE-4BEE-A066-C7090CFE5A4B}" srcOrd="1" destOrd="0" presId="urn:microsoft.com/office/officeart/2005/8/layout/arrow2"/>
    <dgm:cxn modelId="{398927F9-6C22-4EF3-BE1B-7592088AFD7C}" type="presParOf" srcId="{09154F31-9165-4158-A579-AD2ACB2A32FD}" destId="{35AA8811-4213-45C5-9E39-F18C4D7B04E3}" srcOrd="2" destOrd="0" presId="urn:microsoft.com/office/officeart/2005/8/layout/arrow2"/>
    <dgm:cxn modelId="{E7D60346-B359-4F0D-8FCE-68BE3ACE5E7C}" type="presParOf" srcId="{09154F31-9165-4158-A579-AD2ACB2A32FD}" destId="{4DDD6593-8C88-436F-8113-B5FE266FB3E3}" srcOrd="3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FB637A9-1A00-4AF9-93A6-68085B8D2894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B82DE8-0D14-4286-A9E3-D75F9251CC73}">
      <dgm:prSet phldrT="[Текст]"/>
      <dgm:spPr/>
      <dgm:t>
        <a:bodyPr/>
        <a:lstStyle/>
        <a:p>
          <a:r>
            <a:rPr lang="ru-RU" dirty="0" smtClean="0"/>
            <a:t>АО «Птицефабрика «Чамзинская»</a:t>
          </a:r>
          <a:endParaRPr lang="ru-RU" dirty="0"/>
        </a:p>
      </dgm:t>
    </dgm:pt>
    <dgm:pt modelId="{FF209327-69C6-485D-818E-264DDD761A0B}" type="parTrans" cxnId="{C444F1BD-858C-4097-BCC2-CE07E5242DAB}">
      <dgm:prSet/>
      <dgm:spPr/>
      <dgm:t>
        <a:bodyPr/>
        <a:lstStyle/>
        <a:p>
          <a:endParaRPr lang="ru-RU"/>
        </a:p>
      </dgm:t>
    </dgm:pt>
    <dgm:pt modelId="{880D0A98-E055-49F3-B5D6-5DCA51C588FC}" type="sibTrans" cxnId="{C444F1BD-858C-4097-BCC2-CE07E5242DAB}">
      <dgm:prSet/>
      <dgm:spPr/>
      <dgm:t>
        <a:bodyPr/>
        <a:lstStyle/>
        <a:p>
          <a:endParaRPr lang="ru-RU"/>
        </a:p>
      </dgm:t>
    </dgm:pt>
    <dgm:pt modelId="{C0E70010-3D3C-4A49-892C-7D7320724AD1}">
      <dgm:prSet phldrT="[Текст]"/>
      <dgm:spPr/>
      <dgm:t>
        <a:bodyPr/>
        <a:lstStyle/>
        <a:p>
          <a:endParaRPr lang="ru-RU" dirty="0"/>
        </a:p>
      </dgm:t>
    </dgm:pt>
    <dgm:pt modelId="{4B4B633C-6538-4610-8112-E4FAE17C38D6}" type="parTrans" cxnId="{69500672-C0BD-4AB5-8E0D-9AEC683611C8}">
      <dgm:prSet/>
      <dgm:spPr/>
      <dgm:t>
        <a:bodyPr/>
        <a:lstStyle/>
        <a:p>
          <a:endParaRPr lang="ru-RU"/>
        </a:p>
      </dgm:t>
    </dgm:pt>
    <dgm:pt modelId="{45E03044-2E54-4F75-B027-8901965CC6EE}" type="sibTrans" cxnId="{69500672-C0BD-4AB5-8E0D-9AEC683611C8}">
      <dgm:prSet/>
      <dgm:spPr/>
      <dgm:t>
        <a:bodyPr/>
        <a:lstStyle/>
        <a:p>
          <a:endParaRPr lang="ru-RU"/>
        </a:p>
      </dgm:t>
    </dgm:pt>
    <dgm:pt modelId="{9371E7E0-9B3C-4D2A-82EA-FE7AD50C45B9}">
      <dgm:prSet phldrT="[Текст]"/>
      <dgm:spPr/>
      <dgm:t>
        <a:bodyPr/>
        <a:lstStyle/>
        <a:p>
          <a:r>
            <a:rPr lang="ru-RU" dirty="0" smtClean="0"/>
            <a:t>Казахстан</a:t>
          </a:r>
          <a:endParaRPr lang="ru-RU" dirty="0"/>
        </a:p>
      </dgm:t>
    </dgm:pt>
    <dgm:pt modelId="{867EB9E3-1BAB-4F6D-B0F7-0AF993CE6EC9}" type="parTrans" cxnId="{C83D591A-5D07-49BA-B71E-CD7780DF49E5}">
      <dgm:prSet/>
      <dgm:spPr/>
      <dgm:t>
        <a:bodyPr/>
        <a:lstStyle/>
        <a:p>
          <a:endParaRPr lang="ru-RU"/>
        </a:p>
      </dgm:t>
    </dgm:pt>
    <dgm:pt modelId="{0564BE60-3F58-4D47-B8CC-0F5F588E4DC6}" type="sibTrans" cxnId="{C83D591A-5D07-49BA-B71E-CD7780DF49E5}">
      <dgm:prSet/>
      <dgm:spPr/>
      <dgm:t>
        <a:bodyPr/>
        <a:lstStyle/>
        <a:p>
          <a:endParaRPr lang="ru-RU"/>
        </a:p>
      </dgm:t>
    </dgm:pt>
    <dgm:pt modelId="{B4CDD82D-71FF-48D9-B23B-3AD5AA9664CA}" type="pres">
      <dgm:prSet presAssocID="{4FB637A9-1A00-4AF9-93A6-68085B8D289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1E3596-FDC9-4C38-8416-4B892E387B16}" type="pres">
      <dgm:prSet presAssocID="{91B82DE8-0D14-4286-A9E3-D75F9251CC73}" presName="circle1" presStyleLbl="node1" presStyleIdx="0" presStyleCnt="1" custLinFactNeighborX="172" custLinFactNeighborY="-634"/>
      <dgm:spPr/>
    </dgm:pt>
    <dgm:pt modelId="{C0D08981-57E8-463B-992E-F5126387C00F}" type="pres">
      <dgm:prSet presAssocID="{91B82DE8-0D14-4286-A9E3-D75F9251CC73}" presName="space" presStyleCnt="0"/>
      <dgm:spPr/>
    </dgm:pt>
    <dgm:pt modelId="{E16D1752-9323-47AE-B77E-CA9F6C3716C0}" type="pres">
      <dgm:prSet presAssocID="{91B82DE8-0D14-4286-A9E3-D75F9251CC73}" presName="rect1" presStyleLbl="alignAcc1" presStyleIdx="0" presStyleCnt="1" custScaleY="99880" custLinFactNeighborX="-280" custLinFactNeighborY="956"/>
      <dgm:spPr/>
      <dgm:t>
        <a:bodyPr/>
        <a:lstStyle/>
        <a:p>
          <a:endParaRPr lang="ru-RU"/>
        </a:p>
      </dgm:t>
    </dgm:pt>
    <dgm:pt modelId="{C34AC906-EDA2-4618-97D0-BD4AB439C5A1}" type="pres">
      <dgm:prSet presAssocID="{91B82DE8-0D14-4286-A9E3-D75F9251CC73}" presName="rect1ParTx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B3335-DB43-4623-85C5-3B4ED978AF3D}" type="pres">
      <dgm:prSet presAssocID="{91B82DE8-0D14-4286-A9E3-D75F9251CC73}" presName="rect1ChTx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ABE7CA-38AD-4363-B868-4B0E632B604F}" type="presOf" srcId="{C0E70010-3D3C-4A49-892C-7D7320724AD1}" destId="{C51B3335-DB43-4623-85C5-3B4ED978AF3D}" srcOrd="0" destOrd="0" presId="urn:microsoft.com/office/officeart/2005/8/layout/target3"/>
    <dgm:cxn modelId="{C83D591A-5D07-49BA-B71E-CD7780DF49E5}" srcId="{91B82DE8-0D14-4286-A9E3-D75F9251CC73}" destId="{9371E7E0-9B3C-4D2A-82EA-FE7AD50C45B9}" srcOrd="1" destOrd="0" parTransId="{867EB9E3-1BAB-4F6D-B0F7-0AF993CE6EC9}" sibTransId="{0564BE60-3F58-4D47-B8CC-0F5F588E4DC6}"/>
    <dgm:cxn modelId="{C8BFA0CE-EE99-4A74-AD87-1F6135A1AF0B}" type="presOf" srcId="{9371E7E0-9B3C-4D2A-82EA-FE7AD50C45B9}" destId="{C51B3335-DB43-4623-85C5-3B4ED978AF3D}" srcOrd="0" destOrd="1" presId="urn:microsoft.com/office/officeart/2005/8/layout/target3"/>
    <dgm:cxn modelId="{69500672-C0BD-4AB5-8E0D-9AEC683611C8}" srcId="{91B82DE8-0D14-4286-A9E3-D75F9251CC73}" destId="{C0E70010-3D3C-4A49-892C-7D7320724AD1}" srcOrd="0" destOrd="0" parTransId="{4B4B633C-6538-4610-8112-E4FAE17C38D6}" sibTransId="{45E03044-2E54-4F75-B027-8901965CC6EE}"/>
    <dgm:cxn modelId="{FC7AFE29-6892-45EB-B171-37C4755823DE}" type="presOf" srcId="{91B82DE8-0D14-4286-A9E3-D75F9251CC73}" destId="{E16D1752-9323-47AE-B77E-CA9F6C3716C0}" srcOrd="0" destOrd="0" presId="urn:microsoft.com/office/officeart/2005/8/layout/target3"/>
    <dgm:cxn modelId="{75BC626C-5F9C-41EE-8302-3621AB5FA892}" type="presOf" srcId="{4FB637A9-1A00-4AF9-93A6-68085B8D2894}" destId="{B4CDD82D-71FF-48D9-B23B-3AD5AA9664CA}" srcOrd="0" destOrd="0" presId="urn:microsoft.com/office/officeart/2005/8/layout/target3"/>
    <dgm:cxn modelId="{E7D3014C-66F8-4917-AFD9-ABA000C872EF}" type="presOf" srcId="{91B82DE8-0D14-4286-A9E3-D75F9251CC73}" destId="{C34AC906-EDA2-4618-97D0-BD4AB439C5A1}" srcOrd="1" destOrd="0" presId="urn:microsoft.com/office/officeart/2005/8/layout/target3"/>
    <dgm:cxn modelId="{C444F1BD-858C-4097-BCC2-CE07E5242DAB}" srcId="{4FB637A9-1A00-4AF9-93A6-68085B8D2894}" destId="{91B82DE8-0D14-4286-A9E3-D75F9251CC73}" srcOrd="0" destOrd="0" parTransId="{FF209327-69C6-485D-818E-264DDD761A0B}" sibTransId="{880D0A98-E055-49F3-B5D6-5DCA51C588FC}"/>
    <dgm:cxn modelId="{94F1CFB5-0C8A-4D20-B9D0-244218F34505}" type="presParOf" srcId="{B4CDD82D-71FF-48D9-B23B-3AD5AA9664CA}" destId="{D31E3596-FDC9-4C38-8416-4B892E387B16}" srcOrd="0" destOrd="0" presId="urn:microsoft.com/office/officeart/2005/8/layout/target3"/>
    <dgm:cxn modelId="{5AB314BC-0785-47A2-861B-C8F22E7A01A2}" type="presParOf" srcId="{B4CDD82D-71FF-48D9-B23B-3AD5AA9664CA}" destId="{C0D08981-57E8-463B-992E-F5126387C00F}" srcOrd="1" destOrd="0" presId="urn:microsoft.com/office/officeart/2005/8/layout/target3"/>
    <dgm:cxn modelId="{3425F92B-11BA-494B-A5A1-750ACF1894F9}" type="presParOf" srcId="{B4CDD82D-71FF-48D9-B23B-3AD5AA9664CA}" destId="{E16D1752-9323-47AE-B77E-CA9F6C3716C0}" srcOrd="2" destOrd="0" presId="urn:microsoft.com/office/officeart/2005/8/layout/target3"/>
    <dgm:cxn modelId="{5BA5BF0F-8824-40D8-8A98-9ABA0616AFE1}" type="presParOf" srcId="{B4CDD82D-71FF-48D9-B23B-3AD5AA9664CA}" destId="{C34AC906-EDA2-4618-97D0-BD4AB439C5A1}" srcOrd="3" destOrd="0" presId="urn:microsoft.com/office/officeart/2005/8/layout/target3"/>
    <dgm:cxn modelId="{C1900E11-1934-4358-AD38-5E77BF8B0E71}" type="presParOf" srcId="{B4CDD82D-71FF-48D9-B23B-3AD5AA9664CA}" destId="{C51B3335-DB43-4623-85C5-3B4ED978AF3D}" srcOrd="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6594236-07C0-48C3-B631-548B16A6E61E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AA281840-C516-4666-BBC5-E6AA0D0295AC}">
      <dgm:prSet phldrT="[Текст]" custT="1"/>
      <dgm:spPr/>
      <dgm:t>
        <a:bodyPr/>
        <a:lstStyle/>
        <a:p>
          <a:r>
            <a:rPr lang="ru-RU" sz="1800" b="1" dirty="0" smtClean="0"/>
            <a:t>Темп роста 110,2 %</a:t>
          </a:r>
          <a:endParaRPr lang="ru-RU" sz="1800" b="1" dirty="0"/>
        </a:p>
      </dgm:t>
    </dgm:pt>
    <dgm:pt modelId="{89189966-B36F-4E89-8491-D7C6606144A7}" type="parTrans" cxnId="{90AC8384-ADE2-4559-9439-B889B501D2AA}">
      <dgm:prSet/>
      <dgm:spPr/>
      <dgm:t>
        <a:bodyPr/>
        <a:lstStyle/>
        <a:p>
          <a:endParaRPr lang="ru-RU"/>
        </a:p>
      </dgm:t>
    </dgm:pt>
    <dgm:pt modelId="{F368462D-7481-427E-AEC3-1771532DA7D0}" type="sibTrans" cxnId="{90AC8384-ADE2-4559-9439-B889B501D2AA}">
      <dgm:prSet/>
      <dgm:spPr/>
      <dgm:t>
        <a:bodyPr/>
        <a:lstStyle/>
        <a:p>
          <a:endParaRPr lang="ru-RU"/>
        </a:p>
      </dgm:t>
    </dgm:pt>
    <dgm:pt modelId="{1F0B9C05-16BF-44A8-AF84-1B2CFF10EB01}" type="pres">
      <dgm:prSet presAssocID="{36594236-07C0-48C3-B631-548B16A6E61E}" presName="arrowDiagram" presStyleCnt="0">
        <dgm:presLayoutVars>
          <dgm:chMax val="5"/>
          <dgm:dir/>
          <dgm:resizeHandles val="exact"/>
        </dgm:presLayoutVars>
      </dgm:prSet>
      <dgm:spPr/>
    </dgm:pt>
    <dgm:pt modelId="{4BFB5D13-77FE-4EEA-B731-584FF1EF8B23}" type="pres">
      <dgm:prSet presAssocID="{36594236-07C0-48C3-B631-548B16A6E61E}" presName="arrow" presStyleLbl="bgShp" presStyleIdx="0" presStyleCnt="1" custScaleX="72636" custScaleY="72154" custLinFactNeighborX="4141" custLinFactNeighborY="-7193"/>
      <dgm:spPr>
        <a:solidFill>
          <a:srgbClr val="FFFF99"/>
        </a:solidFill>
      </dgm:spPr>
    </dgm:pt>
    <dgm:pt modelId="{245432D5-4A3E-4927-8016-E2EC73F4D898}" type="pres">
      <dgm:prSet presAssocID="{36594236-07C0-48C3-B631-548B16A6E61E}" presName="arrowDiagram1" presStyleCnt="0">
        <dgm:presLayoutVars>
          <dgm:bulletEnabled val="1"/>
        </dgm:presLayoutVars>
      </dgm:prSet>
      <dgm:spPr/>
    </dgm:pt>
    <dgm:pt modelId="{7AEFE2D1-F65D-4B89-BAB5-554E49BB30DC}" type="pres">
      <dgm:prSet presAssocID="{AA281840-C516-4666-BBC5-E6AA0D0295AC}" presName="bullet1" presStyleLbl="node1" presStyleIdx="0" presStyleCnt="1" custLinFactX="-165093" custLinFactNeighborX="-200000" custLinFactNeighborY="74295"/>
      <dgm:spPr/>
    </dgm:pt>
    <dgm:pt modelId="{104758D3-E85F-4897-9120-3EDE591A4E3A}" type="pres">
      <dgm:prSet presAssocID="{AA281840-C516-4666-BBC5-E6AA0D0295AC}" presName="textBox1" presStyleLbl="revTx" presStyleIdx="0" presStyleCnt="1" custScaleX="131620" custScaleY="52523" custLinFactNeighborX="12097" custLinFactNeighborY="-18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151AC-CD8B-4E64-B02F-80B85C1FB041}" type="presOf" srcId="{36594236-07C0-48C3-B631-548B16A6E61E}" destId="{1F0B9C05-16BF-44A8-AF84-1B2CFF10EB01}" srcOrd="0" destOrd="0" presId="urn:microsoft.com/office/officeart/2005/8/layout/arrow2"/>
    <dgm:cxn modelId="{90AC8384-ADE2-4559-9439-B889B501D2AA}" srcId="{36594236-07C0-48C3-B631-548B16A6E61E}" destId="{AA281840-C516-4666-BBC5-E6AA0D0295AC}" srcOrd="0" destOrd="0" parTransId="{89189966-B36F-4E89-8491-D7C6606144A7}" sibTransId="{F368462D-7481-427E-AEC3-1771532DA7D0}"/>
    <dgm:cxn modelId="{E2A3EC38-41AD-4EDF-8850-F49A9DB822E7}" type="presOf" srcId="{AA281840-C516-4666-BBC5-E6AA0D0295AC}" destId="{104758D3-E85F-4897-9120-3EDE591A4E3A}" srcOrd="0" destOrd="0" presId="urn:microsoft.com/office/officeart/2005/8/layout/arrow2"/>
    <dgm:cxn modelId="{1E9286DF-D3E8-4ED3-A739-E7A783B06D0A}" type="presParOf" srcId="{1F0B9C05-16BF-44A8-AF84-1B2CFF10EB01}" destId="{4BFB5D13-77FE-4EEA-B731-584FF1EF8B23}" srcOrd="0" destOrd="0" presId="urn:microsoft.com/office/officeart/2005/8/layout/arrow2"/>
    <dgm:cxn modelId="{EC9C342E-4A54-4003-B8E9-C15E8E578428}" type="presParOf" srcId="{1F0B9C05-16BF-44A8-AF84-1B2CFF10EB01}" destId="{245432D5-4A3E-4927-8016-E2EC73F4D898}" srcOrd="1" destOrd="0" presId="urn:microsoft.com/office/officeart/2005/8/layout/arrow2"/>
    <dgm:cxn modelId="{990BA75A-C2DE-4B02-9BD5-314B4773C9F1}" type="presParOf" srcId="{245432D5-4A3E-4927-8016-E2EC73F4D898}" destId="{7AEFE2D1-F65D-4B89-BAB5-554E49BB30DC}" srcOrd="0" destOrd="0" presId="urn:microsoft.com/office/officeart/2005/8/layout/arrow2"/>
    <dgm:cxn modelId="{3DB416D1-6005-462D-9866-0DC7830049B0}" type="presParOf" srcId="{245432D5-4A3E-4927-8016-E2EC73F4D898}" destId="{104758D3-E85F-4897-9120-3EDE591A4E3A}" srcOrd="1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FA41930-F636-45D8-8BFD-9D7A85699188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A8C739-0CF0-40C7-A6B9-A6C6BB8DFFCE}">
      <dgm:prSet phldrT="[Текст]"/>
      <dgm:spPr/>
      <dgm:t>
        <a:bodyPr/>
        <a:lstStyle/>
        <a:p>
          <a:r>
            <a:rPr lang="ru-RU" dirty="0" smtClean="0"/>
            <a:t>574</a:t>
          </a:r>
          <a:endParaRPr lang="ru-RU" dirty="0"/>
        </a:p>
      </dgm:t>
    </dgm:pt>
    <dgm:pt modelId="{B29487B0-902C-4A24-BB7F-8D7DF82A30E4}" type="parTrans" cxnId="{3380C5ED-EBD3-49D4-B444-C61A2A3DDFC4}">
      <dgm:prSet/>
      <dgm:spPr/>
      <dgm:t>
        <a:bodyPr/>
        <a:lstStyle/>
        <a:p>
          <a:endParaRPr lang="ru-RU"/>
        </a:p>
      </dgm:t>
    </dgm:pt>
    <dgm:pt modelId="{2BC14BB6-295D-4DA6-AB24-3A5E65CCA697}" type="sibTrans" cxnId="{3380C5ED-EBD3-49D4-B444-C61A2A3DDFC4}">
      <dgm:prSet/>
      <dgm:spPr/>
      <dgm:t>
        <a:bodyPr/>
        <a:lstStyle/>
        <a:p>
          <a:endParaRPr lang="ru-RU"/>
        </a:p>
      </dgm:t>
    </dgm:pt>
    <dgm:pt modelId="{CA71C83F-1005-4452-BC30-EC84A520DC80}">
      <dgm:prSet phldrT="[Текст]" custT="1"/>
      <dgm:spPr/>
      <dgm:t>
        <a:bodyPr/>
        <a:lstStyle/>
        <a:p>
          <a:r>
            <a:rPr lang="ru-RU" sz="1500" dirty="0" smtClean="0"/>
            <a:t>В том числе </a:t>
          </a:r>
          <a:r>
            <a:rPr lang="ru-RU" sz="3000" dirty="0" smtClean="0"/>
            <a:t>464</a:t>
          </a:r>
          <a:r>
            <a:rPr lang="ru-RU" sz="1500" dirty="0" smtClean="0"/>
            <a:t> </a:t>
          </a:r>
          <a:r>
            <a:rPr lang="ru-RU" sz="3000" dirty="0" smtClean="0"/>
            <a:t>ИП</a:t>
          </a:r>
          <a:endParaRPr lang="ru-RU" sz="3000" dirty="0"/>
        </a:p>
      </dgm:t>
    </dgm:pt>
    <dgm:pt modelId="{C9A9362B-95C5-4DC3-B414-79989AD5D1D2}" type="parTrans" cxnId="{13C52F18-3BBD-4607-ACAE-E0BB381748CC}">
      <dgm:prSet/>
      <dgm:spPr/>
      <dgm:t>
        <a:bodyPr/>
        <a:lstStyle/>
        <a:p>
          <a:endParaRPr lang="ru-RU"/>
        </a:p>
      </dgm:t>
    </dgm:pt>
    <dgm:pt modelId="{FFDA70B2-FE57-45C0-BB8B-4EFF55A210B9}" type="sibTrans" cxnId="{13C52F18-3BBD-4607-ACAE-E0BB381748CC}">
      <dgm:prSet/>
      <dgm:spPr/>
      <dgm:t>
        <a:bodyPr/>
        <a:lstStyle/>
        <a:p>
          <a:endParaRPr lang="ru-RU"/>
        </a:p>
      </dgm:t>
    </dgm:pt>
    <dgm:pt modelId="{7350D3CF-10E4-47CF-B589-676301D77C98}">
      <dgm:prSet phldrT="[Текст]" custT="1"/>
      <dgm:spPr/>
      <dgm:t>
        <a:bodyPr/>
        <a:lstStyle/>
        <a:p>
          <a:r>
            <a:rPr lang="ru-RU" sz="3000" dirty="0" smtClean="0"/>
            <a:t>419 </a:t>
          </a:r>
          <a:r>
            <a:rPr lang="ru-RU" sz="1200" dirty="0" smtClean="0"/>
            <a:t>САМОЗАНЯТЫХ</a:t>
          </a:r>
          <a:endParaRPr lang="ru-RU" sz="1200" dirty="0"/>
        </a:p>
      </dgm:t>
    </dgm:pt>
    <dgm:pt modelId="{79DABECA-E670-4961-BE31-A5AAAB9200C9}" type="parTrans" cxnId="{5BE5964D-2CE6-417A-B5D6-A8CFEC13BB60}">
      <dgm:prSet/>
      <dgm:spPr/>
      <dgm:t>
        <a:bodyPr/>
        <a:lstStyle/>
        <a:p>
          <a:endParaRPr lang="ru-RU"/>
        </a:p>
      </dgm:t>
    </dgm:pt>
    <dgm:pt modelId="{AA62F59D-5FEB-4766-B19E-6EE2CA1B89BE}" type="sibTrans" cxnId="{5BE5964D-2CE6-417A-B5D6-A8CFEC13BB60}">
      <dgm:prSet/>
      <dgm:spPr/>
      <dgm:t>
        <a:bodyPr/>
        <a:lstStyle/>
        <a:p>
          <a:endParaRPr lang="ru-RU"/>
        </a:p>
      </dgm:t>
    </dgm:pt>
    <dgm:pt modelId="{21384E24-015A-460F-B5E1-446F079FD025}">
      <dgm:prSet phldrT="[Текст]"/>
      <dgm:spPr/>
      <dgm:t>
        <a:bodyPr/>
        <a:lstStyle/>
        <a:p>
          <a:r>
            <a:rPr lang="ru-RU" dirty="0" smtClean="0"/>
            <a:t>576</a:t>
          </a:r>
          <a:endParaRPr lang="ru-RU" dirty="0"/>
        </a:p>
      </dgm:t>
    </dgm:pt>
    <dgm:pt modelId="{FD5DF77F-8BD9-4554-A1C4-737E18A71E5C}" type="parTrans" cxnId="{F4C5A83E-AB81-4289-A8BF-650E5F6B02B3}">
      <dgm:prSet/>
      <dgm:spPr/>
      <dgm:t>
        <a:bodyPr/>
        <a:lstStyle/>
        <a:p>
          <a:endParaRPr lang="ru-RU"/>
        </a:p>
      </dgm:t>
    </dgm:pt>
    <dgm:pt modelId="{3527941F-2113-4508-AB52-BB358B6FBFA7}" type="sibTrans" cxnId="{F4C5A83E-AB81-4289-A8BF-650E5F6B02B3}">
      <dgm:prSet/>
      <dgm:spPr/>
      <dgm:t>
        <a:bodyPr/>
        <a:lstStyle/>
        <a:p>
          <a:endParaRPr lang="ru-RU"/>
        </a:p>
      </dgm:t>
    </dgm:pt>
    <dgm:pt modelId="{9727CF85-E954-4021-A749-9E7F59329105}">
      <dgm:prSet phldrT="[Текст]" custT="1"/>
      <dgm:spPr/>
      <dgm:t>
        <a:bodyPr/>
        <a:lstStyle/>
        <a:p>
          <a:r>
            <a:rPr lang="ru-RU" sz="1500" dirty="0" smtClean="0"/>
            <a:t>В том числе </a:t>
          </a:r>
          <a:r>
            <a:rPr lang="ru-RU" sz="3000" dirty="0" smtClean="0"/>
            <a:t>465 ИП</a:t>
          </a:r>
          <a:endParaRPr lang="ru-RU" sz="3000" dirty="0"/>
        </a:p>
      </dgm:t>
    </dgm:pt>
    <dgm:pt modelId="{5C844941-4C00-42C5-BD00-6EFBFCAF13BC}" type="parTrans" cxnId="{47D767BD-4F37-48FF-A26B-FAD569FAF988}">
      <dgm:prSet/>
      <dgm:spPr/>
      <dgm:t>
        <a:bodyPr/>
        <a:lstStyle/>
        <a:p>
          <a:endParaRPr lang="ru-RU"/>
        </a:p>
      </dgm:t>
    </dgm:pt>
    <dgm:pt modelId="{607C47F9-D283-442B-8C40-F55A087EBD81}" type="sibTrans" cxnId="{47D767BD-4F37-48FF-A26B-FAD569FAF988}">
      <dgm:prSet/>
      <dgm:spPr/>
      <dgm:t>
        <a:bodyPr/>
        <a:lstStyle/>
        <a:p>
          <a:endParaRPr lang="ru-RU"/>
        </a:p>
      </dgm:t>
    </dgm:pt>
    <dgm:pt modelId="{521193EE-7827-4708-946B-05CB4E84C4EF}">
      <dgm:prSet phldrT="[Текст]" custT="1"/>
      <dgm:spPr/>
      <dgm:t>
        <a:bodyPr/>
        <a:lstStyle/>
        <a:p>
          <a:r>
            <a:rPr lang="ru-RU" sz="3000" dirty="0" smtClean="0"/>
            <a:t>419</a:t>
          </a:r>
          <a:r>
            <a:rPr lang="ru-RU" sz="1200" dirty="0" smtClean="0"/>
            <a:t> САМОЗАНЯТЫХ</a:t>
          </a:r>
          <a:endParaRPr lang="ru-RU" sz="1400" dirty="0"/>
        </a:p>
      </dgm:t>
    </dgm:pt>
    <dgm:pt modelId="{FAF1B4F1-200B-40C4-B083-75F2F3F653C4}" type="parTrans" cxnId="{0123E4DB-540A-485D-9B04-929A917F8962}">
      <dgm:prSet/>
      <dgm:spPr/>
      <dgm:t>
        <a:bodyPr/>
        <a:lstStyle/>
        <a:p>
          <a:endParaRPr lang="ru-RU"/>
        </a:p>
      </dgm:t>
    </dgm:pt>
    <dgm:pt modelId="{A0301BCA-8CF7-41A3-85AB-6C6ACB8C0966}" type="sibTrans" cxnId="{0123E4DB-540A-485D-9B04-929A917F8962}">
      <dgm:prSet/>
      <dgm:spPr/>
      <dgm:t>
        <a:bodyPr/>
        <a:lstStyle/>
        <a:p>
          <a:endParaRPr lang="ru-RU"/>
        </a:p>
      </dgm:t>
    </dgm:pt>
    <dgm:pt modelId="{6F0C1C56-8DC6-40B0-B5BA-C647BF5CCFB5}" type="pres">
      <dgm:prSet presAssocID="{3FA41930-F636-45D8-8BFD-9D7A85699188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75921FD-868C-4891-9D8D-B7731D380721}" type="pres">
      <dgm:prSet presAssocID="{50A8C739-0CF0-40C7-A6B9-A6C6BB8DFFCE}" presName="posSpace" presStyleCnt="0"/>
      <dgm:spPr/>
    </dgm:pt>
    <dgm:pt modelId="{8273BE00-9BB6-4733-AFCC-5AC2DF5109F3}" type="pres">
      <dgm:prSet presAssocID="{50A8C739-0CF0-40C7-A6B9-A6C6BB8DFFCE}" presName="vertFlow" presStyleCnt="0"/>
      <dgm:spPr/>
    </dgm:pt>
    <dgm:pt modelId="{6F80B756-CAE5-465B-899D-25A72218AF8E}" type="pres">
      <dgm:prSet presAssocID="{50A8C739-0CF0-40C7-A6B9-A6C6BB8DFFCE}" presName="topSpace" presStyleCnt="0"/>
      <dgm:spPr/>
    </dgm:pt>
    <dgm:pt modelId="{CD989C90-8CF6-4935-9157-8D30E89F77C8}" type="pres">
      <dgm:prSet presAssocID="{50A8C739-0CF0-40C7-A6B9-A6C6BB8DFFCE}" presName="firstComp" presStyleCnt="0"/>
      <dgm:spPr/>
    </dgm:pt>
    <dgm:pt modelId="{1F3209DA-F23D-4C3B-88A6-DA03BF85EDF0}" type="pres">
      <dgm:prSet presAssocID="{50A8C739-0CF0-40C7-A6B9-A6C6BB8DFFCE}" presName="firstChild" presStyleLbl="bgAccFollowNode1" presStyleIdx="0" presStyleCnt="4"/>
      <dgm:spPr/>
      <dgm:t>
        <a:bodyPr/>
        <a:lstStyle/>
        <a:p>
          <a:endParaRPr lang="ru-RU"/>
        </a:p>
      </dgm:t>
    </dgm:pt>
    <dgm:pt modelId="{2E32667C-1736-4A4A-802E-056D252B4BA0}" type="pres">
      <dgm:prSet presAssocID="{50A8C739-0CF0-40C7-A6B9-A6C6BB8DFFCE}" presName="firstChildTx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D444FA-72B6-489B-8747-367BBCD6F060}" type="pres">
      <dgm:prSet presAssocID="{7350D3CF-10E4-47CF-B589-676301D77C98}" presName="comp" presStyleCnt="0"/>
      <dgm:spPr/>
    </dgm:pt>
    <dgm:pt modelId="{A79F4203-BFB4-4FF9-A398-F0D8C6321819}" type="pres">
      <dgm:prSet presAssocID="{7350D3CF-10E4-47CF-B589-676301D77C98}" presName="child" presStyleLbl="bgAccFollowNode1" presStyleIdx="1" presStyleCnt="4"/>
      <dgm:spPr/>
      <dgm:t>
        <a:bodyPr/>
        <a:lstStyle/>
        <a:p>
          <a:endParaRPr lang="ru-RU"/>
        </a:p>
      </dgm:t>
    </dgm:pt>
    <dgm:pt modelId="{5090E9B5-9E7C-4599-8066-10906FFB3E7C}" type="pres">
      <dgm:prSet presAssocID="{7350D3CF-10E4-47CF-B589-676301D77C98}" presName="childTx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201C3-94D0-4C9E-9245-63A32E563DE9}" type="pres">
      <dgm:prSet presAssocID="{50A8C739-0CF0-40C7-A6B9-A6C6BB8DFFCE}" presName="negSpace" presStyleCnt="0"/>
      <dgm:spPr/>
    </dgm:pt>
    <dgm:pt modelId="{218F800D-B75C-4346-9DBA-050FA88422FC}" type="pres">
      <dgm:prSet presAssocID="{50A8C739-0CF0-40C7-A6B9-A6C6BB8DFFCE}" presName="circle" presStyleLbl="node1" presStyleIdx="0" presStyleCnt="2"/>
      <dgm:spPr/>
      <dgm:t>
        <a:bodyPr/>
        <a:lstStyle/>
        <a:p>
          <a:endParaRPr lang="ru-RU"/>
        </a:p>
      </dgm:t>
    </dgm:pt>
    <dgm:pt modelId="{DC25B866-3C2A-4579-ADCA-DB8EE3AD8692}" type="pres">
      <dgm:prSet presAssocID="{2BC14BB6-295D-4DA6-AB24-3A5E65CCA697}" presName="transSpace" presStyleCnt="0"/>
      <dgm:spPr/>
    </dgm:pt>
    <dgm:pt modelId="{5A3E56CB-AC95-4C61-A38F-0DB4EA211BDC}" type="pres">
      <dgm:prSet presAssocID="{21384E24-015A-460F-B5E1-446F079FD025}" presName="posSpace" presStyleCnt="0"/>
      <dgm:spPr/>
    </dgm:pt>
    <dgm:pt modelId="{CE3C9BEA-4395-47B4-9C11-1B4B9E4D3C49}" type="pres">
      <dgm:prSet presAssocID="{21384E24-015A-460F-B5E1-446F079FD025}" presName="vertFlow" presStyleCnt="0"/>
      <dgm:spPr/>
    </dgm:pt>
    <dgm:pt modelId="{889BAEA4-397C-42E1-AE43-F38B270069CE}" type="pres">
      <dgm:prSet presAssocID="{21384E24-015A-460F-B5E1-446F079FD025}" presName="topSpace" presStyleCnt="0"/>
      <dgm:spPr/>
    </dgm:pt>
    <dgm:pt modelId="{299AE377-1685-4F25-8127-1B4817AD751F}" type="pres">
      <dgm:prSet presAssocID="{21384E24-015A-460F-B5E1-446F079FD025}" presName="firstComp" presStyleCnt="0"/>
      <dgm:spPr/>
    </dgm:pt>
    <dgm:pt modelId="{D5AFEAB2-6AAF-42C6-816A-954EF3CEAD65}" type="pres">
      <dgm:prSet presAssocID="{21384E24-015A-460F-B5E1-446F079FD025}" presName="firstChild" presStyleLbl="bgAccFollowNode1" presStyleIdx="2" presStyleCnt="4"/>
      <dgm:spPr/>
      <dgm:t>
        <a:bodyPr/>
        <a:lstStyle/>
        <a:p>
          <a:endParaRPr lang="ru-RU"/>
        </a:p>
      </dgm:t>
    </dgm:pt>
    <dgm:pt modelId="{312F1B80-827A-4E9C-80F2-9A12017D811D}" type="pres">
      <dgm:prSet presAssocID="{21384E24-015A-460F-B5E1-446F079FD025}" presName="firstChildTx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3C72DF-C7A3-4432-83A6-F541A266EEFE}" type="pres">
      <dgm:prSet presAssocID="{521193EE-7827-4708-946B-05CB4E84C4EF}" presName="comp" presStyleCnt="0"/>
      <dgm:spPr/>
    </dgm:pt>
    <dgm:pt modelId="{45F846DD-E946-4D0C-B149-75980903CCCC}" type="pres">
      <dgm:prSet presAssocID="{521193EE-7827-4708-946B-05CB4E84C4EF}" presName="child" presStyleLbl="bgAccFollowNode1" presStyleIdx="3" presStyleCnt="4" custLinFactNeighborX="1829" custLinFactNeighborY="287"/>
      <dgm:spPr/>
      <dgm:t>
        <a:bodyPr/>
        <a:lstStyle/>
        <a:p>
          <a:endParaRPr lang="ru-RU"/>
        </a:p>
      </dgm:t>
    </dgm:pt>
    <dgm:pt modelId="{733B7F3C-77E9-47B8-B2C5-659AA146A9C6}" type="pres">
      <dgm:prSet presAssocID="{521193EE-7827-4708-946B-05CB4E84C4EF}" presName="childTx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4369DC-1C21-4EAE-808D-F3DB8FCBECD4}" type="pres">
      <dgm:prSet presAssocID="{21384E24-015A-460F-B5E1-446F079FD025}" presName="negSpace" presStyleCnt="0"/>
      <dgm:spPr/>
    </dgm:pt>
    <dgm:pt modelId="{907EAD3D-77CB-4D1E-98F4-070357720E30}" type="pres">
      <dgm:prSet presAssocID="{21384E24-015A-460F-B5E1-446F079FD025}" presName="circle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9F192E43-EF3F-4563-A717-F1F0FC446C68}" type="presOf" srcId="{CA71C83F-1005-4452-BC30-EC84A520DC80}" destId="{1F3209DA-F23D-4C3B-88A6-DA03BF85EDF0}" srcOrd="0" destOrd="0" presId="urn:microsoft.com/office/officeart/2005/8/layout/hList9"/>
    <dgm:cxn modelId="{13C52F18-3BBD-4607-ACAE-E0BB381748CC}" srcId="{50A8C739-0CF0-40C7-A6B9-A6C6BB8DFFCE}" destId="{CA71C83F-1005-4452-BC30-EC84A520DC80}" srcOrd="0" destOrd="0" parTransId="{C9A9362B-95C5-4DC3-B414-79989AD5D1D2}" sibTransId="{FFDA70B2-FE57-45C0-BB8B-4EFF55A210B9}"/>
    <dgm:cxn modelId="{5BE5964D-2CE6-417A-B5D6-A8CFEC13BB60}" srcId="{50A8C739-0CF0-40C7-A6B9-A6C6BB8DFFCE}" destId="{7350D3CF-10E4-47CF-B589-676301D77C98}" srcOrd="1" destOrd="0" parTransId="{79DABECA-E670-4961-BE31-A5AAAB9200C9}" sibTransId="{AA62F59D-5FEB-4766-B19E-6EE2CA1B89BE}"/>
    <dgm:cxn modelId="{9C708480-5506-407D-A18C-ED65912A6407}" type="presOf" srcId="{50A8C739-0CF0-40C7-A6B9-A6C6BB8DFFCE}" destId="{218F800D-B75C-4346-9DBA-050FA88422FC}" srcOrd="0" destOrd="0" presId="urn:microsoft.com/office/officeart/2005/8/layout/hList9"/>
    <dgm:cxn modelId="{47D767BD-4F37-48FF-A26B-FAD569FAF988}" srcId="{21384E24-015A-460F-B5E1-446F079FD025}" destId="{9727CF85-E954-4021-A749-9E7F59329105}" srcOrd="0" destOrd="0" parTransId="{5C844941-4C00-42C5-BD00-6EFBFCAF13BC}" sibTransId="{607C47F9-D283-442B-8C40-F55A087EBD81}"/>
    <dgm:cxn modelId="{BCE951C0-B276-4841-B277-CBD769BD4D19}" type="presOf" srcId="{CA71C83F-1005-4452-BC30-EC84A520DC80}" destId="{2E32667C-1736-4A4A-802E-056D252B4BA0}" srcOrd="1" destOrd="0" presId="urn:microsoft.com/office/officeart/2005/8/layout/hList9"/>
    <dgm:cxn modelId="{79A95EC8-B9E3-45DB-B7DF-7CFD695F4BFA}" type="presOf" srcId="{521193EE-7827-4708-946B-05CB4E84C4EF}" destId="{45F846DD-E946-4D0C-B149-75980903CCCC}" srcOrd="0" destOrd="0" presId="urn:microsoft.com/office/officeart/2005/8/layout/hList9"/>
    <dgm:cxn modelId="{D6062BF8-6847-4C12-9132-60B2264D3E90}" type="presOf" srcId="{521193EE-7827-4708-946B-05CB4E84C4EF}" destId="{733B7F3C-77E9-47B8-B2C5-659AA146A9C6}" srcOrd="1" destOrd="0" presId="urn:microsoft.com/office/officeart/2005/8/layout/hList9"/>
    <dgm:cxn modelId="{0123E4DB-540A-485D-9B04-929A917F8962}" srcId="{21384E24-015A-460F-B5E1-446F079FD025}" destId="{521193EE-7827-4708-946B-05CB4E84C4EF}" srcOrd="1" destOrd="0" parTransId="{FAF1B4F1-200B-40C4-B083-75F2F3F653C4}" sibTransId="{A0301BCA-8CF7-41A3-85AB-6C6ACB8C0966}"/>
    <dgm:cxn modelId="{F4C5A83E-AB81-4289-A8BF-650E5F6B02B3}" srcId="{3FA41930-F636-45D8-8BFD-9D7A85699188}" destId="{21384E24-015A-460F-B5E1-446F079FD025}" srcOrd="1" destOrd="0" parTransId="{FD5DF77F-8BD9-4554-A1C4-737E18A71E5C}" sibTransId="{3527941F-2113-4508-AB52-BB358B6FBFA7}"/>
    <dgm:cxn modelId="{0E8EA97D-163B-451E-BA0E-4371E74BB829}" type="presOf" srcId="{9727CF85-E954-4021-A749-9E7F59329105}" destId="{D5AFEAB2-6AAF-42C6-816A-954EF3CEAD65}" srcOrd="0" destOrd="0" presId="urn:microsoft.com/office/officeart/2005/8/layout/hList9"/>
    <dgm:cxn modelId="{73106DC8-EDC6-4A45-BDBC-406A998CAE98}" type="presOf" srcId="{7350D3CF-10E4-47CF-B589-676301D77C98}" destId="{A79F4203-BFB4-4FF9-A398-F0D8C6321819}" srcOrd="0" destOrd="0" presId="urn:microsoft.com/office/officeart/2005/8/layout/hList9"/>
    <dgm:cxn modelId="{5096D08D-19AA-4D08-8202-20F5238A78E1}" type="presOf" srcId="{3FA41930-F636-45D8-8BFD-9D7A85699188}" destId="{6F0C1C56-8DC6-40B0-B5BA-C647BF5CCFB5}" srcOrd="0" destOrd="0" presId="urn:microsoft.com/office/officeart/2005/8/layout/hList9"/>
    <dgm:cxn modelId="{3128904E-D444-4AC8-8664-4EC5DA0DA9EB}" type="presOf" srcId="{9727CF85-E954-4021-A749-9E7F59329105}" destId="{312F1B80-827A-4E9C-80F2-9A12017D811D}" srcOrd="1" destOrd="0" presId="urn:microsoft.com/office/officeart/2005/8/layout/hList9"/>
    <dgm:cxn modelId="{3380C5ED-EBD3-49D4-B444-C61A2A3DDFC4}" srcId="{3FA41930-F636-45D8-8BFD-9D7A85699188}" destId="{50A8C739-0CF0-40C7-A6B9-A6C6BB8DFFCE}" srcOrd="0" destOrd="0" parTransId="{B29487B0-902C-4A24-BB7F-8D7DF82A30E4}" sibTransId="{2BC14BB6-295D-4DA6-AB24-3A5E65CCA697}"/>
    <dgm:cxn modelId="{882981E3-8C3B-45D6-9BA5-5B1F4B5F33FA}" type="presOf" srcId="{21384E24-015A-460F-B5E1-446F079FD025}" destId="{907EAD3D-77CB-4D1E-98F4-070357720E30}" srcOrd="0" destOrd="0" presId="urn:microsoft.com/office/officeart/2005/8/layout/hList9"/>
    <dgm:cxn modelId="{8C66B01D-1ADD-487B-82FC-76AA0EB92F7D}" type="presOf" srcId="{7350D3CF-10E4-47CF-B589-676301D77C98}" destId="{5090E9B5-9E7C-4599-8066-10906FFB3E7C}" srcOrd="1" destOrd="0" presId="urn:microsoft.com/office/officeart/2005/8/layout/hList9"/>
    <dgm:cxn modelId="{935A36FD-630B-48A2-818C-EC1256EB77A9}" type="presParOf" srcId="{6F0C1C56-8DC6-40B0-B5BA-C647BF5CCFB5}" destId="{E75921FD-868C-4891-9D8D-B7731D380721}" srcOrd="0" destOrd="0" presId="urn:microsoft.com/office/officeart/2005/8/layout/hList9"/>
    <dgm:cxn modelId="{48520BD5-27DF-4821-A60C-717F6B66FFCA}" type="presParOf" srcId="{6F0C1C56-8DC6-40B0-B5BA-C647BF5CCFB5}" destId="{8273BE00-9BB6-4733-AFCC-5AC2DF5109F3}" srcOrd="1" destOrd="0" presId="urn:microsoft.com/office/officeart/2005/8/layout/hList9"/>
    <dgm:cxn modelId="{FF21929C-D8FA-4C26-851E-7334301EEDDC}" type="presParOf" srcId="{8273BE00-9BB6-4733-AFCC-5AC2DF5109F3}" destId="{6F80B756-CAE5-465B-899D-25A72218AF8E}" srcOrd="0" destOrd="0" presId="urn:microsoft.com/office/officeart/2005/8/layout/hList9"/>
    <dgm:cxn modelId="{979C48C2-B464-47B9-B14C-C5550DCE5FA6}" type="presParOf" srcId="{8273BE00-9BB6-4733-AFCC-5AC2DF5109F3}" destId="{CD989C90-8CF6-4935-9157-8D30E89F77C8}" srcOrd="1" destOrd="0" presId="urn:microsoft.com/office/officeart/2005/8/layout/hList9"/>
    <dgm:cxn modelId="{4F5E5780-6389-4DA1-9064-A78ADD7080DD}" type="presParOf" srcId="{CD989C90-8CF6-4935-9157-8D30E89F77C8}" destId="{1F3209DA-F23D-4C3B-88A6-DA03BF85EDF0}" srcOrd="0" destOrd="0" presId="urn:microsoft.com/office/officeart/2005/8/layout/hList9"/>
    <dgm:cxn modelId="{C1A29042-F263-4FD6-8279-5C0123497010}" type="presParOf" srcId="{CD989C90-8CF6-4935-9157-8D30E89F77C8}" destId="{2E32667C-1736-4A4A-802E-056D252B4BA0}" srcOrd="1" destOrd="0" presId="urn:microsoft.com/office/officeart/2005/8/layout/hList9"/>
    <dgm:cxn modelId="{9A8D3E44-C9D7-4214-9AA3-5121D15A1D85}" type="presParOf" srcId="{8273BE00-9BB6-4733-AFCC-5AC2DF5109F3}" destId="{60D444FA-72B6-489B-8747-367BBCD6F060}" srcOrd="2" destOrd="0" presId="urn:microsoft.com/office/officeart/2005/8/layout/hList9"/>
    <dgm:cxn modelId="{1AFF5F2A-51A7-44AB-B36A-38CB5629A128}" type="presParOf" srcId="{60D444FA-72B6-489B-8747-367BBCD6F060}" destId="{A79F4203-BFB4-4FF9-A398-F0D8C6321819}" srcOrd="0" destOrd="0" presId="urn:microsoft.com/office/officeart/2005/8/layout/hList9"/>
    <dgm:cxn modelId="{91C4C5DF-950F-4204-9B8D-6B42FF6E6DE3}" type="presParOf" srcId="{60D444FA-72B6-489B-8747-367BBCD6F060}" destId="{5090E9B5-9E7C-4599-8066-10906FFB3E7C}" srcOrd="1" destOrd="0" presId="urn:microsoft.com/office/officeart/2005/8/layout/hList9"/>
    <dgm:cxn modelId="{B5814BF9-D14C-49D7-88C7-6031B655E674}" type="presParOf" srcId="{6F0C1C56-8DC6-40B0-B5BA-C647BF5CCFB5}" destId="{0B3201C3-94D0-4C9E-9245-63A32E563DE9}" srcOrd="2" destOrd="0" presId="urn:microsoft.com/office/officeart/2005/8/layout/hList9"/>
    <dgm:cxn modelId="{2C62FBD9-09EF-42AE-AC98-A9DCE1B20FE3}" type="presParOf" srcId="{6F0C1C56-8DC6-40B0-B5BA-C647BF5CCFB5}" destId="{218F800D-B75C-4346-9DBA-050FA88422FC}" srcOrd="3" destOrd="0" presId="urn:microsoft.com/office/officeart/2005/8/layout/hList9"/>
    <dgm:cxn modelId="{76120461-A876-4E87-AC03-06C3BE922AA5}" type="presParOf" srcId="{6F0C1C56-8DC6-40B0-B5BA-C647BF5CCFB5}" destId="{DC25B866-3C2A-4579-ADCA-DB8EE3AD8692}" srcOrd="4" destOrd="0" presId="urn:microsoft.com/office/officeart/2005/8/layout/hList9"/>
    <dgm:cxn modelId="{741D2496-14DB-44C4-8841-99314B48416C}" type="presParOf" srcId="{6F0C1C56-8DC6-40B0-B5BA-C647BF5CCFB5}" destId="{5A3E56CB-AC95-4C61-A38F-0DB4EA211BDC}" srcOrd="5" destOrd="0" presId="urn:microsoft.com/office/officeart/2005/8/layout/hList9"/>
    <dgm:cxn modelId="{B9A8ECE1-36B7-47D9-8D37-020BAA06C826}" type="presParOf" srcId="{6F0C1C56-8DC6-40B0-B5BA-C647BF5CCFB5}" destId="{CE3C9BEA-4395-47B4-9C11-1B4B9E4D3C49}" srcOrd="6" destOrd="0" presId="urn:microsoft.com/office/officeart/2005/8/layout/hList9"/>
    <dgm:cxn modelId="{E6E06A16-93AC-4C17-9862-820C32438098}" type="presParOf" srcId="{CE3C9BEA-4395-47B4-9C11-1B4B9E4D3C49}" destId="{889BAEA4-397C-42E1-AE43-F38B270069CE}" srcOrd="0" destOrd="0" presId="urn:microsoft.com/office/officeart/2005/8/layout/hList9"/>
    <dgm:cxn modelId="{1DDBA1A1-E32F-48E5-9A9F-82BF2620F079}" type="presParOf" srcId="{CE3C9BEA-4395-47B4-9C11-1B4B9E4D3C49}" destId="{299AE377-1685-4F25-8127-1B4817AD751F}" srcOrd="1" destOrd="0" presId="urn:microsoft.com/office/officeart/2005/8/layout/hList9"/>
    <dgm:cxn modelId="{CFC75AF8-FED2-4A70-ABD4-F3DC1D86F5EF}" type="presParOf" srcId="{299AE377-1685-4F25-8127-1B4817AD751F}" destId="{D5AFEAB2-6AAF-42C6-816A-954EF3CEAD65}" srcOrd="0" destOrd="0" presId="urn:microsoft.com/office/officeart/2005/8/layout/hList9"/>
    <dgm:cxn modelId="{96F71521-ACBA-40A5-A6AA-5A007539F2BC}" type="presParOf" srcId="{299AE377-1685-4F25-8127-1B4817AD751F}" destId="{312F1B80-827A-4E9C-80F2-9A12017D811D}" srcOrd="1" destOrd="0" presId="urn:microsoft.com/office/officeart/2005/8/layout/hList9"/>
    <dgm:cxn modelId="{4EE380AC-8636-4C68-BD06-8C65D74DE18F}" type="presParOf" srcId="{CE3C9BEA-4395-47B4-9C11-1B4B9E4D3C49}" destId="{863C72DF-C7A3-4432-83A6-F541A266EEFE}" srcOrd="2" destOrd="0" presId="urn:microsoft.com/office/officeart/2005/8/layout/hList9"/>
    <dgm:cxn modelId="{6FCA7069-C98F-460A-B82D-89E57D387969}" type="presParOf" srcId="{863C72DF-C7A3-4432-83A6-F541A266EEFE}" destId="{45F846DD-E946-4D0C-B149-75980903CCCC}" srcOrd="0" destOrd="0" presId="urn:microsoft.com/office/officeart/2005/8/layout/hList9"/>
    <dgm:cxn modelId="{2C072E62-3098-4CDA-B732-0AA458D1BBC7}" type="presParOf" srcId="{863C72DF-C7A3-4432-83A6-F541A266EEFE}" destId="{733B7F3C-77E9-47B8-B2C5-659AA146A9C6}" srcOrd="1" destOrd="0" presId="urn:microsoft.com/office/officeart/2005/8/layout/hList9"/>
    <dgm:cxn modelId="{829EF356-6D03-42B7-A88E-C2B46B9B1B5E}" type="presParOf" srcId="{6F0C1C56-8DC6-40B0-B5BA-C647BF5CCFB5}" destId="{314369DC-1C21-4EAE-808D-F3DB8FCBECD4}" srcOrd="7" destOrd="0" presId="urn:microsoft.com/office/officeart/2005/8/layout/hList9"/>
    <dgm:cxn modelId="{A0F79C47-0A0E-4378-ADE4-F48E5AB3EE6A}" type="presParOf" srcId="{6F0C1C56-8DC6-40B0-B5BA-C647BF5CCFB5}" destId="{907EAD3D-77CB-4D1E-98F4-070357720E30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8321E26-96B5-477D-92CC-ADFB677A5C9E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95D6DE-D5EF-4B25-A57F-17FF3CF0DEB1}">
      <dgm:prSet phldrT="[Текст]" custT="1"/>
      <dgm:spPr/>
      <dgm:t>
        <a:bodyPr/>
        <a:lstStyle/>
        <a:p>
          <a:r>
            <a:rPr lang="ru-RU" sz="1500" dirty="0" smtClean="0"/>
            <a:t>На  01.01.2022 г.</a:t>
          </a:r>
          <a:endParaRPr lang="ru-RU" sz="1500" dirty="0"/>
        </a:p>
      </dgm:t>
    </dgm:pt>
    <dgm:pt modelId="{58ED7E59-979B-4B09-85D9-B4CF5E8AB4D6}" type="parTrans" cxnId="{2C1EAA28-6C47-4EE5-A5E6-15BB290017BB}">
      <dgm:prSet/>
      <dgm:spPr/>
      <dgm:t>
        <a:bodyPr/>
        <a:lstStyle/>
        <a:p>
          <a:endParaRPr lang="ru-RU"/>
        </a:p>
      </dgm:t>
    </dgm:pt>
    <dgm:pt modelId="{3F52A5F8-CFAB-4860-B2F6-10B26989BA8E}" type="sibTrans" cxnId="{2C1EAA28-6C47-4EE5-A5E6-15BB290017BB}">
      <dgm:prSet/>
      <dgm:spPr/>
      <dgm:t>
        <a:bodyPr/>
        <a:lstStyle/>
        <a:p>
          <a:endParaRPr lang="ru-RU"/>
        </a:p>
      </dgm:t>
    </dgm:pt>
    <dgm:pt modelId="{1191446C-73D6-40E3-8B5A-3A61305CCCFA}">
      <dgm:prSet phldrT="[Текст]" custT="1"/>
      <dgm:spPr/>
      <dgm:t>
        <a:bodyPr/>
        <a:lstStyle/>
        <a:p>
          <a:pPr algn="ctr"/>
          <a:r>
            <a:rPr lang="ru-RU" sz="4000" dirty="0" smtClean="0"/>
            <a:t>124</a:t>
          </a:r>
          <a:endParaRPr lang="ru-RU" sz="4000" dirty="0"/>
        </a:p>
      </dgm:t>
    </dgm:pt>
    <dgm:pt modelId="{64E5E1A8-2103-41FA-A07A-960CEE576AAC}" type="parTrans" cxnId="{9452081E-473B-4402-8EA3-F9EA81BD7EAA}">
      <dgm:prSet/>
      <dgm:spPr/>
      <dgm:t>
        <a:bodyPr/>
        <a:lstStyle/>
        <a:p>
          <a:endParaRPr lang="ru-RU"/>
        </a:p>
      </dgm:t>
    </dgm:pt>
    <dgm:pt modelId="{F09F427A-76ED-477E-A432-879C6AD5B13B}" type="sibTrans" cxnId="{9452081E-473B-4402-8EA3-F9EA81BD7EAA}">
      <dgm:prSet/>
      <dgm:spPr/>
      <dgm:t>
        <a:bodyPr/>
        <a:lstStyle/>
        <a:p>
          <a:endParaRPr lang="ru-RU"/>
        </a:p>
      </dgm:t>
    </dgm:pt>
    <dgm:pt modelId="{3B22E7B7-9033-4994-9D52-36E31FEA70DD}">
      <dgm:prSet phldrT="[Текст]" custT="1"/>
      <dgm:spPr/>
      <dgm:t>
        <a:bodyPr/>
        <a:lstStyle/>
        <a:p>
          <a:r>
            <a:rPr lang="ru-RU" sz="1500" dirty="0" smtClean="0"/>
            <a:t>На 01.04.2022 г.</a:t>
          </a:r>
          <a:endParaRPr lang="ru-RU" sz="1500" dirty="0"/>
        </a:p>
      </dgm:t>
    </dgm:pt>
    <dgm:pt modelId="{B5BA81D5-2024-4D7F-A351-A8CF80838229}" type="parTrans" cxnId="{C7CBA25E-D727-4C9E-9903-C647EAAC5FC0}">
      <dgm:prSet/>
      <dgm:spPr/>
      <dgm:t>
        <a:bodyPr/>
        <a:lstStyle/>
        <a:p>
          <a:endParaRPr lang="ru-RU"/>
        </a:p>
      </dgm:t>
    </dgm:pt>
    <dgm:pt modelId="{B33AB0FA-F4A5-4997-8B55-433DA536EC42}" type="sibTrans" cxnId="{C7CBA25E-D727-4C9E-9903-C647EAAC5FC0}">
      <dgm:prSet/>
      <dgm:spPr/>
      <dgm:t>
        <a:bodyPr/>
        <a:lstStyle/>
        <a:p>
          <a:endParaRPr lang="ru-RU"/>
        </a:p>
      </dgm:t>
    </dgm:pt>
    <dgm:pt modelId="{DD466931-91C0-4B15-9D37-06730D54C6A8}">
      <dgm:prSet phldrT="[Текст]"/>
      <dgm:spPr/>
      <dgm:t>
        <a:bodyPr/>
        <a:lstStyle/>
        <a:p>
          <a:pPr algn="ctr"/>
          <a:r>
            <a:rPr lang="ru-RU" dirty="0" smtClean="0"/>
            <a:t>89</a:t>
          </a:r>
          <a:endParaRPr lang="ru-RU" dirty="0"/>
        </a:p>
      </dgm:t>
    </dgm:pt>
    <dgm:pt modelId="{5C2B8421-F387-436D-9472-7217A3AB03F7}" type="parTrans" cxnId="{B00E4AD6-275C-47C9-AC2D-02B6101FD8F4}">
      <dgm:prSet/>
      <dgm:spPr/>
      <dgm:t>
        <a:bodyPr/>
        <a:lstStyle/>
        <a:p>
          <a:endParaRPr lang="ru-RU"/>
        </a:p>
      </dgm:t>
    </dgm:pt>
    <dgm:pt modelId="{5024B12A-A2B3-48EF-A115-F7FFB7738D86}" type="sibTrans" cxnId="{B00E4AD6-275C-47C9-AC2D-02B6101FD8F4}">
      <dgm:prSet/>
      <dgm:spPr/>
      <dgm:t>
        <a:bodyPr/>
        <a:lstStyle/>
        <a:p>
          <a:endParaRPr lang="ru-RU"/>
        </a:p>
      </dgm:t>
    </dgm:pt>
    <dgm:pt modelId="{C89BA46D-353E-4F06-89B0-15A03B565D3F}" type="pres">
      <dgm:prSet presAssocID="{58321E26-96B5-477D-92CC-ADFB677A5C9E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A139F57-4098-4E37-976B-E86B9A55E0A3}" type="pres">
      <dgm:prSet presAssocID="{0795D6DE-D5EF-4B25-A57F-17FF3CF0DEB1}" presName="parentText1" presStyleLbl="node1" presStyleIdx="0" presStyleCnt="2" custScaleY="192159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A79C6-BA6B-4868-9743-D969355FC12E}" type="pres">
      <dgm:prSet presAssocID="{0795D6DE-D5EF-4B25-A57F-17FF3CF0DEB1}" presName="childText1" presStyleLbl="solidAlignAcc1" presStyleIdx="0" presStyleCnt="2" custScaleX="96865" custScaleY="87278" custLinFactNeighborX="665" custLinFactNeighborY="-28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EA93B-22F7-4B89-989B-903FE1628146}" type="pres">
      <dgm:prSet presAssocID="{3B22E7B7-9033-4994-9D52-36E31FEA70DD}" presName="parentText2" presStyleLbl="node1" presStyleIdx="1" presStyleCnt="2" custScaleX="12143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F9ECC9-C609-4FD1-9EA8-FBA43B9CC29F}" type="pres">
      <dgm:prSet presAssocID="{3B22E7B7-9033-4994-9D52-36E31FEA70DD}" presName="childText2" presStyleLbl="solidAlignAcc1" presStyleIdx="1" presStyleCnt="2" custScaleX="105298" custScaleY="84324" custLinFactNeighborX="1081" custLinFactNeighborY="-114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0E4AD6-275C-47C9-AC2D-02B6101FD8F4}" srcId="{3B22E7B7-9033-4994-9D52-36E31FEA70DD}" destId="{DD466931-91C0-4B15-9D37-06730D54C6A8}" srcOrd="0" destOrd="0" parTransId="{5C2B8421-F387-436D-9472-7217A3AB03F7}" sibTransId="{5024B12A-A2B3-48EF-A115-F7FFB7738D86}"/>
    <dgm:cxn modelId="{BEC193AF-3DF9-499C-9410-F2DF1676BC78}" type="presOf" srcId="{DD466931-91C0-4B15-9D37-06730D54C6A8}" destId="{83F9ECC9-C609-4FD1-9EA8-FBA43B9CC29F}" srcOrd="0" destOrd="0" presId="urn:microsoft.com/office/officeart/2009/3/layout/IncreasingArrowsProcess"/>
    <dgm:cxn modelId="{2C1EAA28-6C47-4EE5-A5E6-15BB290017BB}" srcId="{58321E26-96B5-477D-92CC-ADFB677A5C9E}" destId="{0795D6DE-D5EF-4B25-A57F-17FF3CF0DEB1}" srcOrd="0" destOrd="0" parTransId="{58ED7E59-979B-4B09-85D9-B4CF5E8AB4D6}" sibTransId="{3F52A5F8-CFAB-4860-B2F6-10B26989BA8E}"/>
    <dgm:cxn modelId="{14D002BE-8A59-4A99-A353-DC8102030B06}" type="presOf" srcId="{58321E26-96B5-477D-92CC-ADFB677A5C9E}" destId="{C89BA46D-353E-4F06-89B0-15A03B565D3F}" srcOrd="0" destOrd="0" presId="urn:microsoft.com/office/officeart/2009/3/layout/IncreasingArrowsProcess"/>
    <dgm:cxn modelId="{C94FA8F8-3C4A-4072-8EF3-2CE2BB47F637}" type="presOf" srcId="{3B22E7B7-9033-4994-9D52-36E31FEA70DD}" destId="{1B6EA93B-22F7-4B89-989B-903FE1628146}" srcOrd="0" destOrd="0" presId="urn:microsoft.com/office/officeart/2009/3/layout/IncreasingArrowsProcess"/>
    <dgm:cxn modelId="{9452081E-473B-4402-8EA3-F9EA81BD7EAA}" srcId="{0795D6DE-D5EF-4B25-A57F-17FF3CF0DEB1}" destId="{1191446C-73D6-40E3-8B5A-3A61305CCCFA}" srcOrd="0" destOrd="0" parTransId="{64E5E1A8-2103-41FA-A07A-960CEE576AAC}" sibTransId="{F09F427A-76ED-477E-A432-879C6AD5B13B}"/>
    <dgm:cxn modelId="{BD2B7EFF-89DF-4C15-8125-72E5474D6959}" type="presOf" srcId="{0795D6DE-D5EF-4B25-A57F-17FF3CF0DEB1}" destId="{5A139F57-4098-4E37-976B-E86B9A55E0A3}" srcOrd="0" destOrd="0" presId="urn:microsoft.com/office/officeart/2009/3/layout/IncreasingArrowsProcess"/>
    <dgm:cxn modelId="{C7CBA25E-D727-4C9E-9903-C647EAAC5FC0}" srcId="{58321E26-96B5-477D-92CC-ADFB677A5C9E}" destId="{3B22E7B7-9033-4994-9D52-36E31FEA70DD}" srcOrd="1" destOrd="0" parTransId="{B5BA81D5-2024-4D7F-A351-A8CF80838229}" sibTransId="{B33AB0FA-F4A5-4997-8B55-433DA536EC42}"/>
    <dgm:cxn modelId="{2AF958D6-5BEC-4514-B663-8FB180E34D08}" type="presOf" srcId="{1191446C-73D6-40E3-8B5A-3A61305CCCFA}" destId="{D8FA79C6-BA6B-4868-9743-D969355FC12E}" srcOrd="0" destOrd="0" presId="urn:microsoft.com/office/officeart/2009/3/layout/IncreasingArrowsProcess"/>
    <dgm:cxn modelId="{534A130A-5029-47C4-AAF9-2644B1041E9D}" type="presParOf" srcId="{C89BA46D-353E-4F06-89B0-15A03B565D3F}" destId="{5A139F57-4098-4E37-976B-E86B9A55E0A3}" srcOrd="0" destOrd="0" presId="urn:microsoft.com/office/officeart/2009/3/layout/IncreasingArrowsProcess"/>
    <dgm:cxn modelId="{394F2B2A-6FE3-43B3-A537-E7A7D0B3F3DA}" type="presParOf" srcId="{C89BA46D-353E-4F06-89B0-15A03B565D3F}" destId="{D8FA79C6-BA6B-4868-9743-D969355FC12E}" srcOrd="1" destOrd="0" presId="urn:microsoft.com/office/officeart/2009/3/layout/IncreasingArrowsProcess"/>
    <dgm:cxn modelId="{1B00F4B9-B89E-48AA-A7B2-63C349B74460}" type="presParOf" srcId="{C89BA46D-353E-4F06-89B0-15A03B565D3F}" destId="{1B6EA93B-22F7-4B89-989B-903FE1628146}" srcOrd="2" destOrd="0" presId="urn:microsoft.com/office/officeart/2009/3/layout/IncreasingArrowsProcess"/>
    <dgm:cxn modelId="{982E461E-EB7A-46D5-B064-3F8A834C8CC3}" type="presParOf" srcId="{C89BA46D-353E-4F06-89B0-15A03B565D3F}" destId="{83F9ECC9-C609-4FD1-9EA8-FBA43B9CC29F}" srcOrd="3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8321E26-96B5-477D-92CC-ADFB677A5C9E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95D6DE-D5EF-4B25-A57F-17FF3CF0DEB1}">
      <dgm:prSet phldrT="[Текст]" custT="1"/>
      <dgm:spPr/>
      <dgm:t>
        <a:bodyPr/>
        <a:lstStyle/>
        <a:p>
          <a:r>
            <a:rPr lang="ru-RU" sz="1500" dirty="0" smtClean="0"/>
            <a:t>На  01.01.2022 г.</a:t>
          </a:r>
          <a:endParaRPr lang="ru-RU" sz="1500" dirty="0"/>
        </a:p>
      </dgm:t>
    </dgm:pt>
    <dgm:pt modelId="{58ED7E59-979B-4B09-85D9-B4CF5E8AB4D6}" type="parTrans" cxnId="{2C1EAA28-6C47-4EE5-A5E6-15BB290017BB}">
      <dgm:prSet/>
      <dgm:spPr/>
      <dgm:t>
        <a:bodyPr/>
        <a:lstStyle/>
        <a:p>
          <a:endParaRPr lang="ru-RU"/>
        </a:p>
      </dgm:t>
    </dgm:pt>
    <dgm:pt modelId="{3F52A5F8-CFAB-4860-B2F6-10B26989BA8E}" type="sibTrans" cxnId="{2C1EAA28-6C47-4EE5-A5E6-15BB290017BB}">
      <dgm:prSet/>
      <dgm:spPr/>
      <dgm:t>
        <a:bodyPr/>
        <a:lstStyle/>
        <a:p>
          <a:endParaRPr lang="ru-RU"/>
        </a:p>
      </dgm:t>
    </dgm:pt>
    <dgm:pt modelId="{1191446C-73D6-40E3-8B5A-3A61305CCCFA}">
      <dgm:prSet phldrT="[Текст]" custT="1"/>
      <dgm:spPr/>
      <dgm:t>
        <a:bodyPr/>
        <a:lstStyle/>
        <a:p>
          <a:pPr algn="ctr"/>
          <a:r>
            <a:rPr lang="ru-RU" sz="4000" dirty="0" smtClean="0"/>
            <a:t>557</a:t>
          </a:r>
          <a:endParaRPr lang="ru-RU" sz="4000" dirty="0"/>
        </a:p>
      </dgm:t>
    </dgm:pt>
    <dgm:pt modelId="{64E5E1A8-2103-41FA-A07A-960CEE576AAC}" type="parTrans" cxnId="{9452081E-473B-4402-8EA3-F9EA81BD7EAA}">
      <dgm:prSet/>
      <dgm:spPr/>
      <dgm:t>
        <a:bodyPr/>
        <a:lstStyle/>
        <a:p>
          <a:endParaRPr lang="ru-RU"/>
        </a:p>
      </dgm:t>
    </dgm:pt>
    <dgm:pt modelId="{F09F427A-76ED-477E-A432-879C6AD5B13B}" type="sibTrans" cxnId="{9452081E-473B-4402-8EA3-F9EA81BD7EAA}">
      <dgm:prSet/>
      <dgm:spPr/>
      <dgm:t>
        <a:bodyPr/>
        <a:lstStyle/>
        <a:p>
          <a:endParaRPr lang="ru-RU"/>
        </a:p>
      </dgm:t>
    </dgm:pt>
    <dgm:pt modelId="{3B22E7B7-9033-4994-9D52-36E31FEA70DD}">
      <dgm:prSet phldrT="[Текст]" custT="1"/>
      <dgm:spPr/>
      <dgm:t>
        <a:bodyPr/>
        <a:lstStyle/>
        <a:p>
          <a:r>
            <a:rPr lang="ru-RU" sz="1500" dirty="0" smtClean="0"/>
            <a:t>На 01.04.2022 г.</a:t>
          </a:r>
          <a:endParaRPr lang="ru-RU" sz="1500" dirty="0"/>
        </a:p>
      </dgm:t>
    </dgm:pt>
    <dgm:pt modelId="{B5BA81D5-2024-4D7F-A351-A8CF80838229}" type="parTrans" cxnId="{C7CBA25E-D727-4C9E-9903-C647EAAC5FC0}">
      <dgm:prSet/>
      <dgm:spPr/>
      <dgm:t>
        <a:bodyPr/>
        <a:lstStyle/>
        <a:p>
          <a:endParaRPr lang="ru-RU"/>
        </a:p>
      </dgm:t>
    </dgm:pt>
    <dgm:pt modelId="{B33AB0FA-F4A5-4997-8B55-433DA536EC42}" type="sibTrans" cxnId="{C7CBA25E-D727-4C9E-9903-C647EAAC5FC0}">
      <dgm:prSet/>
      <dgm:spPr/>
      <dgm:t>
        <a:bodyPr/>
        <a:lstStyle/>
        <a:p>
          <a:endParaRPr lang="ru-RU"/>
        </a:p>
      </dgm:t>
    </dgm:pt>
    <dgm:pt modelId="{DD466931-91C0-4B15-9D37-06730D54C6A8}">
      <dgm:prSet phldrT="[Текст]" custT="1"/>
      <dgm:spPr/>
      <dgm:t>
        <a:bodyPr/>
        <a:lstStyle/>
        <a:p>
          <a:pPr algn="ctr"/>
          <a:r>
            <a:rPr lang="ru-RU" sz="4000" dirty="0" smtClean="0"/>
            <a:t>545</a:t>
          </a:r>
          <a:endParaRPr lang="ru-RU" sz="4000" dirty="0"/>
        </a:p>
      </dgm:t>
    </dgm:pt>
    <dgm:pt modelId="{5C2B8421-F387-436D-9472-7217A3AB03F7}" type="parTrans" cxnId="{B00E4AD6-275C-47C9-AC2D-02B6101FD8F4}">
      <dgm:prSet/>
      <dgm:spPr/>
      <dgm:t>
        <a:bodyPr/>
        <a:lstStyle/>
        <a:p>
          <a:endParaRPr lang="ru-RU"/>
        </a:p>
      </dgm:t>
    </dgm:pt>
    <dgm:pt modelId="{5024B12A-A2B3-48EF-A115-F7FFB7738D86}" type="sibTrans" cxnId="{B00E4AD6-275C-47C9-AC2D-02B6101FD8F4}">
      <dgm:prSet/>
      <dgm:spPr/>
      <dgm:t>
        <a:bodyPr/>
        <a:lstStyle/>
        <a:p>
          <a:endParaRPr lang="ru-RU"/>
        </a:p>
      </dgm:t>
    </dgm:pt>
    <dgm:pt modelId="{C89BA46D-353E-4F06-89B0-15A03B565D3F}" type="pres">
      <dgm:prSet presAssocID="{58321E26-96B5-477D-92CC-ADFB677A5C9E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A139F57-4098-4E37-976B-E86B9A55E0A3}" type="pres">
      <dgm:prSet presAssocID="{0795D6DE-D5EF-4B25-A57F-17FF3CF0DEB1}" presName="parentText1" presStyleLbl="node1" presStyleIdx="0" presStyleCnt="2" custScaleY="192159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A79C6-BA6B-4868-9743-D969355FC12E}" type="pres">
      <dgm:prSet presAssocID="{0795D6DE-D5EF-4B25-A57F-17FF3CF0DEB1}" presName="childText1" presStyleLbl="solidAlignAcc1" presStyleIdx="0" presStyleCnt="2" custScaleY="87277" custLinFactNeighborY="289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EA93B-22F7-4B89-989B-903FE1628146}" type="pres">
      <dgm:prSet presAssocID="{3B22E7B7-9033-4994-9D52-36E31FEA70DD}" presName="parentText2" presStyleLbl="node1" presStyleIdx="1" presStyleCnt="2" custScaleX="121436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F9ECC9-C609-4FD1-9EA8-FBA43B9CC29F}" type="pres">
      <dgm:prSet presAssocID="{3B22E7B7-9033-4994-9D52-36E31FEA70DD}" presName="childText2" presStyleLbl="solidAlignAcc1" presStyleIdx="1" presStyleCnt="2" custScaleY="88856" custLinFactNeighborX="-1908" custLinFactNeighborY="-53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9617AFE-51A4-4191-B983-030329CD6124}" type="presOf" srcId="{58321E26-96B5-477D-92CC-ADFB677A5C9E}" destId="{C89BA46D-353E-4F06-89B0-15A03B565D3F}" srcOrd="0" destOrd="0" presId="urn:microsoft.com/office/officeart/2009/3/layout/IncreasingArrowsProcess"/>
    <dgm:cxn modelId="{B00E4AD6-275C-47C9-AC2D-02B6101FD8F4}" srcId="{3B22E7B7-9033-4994-9D52-36E31FEA70DD}" destId="{DD466931-91C0-4B15-9D37-06730D54C6A8}" srcOrd="0" destOrd="0" parTransId="{5C2B8421-F387-436D-9472-7217A3AB03F7}" sibTransId="{5024B12A-A2B3-48EF-A115-F7FFB7738D86}"/>
    <dgm:cxn modelId="{457DEEE3-B42F-4E45-A4CF-F2CEE2A079AD}" type="presOf" srcId="{1191446C-73D6-40E3-8B5A-3A61305CCCFA}" destId="{D8FA79C6-BA6B-4868-9743-D969355FC12E}" srcOrd="0" destOrd="0" presId="urn:microsoft.com/office/officeart/2009/3/layout/IncreasingArrowsProcess"/>
    <dgm:cxn modelId="{9426F0FD-823B-4039-B084-C6793E3CAF76}" type="presOf" srcId="{DD466931-91C0-4B15-9D37-06730D54C6A8}" destId="{83F9ECC9-C609-4FD1-9EA8-FBA43B9CC29F}" srcOrd="0" destOrd="0" presId="urn:microsoft.com/office/officeart/2009/3/layout/IncreasingArrowsProcess"/>
    <dgm:cxn modelId="{2C1EAA28-6C47-4EE5-A5E6-15BB290017BB}" srcId="{58321E26-96B5-477D-92CC-ADFB677A5C9E}" destId="{0795D6DE-D5EF-4B25-A57F-17FF3CF0DEB1}" srcOrd="0" destOrd="0" parTransId="{58ED7E59-979B-4B09-85D9-B4CF5E8AB4D6}" sibTransId="{3F52A5F8-CFAB-4860-B2F6-10B26989BA8E}"/>
    <dgm:cxn modelId="{9452081E-473B-4402-8EA3-F9EA81BD7EAA}" srcId="{0795D6DE-D5EF-4B25-A57F-17FF3CF0DEB1}" destId="{1191446C-73D6-40E3-8B5A-3A61305CCCFA}" srcOrd="0" destOrd="0" parTransId="{64E5E1A8-2103-41FA-A07A-960CEE576AAC}" sibTransId="{F09F427A-76ED-477E-A432-879C6AD5B13B}"/>
    <dgm:cxn modelId="{5B3379DC-8242-48F1-8E29-F7C69AD9A9D1}" type="presOf" srcId="{3B22E7B7-9033-4994-9D52-36E31FEA70DD}" destId="{1B6EA93B-22F7-4B89-989B-903FE1628146}" srcOrd="0" destOrd="0" presId="urn:microsoft.com/office/officeart/2009/3/layout/IncreasingArrowsProcess"/>
    <dgm:cxn modelId="{A325E017-47F3-4D65-9C83-B2E3272CDFFD}" type="presOf" srcId="{0795D6DE-D5EF-4B25-A57F-17FF3CF0DEB1}" destId="{5A139F57-4098-4E37-976B-E86B9A55E0A3}" srcOrd="0" destOrd="0" presId="urn:microsoft.com/office/officeart/2009/3/layout/IncreasingArrowsProcess"/>
    <dgm:cxn modelId="{C7CBA25E-D727-4C9E-9903-C647EAAC5FC0}" srcId="{58321E26-96B5-477D-92CC-ADFB677A5C9E}" destId="{3B22E7B7-9033-4994-9D52-36E31FEA70DD}" srcOrd="1" destOrd="0" parTransId="{B5BA81D5-2024-4D7F-A351-A8CF80838229}" sibTransId="{B33AB0FA-F4A5-4997-8B55-433DA536EC42}"/>
    <dgm:cxn modelId="{CD89B211-4442-4C70-BC72-C0714FFA6A14}" type="presParOf" srcId="{C89BA46D-353E-4F06-89B0-15A03B565D3F}" destId="{5A139F57-4098-4E37-976B-E86B9A55E0A3}" srcOrd="0" destOrd="0" presId="urn:microsoft.com/office/officeart/2009/3/layout/IncreasingArrowsProcess"/>
    <dgm:cxn modelId="{88A04357-1E84-4B79-A635-AD2F3576224D}" type="presParOf" srcId="{C89BA46D-353E-4F06-89B0-15A03B565D3F}" destId="{D8FA79C6-BA6B-4868-9743-D969355FC12E}" srcOrd="1" destOrd="0" presId="urn:microsoft.com/office/officeart/2009/3/layout/IncreasingArrowsProcess"/>
    <dgm:cxn modelId="{63F94384-9D51-49C0-96FC-DCE7FD5012EF}" type="presParOf" srcId="{C89BA46D-353E-4F06-89B0-15A03B565D3F}" destId="{1B6EA93B-22F7-4B89-989B-903FE1628146}" srcOrd="2" destOrd="0" presId="urn:microsoft.com/office/officeart/2009/3/layout/IncreasingArrowsProcess"/>
    <dgm:cxn modelId="{7E63DA90-6CF2-4877-8287-4B354A01E5A5}" type="presParOf" srcId="{C89BA46D-353E-4F06-89B0-15A03B565D3F}" destId="{83F9ECC9-C609-4FD1-9EA8-FBA43B9CC29F}" srcOrd="3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4" y="0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0064393-DAB7-417C-96B2-50F002A57546}" type="datetimeFigureOut">
              <a:rPr lang="ru-RU"/>
              <a:pPr>
                <a:defRPr/>
              </a:pPr>
              <a:t>26.12.2022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4" y="9448185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C8F685B-A564-4811-BBAB-CD8659677B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8344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89A0F40-78AF-4538-ABEE-817A11023BC1}" type="datetimeFigureOut">
              <a:rPr lang="ru-RU"/>
              <a:pPr>
                <a:defRPr/>
              </a:pPr>
              <a:t>26.12.2022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7713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98" tIns="45999" rIns="91998" bIns="45999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24957"/>
            <a:ext cx="5486400" cy="4476274"/>
          </a:xfrm>
          <a:prstGeom prst="rect">
            <a:avLst/>
          </a:prstGeom>
        </p:spPr>
        <p:txBody>
          <a:bodyPr vert="horz" lIns="91998" tIns="45999" rIns="91998" bIns="45999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5"/>
            <a:ext cx="2971801" cy="497364"/>
          </a:xfrm>
          <a:prstGeom prst="rect">
            <a:avLst/>
          </a:prstGeom>
        </p:spPr>
        <p:txBody>
          <a:bodyPr vert="horz" lIns="91998" tIns="45999" rIns="91998" bIns="4599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77AE1A6-26B9-47E2-8C59-7053238A5C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98013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AE1A6-26B9-47E2-8C59-7053238A5C46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972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99DBE5-EDE1-4CF8-A06C-6F034BFE27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2B7573-F004-42FD-BB77-ACF12DA4833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20F6B3-9A25-48DD-9F4B-E350A622457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1C22AA-4475-4556-A62D-4B59DBA226F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0A5135-994B-4657-842B-A0B2DB1CAF5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FD1CF8-F450-4EAA-B622-FC19B45F16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56974D-AE3B-4CFA-90EF-37FCEA8FAAA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C017A3-D568-4E58-A077-88A6E287DC0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71FCB9-49DF-4F9A-9067-02D6837469E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B7E95-17EF-4742-85A3-96C6DC8FBD9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30D673-5E2F-4792-A5D7-88989BF640A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9D951C-219E-4089-BB13-50EEA87EC98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0FD06E-047D-49EC-9631-6C9D6FB885A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590DDF-38A3-48F7-A93B-780425529DC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3E77DB-13E2-46DD-9A5E-5000FE7D054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989DCB-2666-45CC-8BB3-0E0BA1BE7F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60E18D-292E-4952-A78F-467E66729B5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0D1CF9-894E-4AD2-AF49-7FBAA761C27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F52C378-B297-4657-AC99-A95286B1236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868BE53A-DB43-43C0-A8CF-FFF3FAD9F27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4" r:id="rId1"/>
    <p:sldLayoutId id="2147484145" r:id="rId2"/>
    <p:sldLayoutId id="2147484146" r:id="rId3"/>
    <p:sldLayoutId id="2147484147" r:id="rId4"/>
    <p:sldLayoutId id="2147484148" r:id="rId5"/>
    <p:sldLayoutId id="2147484149" r:id="rId6"/>
    <p:sldLayoutId id="2147484150" r:id="rId7"/>
    <p:sldLayoutId id="2147484151" r:id="rId8"/>
    <p:sldLayoutId id="2147484152" r:id="rId9"/>
    <p:sldLayoutId id="2147484153" r:id="rId10"/>
    <p:sldLayoutId id="2147484154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chart" Target="../charts/chart6.xml"/><Relationship Id="rId7" Type="http://schemas.openxmlformats.org/officeDocument/2006/relationships/diagramColors" Target="../diagrams/colors1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tiff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764704"/>
            <a:ext cx="8352927" cy="212365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ru-RU" sz="4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ru-RU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ru-RU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7824" y="2888362"/>
            <a:ext cx="3075129" cy="3240360"/>
          </a:xfrm>
          <a:prstGeom prst="rect">
            <a:avLst/>
          </a:prstGeom>
          <a:effectLst/>
        </p:spPr>
      </p:pic>
      <p:sp>
        <p:nvSpPr>
          <p:cNvPr id="7" name="Прямоугольник 6"/>
          <p:cNvSpPr/>
          <p:nvPr/>
        </p:nvSpPr>
        <p:spPr>
          <a:xfrm>
            <a:off x="251520" y="620688"/>
            <a:ext cx="8568951" cy="169277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CC"/>
                </a:solidFill>
                <a:effectLst/>
                <a:latin typeface="Constantia" pitchFamily="18" charset="0"/>
              </a:rPr>
              <a:t>ИНВЕСТИЦИОННЫЙ ПАСПОРТ</a:t>
            </a:r>
          </a:p>
          <a:p>
            <a:pPr algn="ctr"/>
            <a:r>
              <a:rPr lang="ru-RU" sz="3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CC"/>
                </a:solidFill>
                <a:effectLst/>
                <a:latin typeface="Constantia" pitchFamily="18" charset="0"/>
              </a:rPr>
              <a:t>Чамзинского муниципального района Республики Мордовия</a:t>
            </a:r>
            <a:endParaRPr lang="ru-RU" sz="3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CC"/>
              </a:solidFill>
              <a:effectLst/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85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00392" y="6344334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55576" y="404664"/>
            <a:ext cx="7848872" cy="6480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dirty="0" smtClean="0">
                <a:cs typeface="Times New Roman" panose="02020603050405020304" pitchFamily="18" charset="0"/>
              </a:rPr>
              <a:t>Историческая справка</a:t>
            </a:r>
            <a:endParaRPr lang="ru-RU" sz="2400" dirty="0"/>
          </a:p>
        </p:txBody>
      </p:sp>
      <p:pic>
        <p:nvPicPr>
          <p:cNvPr id="5" name="Рисунок 4" descr="https://2.bp.blogspot.com/-UBL1cO3P-kg/WnX8E-Lj4ZI/AAAAAAAA4H0/A95u917G97AfBJkNNqNLfBHw4V2O9-hDQCLcBGAs/s1600/IMG_5689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" t="13636" r="778" b="37417"/>
          <a:stretch/>
        </p:blipFill>
        <p:spPr bwMode="auto">
          <a:xfrm>
            <a:off x="323528" y="836712"/>
            <a:ext cx="8424936" cy="21602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3528" y="3000253"/>
            <a:ext cx="8424936" cy="3241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>
              <a:lnSpc>
                <a:spcPct val="100000"/>
              </a:lnSpc>
              <a:spcBef>
                <a:spcPts val="350"/>
              </a:spcBef>
              <a:buNone/>
            </a:pPr>
            <a:r>
              <a:rPr lang="ru-RU" kern="10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Чамзинский район </a:t>
            </a:r>
            <a:r>
              <a:rPr lang="ru-RU" dirty="0">
                <a:latin typeface="+mn-lt"/>
                <a:ea typeface="Calibri"/>
                <a:cs typeface="Times New Roman"/>
              </a:rPr>
              <a:t> образован постановлением ВЦИК от 16 июля 1928 года в составе Мордовского национального округа, в пределах Средне-Волжской области. </a:t>
            </a:r>
          </a:p>
          <a:p>
            <a:pPr marL="0" lvl="0" indent="0">
              <a:lnSpc>
                <a:spcPct val="100000"/>
              </a:lnSpc>
              <a:spcBef>
                <a:spcPts val="350"/>
              </a:spcBef>
              <a:buNone/>
            </a:pPr>
            <a:r>
              <a:rPr lang="ru-RU" dirty="0">
                <a:latin typeface="+mn-lt"/>
                <a:ea typeface="Calibri"/>
                <a:cs typeface="Times New Roman"/>
              </a:rPr>
              <a:t>      Районный центр – поселок Чамзинка.  </a:t>
            </a:r>
            <a:r>
              <a:rPr lang="ru-RU" kern="10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Существуют различные легенды о возникновении Чамзинки, как свидетельствуют летописцы, село с таким названием впервые появилось в исторических записях в XVII веке. Мордовские слова «Чау </a:t>
            </a:r>
            <a:r>
              <a:rPr lang="ru-RU" kern="1000" dirty="0" err="1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нза</a:t>
            </a:r>
            <a:r>
              <a:rPr lang="ru-RU" kern="10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» переводятся на русский язык как «пустое место».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kern="1000" dirty="0">
                <a:solidFill>
                  <a:prstClr val="black"/>
                </a:solidFill>
                <a:latin typeface="+mn-lt"/>
                <a:cs typeface="Times New Roman" panose="02020603050405020304" pitchFamily="18" charset="0"/>
              </a:rPr>
              <a:t>     Дореволюционное развитие Чамзинки связано со строительством в 1893г. Московско-Казанской железной дороги.</a:t>
            </a:r>
          </a:p>
          <a:p>
            <a:pPr marL="0" indent="0">
              <a:buNone/>
            </a:pPr>
            <a:r>
              <a:rPr lang="ru-RU" dirty="0">
                <a:latin typeface="+mn-lt"/>
                <a:cs typeface="Times New Roman" pitchFamily="18" charset="0"/>
              </a:rPr>
              <a:t>Начало индустриализации района, создание крупной строительной индустрии связано с открытием запасов мергелистого мела и строительством на территории района цементного завода.</a:t>
            </a:r>
          </a:p>
        </p:txBody>
      </p:sp>
    </p:spTree>
    <p:extLst>
      <p:ext uri="{BB962C8B-B14F-4D97-AF65-F5344CB8AC3E}">
        <p14:creationId xmlns:p14="http://schemas.microsoft.com/office/powerpoint/2010/main" val="2233563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28384" y="6302375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55576" y="404664"/>
            <a:ext cx="7848872" cy="6480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dirty="0" smtClean="0">
                <a:solidFill>
                  <a:schemeClr val="tx1"/>
                </a:solidFill>
                <a:latin typeface="Impact" pitchFamily="34" charset="0"/>
                <a:cs typeface="Times New Roman" panose="02020603050405020304" pitchFamily="18" charset="0"/>
              </a:rPr>
              <a:t>География </a:t>
            </a:r>
            <a:r>
              <a:rPr lang="ru-RU" sz="2400" dirty="0">
                <a:solidFill>
                  <a:schemeClr val="tx1"/>
                </a:solidFill>
                <a:latin typeface="Impact" pitchFamily="34" charset="0"/>
                <a:cs typeface="Times New Roman" panose="02020603050405020304" pitchFamily="18" charset="0"/>
              </a:rPr>
              <a:t>и климатические </a:t>
            </a:r>
            <a:r>
              <a:rPr lang="ru-RU" sz="2400" dirty="0" smtClean="0">
                <a:solidFill>
                  <a:schemeClr val="tx1"/>
                </a:solidFill>
                <a:latin typeface="Impact" pitchFamily="34" charset="0"/>
                <a:cs typeface="Times New Roman" panose="02020603050405020304" pitchFamily="18" charset="0"/>
              </a:rPr>
              <a:t>условия</a:t>
            </a:r>
            <a:endParaRPr lang="ru-RU" sz="2400" dirty="0">
              <a:latin typeface="Impact" pitchFamily="34" charset="0"/>
            </a:endParaRPr>
          </a:p>
        </p:txBody>
      </p:sp>
      <p:sp>
        <p:nvSpPr>
          <p:cNvPr id="5" name="Объект 5"/>
          <p:cNvSpPr txBox="1">
            <a:spLocks/>
          </p:cNvSpPr>
          <p:nvPr/>
        </p:nvSpPr>
        <p:spPr>
          <a:xfrm>
            <a:off x="323528" y="908720"/>
            <a:ext cx="8280920" cy="5256584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273050" algn="just" fontAlgn="base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</a:pPr>
            <a:r>
              <a:rPr lang="ru-RU" sz="1600" dirty="0" smtClean="0">
                <a:latin typeface="Times New Roman"/>
                <a:ea typeface="Times New Roman"/>
                <a:cs typeface="Times New Roman"/>
              </a:rPr>
              <a:t>	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Чам­зин­ский район гео­гра­фи­че­ски рас­по­ло­жен в цен­тре во­сточ­ной части Рес­пуб­ли­ки Мор­до­вия. Тер­ри­то­рия рай­о­на со­став­ля­ет 1009,5 км². Чам­зин­ский район самый воз­вы­шен­ный в Мор­до­вии. Здесь на­хо­дит­ся самая вы­со­кая точка в рес­пуб­ли­ке, рас­по­ло­же­на она в рай­оне села Боль­шое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Ма­ре­се­во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и равна 324 м над уров­нем моря. Чуть ниже — Лысая гора, от­ку­да пошёл це­мент­ный завод.</a:t>
            </a:r>
            <a:endParaRPr lang="ru-RU" sz="14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273050" algn="just">
              <a:lnSpc>
                <a:spcPts val="192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Район расположен в лесостепной зоне. Лесов в районе немного-  около 19 % площади района, под кустарниками - 2,7 %.  В структуре почвенного покрова преобладают серые лесные (52 %) и черноземные (33 %) почвы.  </a:t>
            </a:r>
            <a:endParaRPr lang="ru-RU" sz="14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>
              <a:lnSpc>
                <a:spcPts val="1920"/>
              </a:lnSpc>
              <a:spcBef>
                <a:spcPts val="0"/>
              </a:spcBef>
              <a:buFont typeface="Arial" pitchFamily="34" charset="0"/>
              <a:buNone/>
            </a:pP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Возвышенное положение территории района на сильно пересеченной местности с глубокими балками и оврагами обусловливает ее водный режим. Гидрологическая  сеть небогата, представлена небольшими реками </a:t>
            </a:r>
            <a:r>
              <a:rPr lang="ru-RU" sz="1400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Нуя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</a:t>
            </a:r>
            <a:r>
              <a:rPr lang="ru-RU" sz="1400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Штырма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искусственными водоемами. Эксплуатационные запасы подземных вод - 38,7 тыс. м</a:t>
            </a:r>
            <a:r>
              <a:rPr lang="ru-RU" sz="1400" baseline="30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/</a:t>
            </a:r>
            <a:r>
              <a:rPr lang="ru-RU" sz="1400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сут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., из которых 14,5 тыс. м</a:t>
            </a:r>
            <a:r>
              <a:rPr lang="ru-RU" sz="1400" baseline="30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/</a:t>
            </a:r>
            <a:r>
              <a:rPr lang="ru-RU" sz="1400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сут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имеют минерализацию до 1 г/дм</a:t>
            </a:r>
            <a:r>
              <a:rPr lang="ru-RU" sz="1400" baseline="300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</a:p>
          <a:p>
            <a:pPr marL="0" indent="273050" algn="just">
              <a:lnSpc>
                <a:spcPts val="1920"/>
              </a:lnSpc>
              <a:buFont typeface="Arial" pitchFamily="34" charset="0"/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Климат района умеренно-континентальный. Климатические условия позволяют заниматься выращиванием зерна, кормовых культур, производством молока и мяса. Средняя температура января -11 градусов, может опускаться до -25 градусов и ниже. Снежный покров до 50 см, в лесных массивах 70 см. Средние показания температуры июля + 19 градусов. Годовое количество осадков составляет 500-600 мм в год, значительная доля их приходиться на теплый период.</a:t>
            </a:r>
            <a:endParaRPr lang="ru-RU" sz="14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 algn="just">
              <a:lnSpc>
                <a:spcPts val="1920"/>
              </a:lnSpc>
              <a:buFont typeface="Arial" pitchFamily="34" charset="0"/>
              <a:buNone/>
            </a:pP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 районе находится самое крупное месторождение цементного сырья (Алексеевское); имеются промышленные запасы мела, мергеля и трепела (Огаревское месторождение), мела в с. Алексеевка (</a:t>
            </a:r>
            <a:r>
              <a:rPr lang="ru-RU" sz="1400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Кулясовское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), опоки в с. Большое </a:t>
            </a:r>
            <a:r>
              <a:rPr lang="ru-RU" sz="1400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Маресево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кирпичных суглинков (</a:t>
            </a:r>
            <a:r>
              <a:rPr lang="ru-RU" sz="1400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Сайгушинское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), керамзитовых глин (</a:t>
            </a:r>
            <a:r>
              <a:rPr lang="ru-RU" sz="1400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Чамзинское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).</a:t>
            </a:r>
            <a:endParaRPr lang="ru-RU" sz="14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27305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9293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998744" y="6021288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2" descr="C:\Users\Андрей\Desktop\фото черновики\chamz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25943"/>
            <a:ext cx="4320480" cy="5596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55576" y="404664"/>
            <a:ext cx="7848872" cy="64807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dirty="0" smtClean="0"/>
              <a:t>Расположение Чамзинского муниципального района </a:t>
            </a:r>
            <a:endParaRPr lang="ru-RU" sz="2400" dirty="0"/>
          </a:p>
        </p:txBody>
      </p:sp>
      <p:sp>
        <p:nvSpPr>
          <p:cNvPr id="6" name="object 4"/>
          <p:cNvSpPr>
            <a:spLocks noChangeArrowheads="1"/>
          </p:cNvSpPr>
          <p:nvPr/>
        </p:nvSpPr>
        <p:spPr bwMode="auto">
          <a:xfrm>
            <a:off x="4788024" y="988060"/>
            <a:ext cx="680147" cy="56119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endParaRPr lang="ru-RU" altLang="ru-RU"/>
          </a:p>
        </p:txBody>
      </p:sp>
      <p:sp>
        <p:nvSpPr>
          <p:cNvPr id="7" name="TextBox 6"/>
          <p:cNvSpPr txBox="1"/>
          <p:nvPr/>
        </p:nvSpPr>
        <p:spPr>
          <a:xfrm>
            <a:off x="5438857" y="815418"/>
            <a:ext cx="321679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До Саранска </a:t>
            </a:r>
            <a:r>
              <a:rPr lang="mr-IN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Arial Black" charset="0"/>
              </a:rPr>
              <a:t>–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 50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До Атяшево – 26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До </a:t>
            </a:r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Ардатово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 – 63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До Дубенок – 37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До </a:t>
            </a:r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Б.Игнатово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 – 118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До </a:t>
            </a:r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Б.Березники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 – 35 км</a:t>
            </a:r>
          </a:p>
          <a:p>
            <a:endParaRPr lang="ru-RU" sz="10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Arial Black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Р 178 Саранск </a:t>
            </a:r>
            <a:r>
              <a:rPr lang="mr-IN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Arial Black" charset="0"/>
              </a:rPr>
              <a:t>–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Сурское </a:t>
            </a:r>
            <a:r>
              <a:rPr lang="mr-IN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Arial Black" charset="0"/>
              </a:rPr>
              <a:t>–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 Ульяновск</a:t>
            </a:r>
          </a:p>
          <a:p>
            <a:endParaRPr lang="ru-RU" sz="10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Arial Black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Arial Black" charset="0"/>
                <a:cs typeface="Times New Roman" panose="02020603050405020304" pitchFamily="18" charset="0"/>
              </a:rPr>
              <a:t>ж/д узел Красный узел - Канаш</a:t>
            </a:r>
            <a:endParaRPr lang="ru-RU" dirty="0"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8" name="object 4"/>
          <p:cNvSpPr>
            <a:spLocks noChangeArrowheads="1"/>
          </p:cNvSpPr>
          <p:nvPr/>
        </p:nvSpPr>
        <p:spPr bwMode="auto">
          <a:xfrm>
            <a:off x="4785990" y="2759109"/>
            <a:ext cx="684213" cy="68103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endParaRPr lang="ru-RU" altLang="ru-RU"/>
          </a:p>
        </p:txBody>
      </p:sp>
      <p:sp>
        <p:nvSpPr>
          <p:cNvPr id="9" name="object 9"/>
          <p:cNvSpPr>
            <a:spLocks noChangeArrowheads="1"/>
          </p:cNvSpPr>
          <p:nvPr/>
        </p:nvSpPr>
        <p:spPr bwMode="auto">
          <a:xfrm>
            <a:off x="4871694" y="3686026"/>
            <a:ext cx="567163" cy="46305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endParaRPr lang="ru-RU" altLang="ru-RU"/>
          </a:p>
        </p:txBody>
      </p:sp>
      <p:sp>
        <p:nvSpPr>
          <p:cNvPr id="10" name="TextBox 9"/>
          <p:cNvSpPr txBox="1"/>
          <p:nvPr/>
        </p:nvSpPr>
        <p:spPr>
          <a:xfrm>
            <a:off x="4790950" y="4276106"/>
            <a:ext cx="4029521" cy="2246769"/>
          </a:xfrm>
          <a:prstGeom prst="rect">
            <a:avLst/>
          </a:prstGeom>
          <a:gradFill>
            <a:gsLst>
              <a:gs pos="0">
                <a:srgbClr val="CCEC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FFFF99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Москвы – 703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Нижнего Новгорода – 334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Чебоксар – 300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Казани – 398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Ульяновска – 190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Самары – 430 км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Пензы 220 км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45182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467544" y="836712"/>
            <a:ext cx="4275247" cy="1224136"/>
          </a:xfrm>
          <a:prstGeom prst="roundRect">
            <a:avLst/>
          </a:prstGeom>
          <a:solidFill>
            <a:srgbClr val="E5D7F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          Чамзинский муниципальный район Республики Мордовия на </a:t>
            </a:r>
            <a:r>
              <a:rPr lang="ru-RU" sz="1400" i="1" spc="-1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01.01.2022 </a:t>
            </a:r>
            <a:r>
              <a:rPr lang="ru-RU" sz="1400" i="1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г.  включает  в  себя  </a:t>
            </a:r>
            <a:r>
              <a:rPr lang="ru-RU" sz="1400" i="1" spc="-1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                                    10  </a:t>
            </a:r>
            <a:r>
              <a:rPr lang="ru-RU" sz="1400" i="1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административных  единиц</a:t>
            </a: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: </a:t>
            </a:r>
          </a:p>
          <a:p>
            <a:pPr algn="just">
              <a:defRPr/>
            </a:pP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- </a:t>
            </a:r>
            <a:r>
              <a:rPr lang="ru-RU" sz="1400" spc="-1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 </a:t>
            </a: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городских поселения - Чамзинка  и  Комсомольское </a:t>
            </a:r>
          </a:p>
          <a:p>
            <a:pPr algn="just">
              <a:defRPr/>
            </a:pP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- 8 сельских поселений (51 населенный пункт)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92079" y="869904"/>
            <a:ext cx="3408045" cy="81559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Площадь  территории  района  –  1009,5  кв. км., в том числе площадь сельскохозяйственных угодий  56,1  тыс. га</a:t>
            </a:r>
            <a:endParaRPr lang="ru-RU" sz="1400" b="1" i="1" spc="-1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370" y="187845"/>
            <a:ext cx="8620102" cy="575243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Impact" pitchFamily="34" charset="0"/>
                <a:cs typeface="Times New Roman" panose="02020603050405020304" pitchFamily="18" charset="0"/>
              </a:rPr>
              <a:t>Общие сведения о Чамзинском муниципальном районе</a:t>
            </a: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2943300388"/>
              </p:ext>
            </p:extLst>
          </p:nvPr>
        </p:nvGraphicFramePr>
        <p:xfrm>
          <a:off x="552939" y="2520435"/>
          <a:ext cx="4104456" cy="32848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5000941" y="2564904"/>
            <a:ext cx="3699183" cy="3240361"/>
          </a:xfrm>
          <a:prstGeom prst="roundRect">
            <a:avLst/>
          </a:prstGeom>
          <a:solidFill>
            <a:srgbClr val="CCE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На территории района проживает 3,7% населения Республики Мордовия (6-е место среди муниципальных образований республики). На </a:t>
            </a:r>
            <a:r>
              <a:rPr lang="ru-RU" sz="1400" spc="-1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01.01.2022г</a:t>
            </a: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. численность постоянного населения района  -  </a:t>
            </a:r>
            <a:r>
              <a:rPr lang="ru-RU" sz="1400" spc="-1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28 687  </a:t>
            </a: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человек, </a:t>
            </a:r>
          </a:p>
          <a:p>
            <a:pPr marL="266700" algn="just">
              <a:defRPr/>
            </a:pP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в том числе : городское </a:t>
            </a:r>
            <a:r>
              <a:rPr lang="ru-RU" sz="1400" spc="-1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–  21 041 </a:t>
            </a: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человек,</a:t>
            </a:r>
          </a:p>
          <a:p>
            <a:pPr marL="266700" algn="just">
              <a:defRPr/>
            </a:pPr>
            <a:r>
              <a:rPr lang="ru-RU" sz="1400" spc="-1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в </a:t>
            </a: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сельской местности  </a:t>
            </a:r>
            <a:r>
              <a:rPr lang="ru-RU" sz="1400" spc="-1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– 7 646 человек</a:t>
            </a: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.</a:t>
            </a:r>
          </a:p>
          <a:p>
            <a:pPr algn="just">
              <a:defRPr/>
            </a:pPr>
            <a:r>
              <a:rPr lang="ru-RU" sz="1400" spc="-100" dirty="0">
                <a:solidFill>
                  <a:prstClr val="black"/>
                </a:solidFill>
                <a:cs typeface="Times New Roman" panose="02020603050405020304" pitchFamily="18" charset="0"/>
              </a:rPr>
              <a:t>В структуре национального состава населения присутствуют:</a:t>
            </a:r>
          </a:p>
          <a:p>
            <a:pPr algn="just"/>
            <a:r>
              <a:rPr lang="ru-RU" altLang="ru-RU" sz="1400" dirty="0">
                <a:solidFill>
                  <a:srgbClr val="0D0612"/>
                </a:solidFill>
                <a:cs typeface="Times New Roman" pitchFamily="18" charset="0"/>
              </a:rPr>
              <a:t> русские - 48,7%, мордва - 48%, татары - 2,1%, украинцы – 0,4%, армяне - 0,2%, чуваши -0,1% белорусы - 0,1%, другие национальности - 0,4%</a:t>
            </a:r>
            <a:endParaRPr lang="ru-RU" altLang="ru-RU" sz="1400" dirty="0">
              <a:solidFill>
                <a:srgbClr val="0D0612"/>
              </a:solidFill>
            </a:endParaRPr>
          </a:p>
        </p:txBody>
      </p:sp>
      <p:sp>
        <p:nvSpPr>
          <p:cNvPr id="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28384" y="6302375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70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1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65348" y="836712"/>
            <a:ext cx="3960440" cy="2639489"/>
          </a:xfrm>
          <a:prstGeom prst="roundRect">
            <a:avLst>
              <a:gd name="adj" fmla="val 7071"/>
            </a:avLst>
          </a:prstGeom>
          <a:solidFill>
            <a:srgbClr val="E5D7FD">
              <a:alpha val="5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180975" algn="just">
              <a:defRPr/>
            </a:pPr>
            <a:r>
              <a:rPr 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Доля района в республиканских объемах </a:t>
            </a:r>
            <a:r>
              <a:rPr lang="ru-RU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производства сельскохозяйственной </a:t>
            </a:r>
            <a:r>
              <a:rPr 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продукции: </a:t>
            </a:r>
          </a:p>
          <a:p>
            <a:pPr indent="180975" algn="just">
              <a:defRPr/>
            </a:pPr>
            <a:r>
              <a:rPr 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молоко – </a:t>
            </a:r>
            <a:r>
              <a:rPr lang="ru-RU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5,9% </a:t>
            </a:r>
            <a:endParaRPr lang="ru-RU" sz="14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indent="180975" algn="just">
              <a:defRPr/>
            </a:pPr>
            <a:r>
              <a:rPr 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мясо – </a:t>
            </a:r>
            <a:r>
              <a:rPr lang="ru-RU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35,2%</a:t>
            </a:r>
            <a:endParaRPr lang="ru-RU" sz="14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indent="180975" algn="just">
              <a:defRPr/>
            </a:pPr>
            <a:r>
              <a:rPr 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яйцо – </a:t>
            </a:r>
            <a:r>
              <a:rPr lang="ru-RU" sz="14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20,4% </a:t>
            </a:r>
            <a:endParaRPr lang="ru-RU" sz="14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indent="180975" algn="just">
              <a:defRPr/>
            </a:pPr>
            <a:r>
              <a:rPr 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зерно </a:t>
            </a:r>
            <a:r>
              <a:rPr lang="ru-RU" sz="1400">
                <a:solidFill>
                  <a:prstClr val="black"/>
                </a:solidFill>
                <a:cs typeface="Times New Roman" panose="02020603050405020304" pitchFamily="18" charset="0"/>
              </a:rPr>
              <a:t>– </a:t>
            </a:r>
            <a:r>
              <a:rPr lang="ru-RU" sz="1400" smtClean="0">
                <a:solidFill>
                  <a:prstClr val="black"/>
                </a:solidFill>
                <a:cs typeface="Times New Roman" panose="02020603050405020304" pitchFamily="18" charset="0"/>
              </a:rPr>
              <a:t>8,1%</a:t>
            </a:r>
            <a:endParaRPr lang="ru-RU" sz="14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alt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Ведущая  отрасль – животноводство: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alt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молочное скотоводство, 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alt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птицеводство, 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alt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свиноводство. </a:t>
            </a:r>
          </a:p>
          <a:p>
            <a:pPr algn="just">
              <a:defRPr/>
            </a:pPr>
            <a:r>
              <a:rPr lang="ru-RU" alt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В растениеводстве:</a:t>
            </a:r>
          </a:p>
          <a:p>
            <a:pPr algn="just">
              <a:defRPr/>
            </a:pPr>
            <a:r>
              <a:rPr lang="ru-RU" altLang="ru-RU" sz="1400" dirty="0">
                <a:solidFill>
                  <a:prstClr val="black"/>
                </a:solidFill>
                <a:cs typeface="Times New Roman" panose="02020603050405020304" pitchFamily="18" charset="0"/>
              </a:rPr>
              <a:t>- производство зерна и кормовых культур</a:t>
            </a:r>
            <a:endParaRPr lang="ru-RU" sz="14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930255958"/>
              </p:ext>
            </p:extLst>
          </p:nvPr>
        </p:nvGraphicFramePr>
        <p:xfrm>
          <a:off x="611560" y="3628601"/>
          <a:ext cx="3960440" cy="2824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Autofit/>
          </a:bodyPr>
          <a:lstStyle/>
          <a:p>
            <a:pPr algn="ctr"/>
            <a:r>
              <a:rPr lang="ru-RU" altLang="ru-RU" sz="2800" dirty="0">
                <a:ln w="0"/>
                <a:solidFill>
                  <a:schemeClr val="tx1"/>
                </a:solidFill>
                <a:latin typeface="Impact" pitchFamily="34" charset="0"/>
                <a:ea typeface="+mn-ea"/>
                <a:cs typeface="Times New Roman" panose="02020603050405020304" pitchFamily="18" charset="0"/>
              </a:rPr>
              <a:t>Развитие сельскохозяйственной отрасли</a:t>
            </a: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1918985293"/>
              </p:ext>
            </p:extLst>
          </p:nvPr>
        </p:nvGraphicFramePr>
        <p:xfrm>
          <a:off x="4932040" y="906768"/>
          <a:ext cx="3816424" cy="2522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Скругленный прямоугольник 7"/>
          <p:cNvSpPr/>
          <p:nvPr/>
        </p:nvSpPr>
        <p:spPr>
          <a:xfrm>
            <a:off x="4860032" y="3586902"/>
            <a:ext cx="3888432" cy="2824735"/>
          </a:xfrm>
          <a:prstGeom prst="roundRect">
            <a:avLst>
              <a:gd name="adj" fmla="val 7071"/>
            </a:avLst>
          </a:prstGeom>
          <a:solidFill>
            <a:srgbClr val="FFFF99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lnSpc>
                <a:spcPts val="1920"/>
              </a:lnSpc>
              <a:spcAft>
                <a:spcPts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Сельскохозяйственное производство занимает одно из важнейших мест в экономике района, 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920"/>
              </a:lnSpc>
              <a:spcAft>
                <a:spcPts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включает в себя восемь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сельхозтоваропроизводителей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ts val="1920"/>
              </a:lnSpc>
              <a:spcAft>
                <a:spcPts val="0"/>
              </a:spcAft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АО «Птицефабрика Чамзинская», ООО «Хорошее дело», ООО «Магма ХД», ЗАО «Мордовский бекон», ООО «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Калиновское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», ООО «Ремезенское», ООО «Колос», ООО «Садовод»,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12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крестьянско-фермерских хозяйств. Число работников сельского хозяйства около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3,7 тысяч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человек.</a:t>
            </a:r>
          </a:p>
        </p:txBody>
      </p:sp>
      <p:sp>
        <p:nvSpPr>
          <p:cNvPr id="1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28384" y="6302375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55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72400" y="6237312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="" xmlns:a16="http://schemas.microsoft.com/office/drawing/2014/main" id="{5BE152CC-4BA4-451A-A104-4AA5A2777D43}"/>
              </a:ext>
            </a:extLst>
          </p:cNvPr>
          <p:cNvSpPr txBox="1">
            <a:spLocks/>
          </p:cNvSpPr>
          <p:nvPr/>
        </p:nvSpPr>
        <p:spPr>
          <a:xfrm>
            <a:off x="827584" y="379476"/>
            <a:ext cx="7488832" cy="67326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smtClean="0"/>
              <a:t>Основные показатели </a:t>
            </a:r>
            <a:br>
              <a:rPr lang="ru-RU" sz="2200" smtClean="0"/>
            </a:br>
            <a:r>
              <a:rPr lang="ru-RU" sz="2200" smtClean="0"/>
              <a:t>социально-экономического развития </a:t>
            </a:r>
            <a:endParaRPr lang="ru-RU" sz="2200" dirty="0"/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="" xmlns:a16="http://schemas.microsoft.com/office/drawing/2014/main" id="{00169A0E-1B1C-4765-9B77-D16E0E65AF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446030"/>
              </p:ext>
            </p:extLst>
          </p:nvPr>
        </p:nvGraphicFramePr>
        <p:xfrm>
          <a:off x="467544" y="1124744"/>
          <a:ext cx="8136905" cy="4685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5799">
                  <a:extLst>
                    <a:ext uri="{9D8B030D-6E8A-4147-A177-3AD203B41FA5}">
                      <a16:colId xmlns="" xmlns:a16="http://schemas.microsoft.com/office/drawing/2014/main" val="1444178727"/>
                    </a:ext>
                  </a:extLst>
                </a:gridCol>
                <a:gridCol w="1122332">
                  <a:extLst>
                    <a:ext uri="{9D8B030D-6E8A-4147-A177-3AD203B41FA5}">
                      <a16:colId xmlns="" xmlns:a16="http://schemas.microsoft.com/office/drawing/2014/main" val="3307182405"/>
                    </a:ext>
                  </a:extLst>
                </a:gridCol>
                <a:gridCol w="1309387">
                  <a:extLst>
                    <a:ext uri="{9D8B030D-6E8A-4147-A177-3AD203B41FA5}">
                      <a16:colId xmlns="" xmlns:a16="http://schemas.microsoft.com/office/drawing/2014/main" val="598970052"/>
                    </a:ext>
                  </a:extLst>
                </a:gridCol>
                <a:gridCol w="1309387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Наименование показателя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/>
                        <a:t>Ед.изм</a:t>
                      </a:r>
                      <a:r>
                        <a:rPr lang="ru-RU" sz="1200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Значение за 2021 год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 на 2022 год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12116355"/>
                  </a:ext>
                </a:extLst>
              </a:tr>
              <a:tr h="53611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Объём налоговых</a:t>
                      </a:r>
                      <a:r>
                        <a:rPr lang="ru-RU" sz="1200" baseline="0" dirty="0" smtClean="0"/>
                        <a:t> и неналоговых доходов консолидированного бюджета Чамзинского муниципального района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240 446,5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208 043,3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66652309"/>
                  </a:ext>
                </a:extLst>
              </a:tr>
              <a:tr h="736064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Объём</a:t>
                      </a:r>
                      <a:r>
                        <a:rPr lang="ru-RU" sz="1200" baseline="0" dirty="0" smtClean="0"/>
                        <a:t> отгруженных товаров собственного производства, выполненных работ и услуг собственными силами по видам деятельности «обрабатывающие производства»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27 400 234,2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30 419 324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2638652"/>
                  </a:ext>
                </a:extLst>
              </a:tr>
              <a:tr h="41716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Объём производства скота и птицы от сельскохозяйственных организаций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и КФХ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тонн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134 483,3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134 718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40699169"/>
                  </a:ext>
                </a:extLst>
              </a:tr>
              <a:tr h="3772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/>
                        <a:t>Объём производства молока от сельскохозяйственных организаций</a:t>
                      </a:r>
                      <a:r>
                        <a:rPr lang="ru-RU" sz="1200" baseline="0" dirty="0" smtClean="0"/>
                        <a:t> </a:t>
                      </a:r>
                      <a:r>
                        <a:rPr lang="ru-RU" sz="1200" dirty="0" smtClean="0"/>
                        <a:t>и КФХ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тонн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26 092,9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26 155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53680309"/>
                  </a:ext>
                </a:extLst>
              </a:tr>
              <a:tr h="30894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Объём оборота розничной торговли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4 017 659,7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r>
                        <a:rPr lang="ru-RU" sz="1200" baseline="0" dirty="0" smtClean="0"/>
                        <a:t> 326 844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9537579"/>
                  </a:ext>
                </a:extLst>
              </a:tr>
              <a:tr h="201931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Среднемесячная номинальная заработная плата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руб.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38 161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41 001,4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1155295"/>
                  </a:ext>
                </a:extLst>
              </a:tr>
              <a:tr h="544005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Общая площадь введённого в эксплуатацию жилья</a:t>
                      </a:r>
                      <a:r>
                        <a:rPr lang="ru-RU" sz="1200" baseline="0" dirty="0" smtClean="0"/>
                        <a:t> с учётом индивидуального жилищного строительства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кв. м.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7 450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7 400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65775743"/>
                  </a:ext>
                </a:extLst>
              </a:tr>
              <a:tr h="439659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Объём инвестиций в основной капитал (за</a:t>
                      </a:r>
                      <a:r>
                        <a:rPr lang="ru-RU" sz="1200" baseline="0" dirty="0" smtClean="0"/>
                        <a:t> исключением бюджетных средств</a:t>
                      </a:r>
                      <a:r>
                        <a:rPr lang="ru-RU" sz="1200" dirty="0" smtClean="0"/>
                        <a:t>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2 461 358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2 241 591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39845285"/>
                  </a:ext>
                </a:extLst>
              </a:tr>
              <a:tr h="414507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Численность работников, принятых</a:t>
                      </a:r>
                      <a:r>
                        <a:rPr lang="ru-RU" sz="1200" baseline="0" dirty="0" smtClean="0"/>
                        <a:t> на дополнительно введённые рабочие места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чел.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342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37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0807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4612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58471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A838931D-B5E9-4B73-BEC2-5A75A8681F76}"/>
              </a:ext>
            </a:extLst>
          </p:cNvPr>
          <p:cNvSpPr txBox="1">
            <a:spLocks/>
          </p:cNvSpPr>
          <p:nvPr/>
        </p:nvSpPr>
        <p:spPr>
          <a:xfrm>
            <a:off x="611560" y="332656"/>
            <a:ext cx="8208911" cy="108012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dirty="0" smtClean="0"/>
              <a:t>Доходы населения</a:t>
            </a:r>
            <a:endParaRPr lang="ru-RU" sz="2200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99480827"/>
              </p:ext>
            </p:extLst>
          </p:nvPr>
        </p:nvGraphicFramePr>
        <p:xfrm>
          <a:off x="179512" y="872716"/>
          <a:ext cx="871296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708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04370" y="6237312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8060994C-9379-4D9A-916A-667156EFE59A}"/>
              </a:ext>
            </a:extLst>
          </p:cNvPr>
          <p:cNvSpPr txBox="1">
            <a:spLocks/>
          </p:cNvSpPr>
          <p:nvPr/>
        </p:nvSpPr>
        <p:spPr>
          <a:xfrm>
            <a:off x="467544" y="404664"/>
            <a:ext cx="8424936" cy="58347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600" dirty="0" smtClean="0"/>
              <a:t>Развитие промышленного производства</a:t>
            </a:r>
            <a:endParaRPr lang="ru-RU" sz="2600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629282431"/>
              </p:ext>
            </p:extLst>
          </p:nvPr>
        </p:nvGraphicFramePr>
        <p:xfrm>
          <a:off x="574424" y="1470780"/>
          <a:ext cx="3577731" cy="1766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8060994C-9379-4D9A-916A-667156EFE59A}"/>
              </a:ext>
            </a:extLst>
          </p:cNvPr>
          <p:cNvSpPr txBox="1">
            <a:spLocks/>
          </p:cNvSpPr>
          <p:nvPr/>
        </p:nvSpPr>
        <p:spPr>
          <a:xfrm>
            <a:off x="539552" y="994108"/>
            <a:ext cx="3888432" cy="47667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>
                <a:solidFill>
                  <a:schemeClr val="tx1"/>
                </a:solidFill>
              </a:rPr>
              <a:t>Объём отгруженной </a:t>
            </a:r>
            <a:r>
              <a:rPr lang="ru-RU" sz="2000" b="1" dirty="0" smtClean="0">
                <a:solidFill>
                  <a:schemeClr val="tx1"/>
                </a:solidFill>
              </a:rPr>
              <a:t>продукции.             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8060994C-9379-4D9A-916A-667156EFE59A}"/>
              </a:ext>
            </a:extLst>
          </p:cNvPr>
          <p:cNvSpPr txBox="1">
            <a:spLocks/>
          </p:cNvSpPr>
          <p:nvPr/>
        </p:nvSpPr>
        <p:spPr>
          <a:xfrm>
            <a:off x="4932040" y="1134126"/>
            <a:ext cx="3960440" cy="61206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Доля отгрузки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района</a:t>
            </a:r>
          </a:p>
          <a:p>
            <a:pPr algn="ctr"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в общем объёме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республики</a:t>
            </a:r>
          </a:p>
        </p:txBody>
      </p:sp>
      <p:sp>
        <p:nvSpPr>
          <p:cNvPr id="9" name="Стрелка вверх 8"/>
          <p:cNvSpPr/>
          <p:nvPr/>
        </p:nvSpPr>
        <p:spPr>
          <a:xfrm>
            <a:off x="3650919" y="1861828"/>
            <a:ext cx="1383762" cy="911639"/>
          </a:xfrm>
          <a:prstGeom prst="upArrow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rgbClr val="F6FA4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8060994C-9379-4D9A-916A-667156EFE59A}"/>
              </a:ext>
            </a:extLst>
          </p:cNvPr>
          <p:cNvSpPr txBox="1">
            <a:spLocks/>
          </p:cNvSpPr>
          <p:nvPr/>
        </p:nvSpPr>
        <p:spPr>
          <a:xfrm>
            <a:off x="3892750" y="1983705"/>
            <a:ext cx="900100" cy="65320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+mn-lt"/>
              </a:rPr>
              <a:t>Рост 123,9%</a:t>
            </a:r>
            <a:endParaRPr lang="ru-RU" sz="14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535133417"/>
              </p:ext>
            </p:extLst>
          </p:nvPr>
        </p:nvGraphicFramePr>
        <p:xfrm>
          <a:off x="5483819" y="1801981"/>
          <a:ext cx="3096344" cy="18209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Скругленный прямоугольник 11"/>
          <p:cNvSpPr/>
          <p:nvPr/>
        </p:nvSpPr>
        <p:spPr>
          <a:xfrm>
            <a:off x="484582" y="3501008"/>
            <a:ext cx="8136904" cy="720080"/>
          </a:xfrm>
          <a:prstGeom prst="roundRect">
            <a:avLst/>
          </a:prstGeom>
          <a:solidFill>
            <a:schemeClr val="bg2">
              <a:lumMod val="75000"/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Активная инвестиционная деятельность является главным залогом экономического развития территории. Чамзинский муниципальный  район занимает 2 место в республике по объёму инвестиций в основной капитал (за исключением бюджетных средств)</a:t>
            </a:r>
            <a:endParaRPr lang="ru-RU" sz="1400" dirty="0">
              <a:solidFill>
                <a:schemeClr val="tx1"/>
              </a:solidFill>
            </a:endParaRPr>
          </a:p>
        </p:txBody>
      </p:sp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355601701"/>
              </p:ext>
            </p:extLst>
          </p:nvPr>
        </p:nvGraphicFramePr>
        <p:xfrm>
          <a:off x="144512" y="4792966"/>
          <a:ext cx="8712968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4" name="Заголовок 1">
            <a:extLst>
              <a:ext uri="{FF2B5EF4-FFF2-40B4-BE49-F238E27FC236}">
                <a16:creationId xmlns:a16="http://schemas.microsoft.com/office/drawing/2014/main" xmlns="" id="{8060994C-9379-4D9A-916A-667156EFE59A}"/>
              </a:ext>
            </a:extLst>
          </p:cNvPr>
          <p:cNvSpPr txBox="1">
            <a:spLocks/>
          </p:cNvSpPr>
          <p:nvPr/>
        </p:nvSpPr>
        <p:spPr>
          <a:xfrm>
            <a:off x="539552" y="4316294"/>
            <a:ext cx="7992888" cy="47667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 sz="16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b="1" dirty="0">
                <a:solidFill>
                  <a:schemeClr val="tx1"/>
                </a:solidFill>
              </a:rPr>
              <a:t>Объём </a:t>
            </a:r>
            <a:r>
              <a:rPr lang="ru-RU" sz="2000" b="1" dirty="0" smtClean="0">
                <a:solidFill>
                  <a:schemeClr val="tx1"/>
                </a:solidFill>
              </a:rPr>
              <a:t>инвестиций в основной капитал       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79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8060994C-9379-4D9A-916A-667156EFE59A}"/>
              </a:ext>
            </a:extLst>
          </p:cNvPr>
          <p:cNvSpPr txBox="1">
            <a:spLocks/>
          </p:cNvSpPr>
          <p:nvPr/>
        </p:nvSpPr>
        <p:spPr>
          <a:xfrm>
            <a:off x="539552" y="485639"/>
            <a:ext cx="4032448" cy="78701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dirty="0" smtClean="0"/>
              <a:t>Предприятия экспортёры</a:t>
            </a:r>
            <a:endParaRPr lang="ru-RU" sz="28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614695123"/>
              </p:ext>
            </p:extLst>
          </p:nvPr>
        </p:nvGraphicFramePr>
        <p:xfrm>
          <a:off x="323528" y="548680"/>
          <a:ext cx="4608512" cy="4347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8060994C-9379-4D9A-916A-667156EFE59A}"/>
              </a:ext>
            </a:extLst>
          </p:cNvPr>
          <p:cNvSpPr txBox="1">
            <a:spLocks/>
          </p:cNvSpPr>
          <p:nvPr/>
        </p:nvSpPr>
        <p:spPr>
          <a:xfrm>
            <a:off x="5076056" y="764704"/>
            <a:ext cx="3816424" cy="47667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dirty="0" smtClean="0"/>
              <a:t>Динамика заработной платы в промышленности </a:t>
            </a:r>
            <a:endParaRPr lang="ru-RU" sz="24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91344384"/>
              </p:ext>
            </p:extLst>
          </p:nvPr>
        </p:nvGraphicFramePr>
        <p:xfrm>
          <a:off x="5397134" y="1556792"/>
          <a:ext cx="3174268" cy="2155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996755465"/>
              </p:ext>
            </p:extLst>
          </p:nvPr>
        </p:nvGraphicFramePr>
        <p:xfrm>
          <a:off x="1115616" y="4293097"/>
          <a:ext cx="3816424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53877149"/>
              </p:ext>
            </p:extLst>
          </p:nvPr>
        </p:nvGraphicFramePr>
        <p:xfrm>
          <a:off x="5533950" y="3536330"/>
          <a:ext cx="3264024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10" name="Номер слайда 2"/>
          <p:cNvSpPr txBox="1">
            <a:spLocks/>
          </p:cNvSpPr>
          <p:nvPr/>
        </p:nvSpPr>
        <p:spPr>
          <a:xfrm>
            <a:off x="8028384" y="6302375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476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00392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54181" y="332656"/>
            <a:ext cx="7524776" cy="8572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fontScale="9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600" dirty="0" smtClean="0"/>
              <a:t>Развитие и стимулирование экономического потенциала малого и среднего предпринимательства</a:t>
            </a:r>
            <a:endParaRPr lang="ru-RU" sz="26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385676" y="1412776"/>
            <a:ext cx="6228632" cy="42520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Количество субъектов МСП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21928142"/>
              </p:ext>
            </p:extLst>
          </p:nvPr>
        </p:nvGraphicFramePr>
        <p:xfrm>
          <a:off x="779313" y="1988840"/>
          <a:ext cx="7441357" cy="35453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1115615" y="3716706"/>
            <a:ext cx="1176265" cy="6234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на 01.01.2022г.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85224" y="3749000"/>
            <a:ext cx="1152128" cy="56667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на 01.04.2022г.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731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72400" y="6381328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70632232"/>
              </p:ext>
            </p:extLst>
          </p:nvPr>
        </p:nvGraphicFramePr>
        <p:xfrm>
          <a:off x="467544" y="185395"/>
          <a:ext cx="7839405" cy="66409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80305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80728" y="310344"/>
            <a:ext cx="8363272" cy="62068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dirty="0" smtClean="0"/>
              <a:t>Развитие социальной сферы </a:t>
            </a:r>
            <a:endParaRPr lang="ru-RU" sz="2800" dirty="0"/>
          </a:p>
        </p:txBody>
      </p:sp>
      <p:sp>
        <p:nvSpPr>
          <p:cNvPr id="5" name="Объект 4"/>
          <p:cNvSpPr txBox="1">
            <a:spLocks/>
          </p:cNvSpPr>
          <p:nvPr/>
        </p:nvSpPr>
        <p:spPr>
          <a:xfrm>
            <a:off x="611560" y="931033"/>
            <a:ext cx="8075240" cy="184989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400" dirty="0" smtClean="0"/>
              <a:t>      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здравоохранения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Чамзинского муниципального района включает в себя центральную районную больницу ГБУЗ «Комсомольская межрайонная больница» на 205 стационарных коек (круглосуточных), со структурными подразделениями: 2 поликлиники на 850 посещений в смену, отделением скорой медицинской помощи (9 тыс. вызовов в год) и 18 фельдшерско-акушерскими пунктами.</a:t>
            </a:r>
            <a:r>
              <a:rPr lang="ru-RU" sz="1400" dirty="0" smtClean="0">
                <a:latin typeface="Times New Roman"/>
                <a:ea typeface="Times New Roman"/>
              </a:rPr>
              <a:t> В 2020 году развернут </a:t>
            </a:r>
            <a:r>
              <a:rPr lang="ru-RU" sz="1400" dirty="0" err="1" smtClean="0">
                <a:latin typeface="Times New Roman"/>
                <a:ea typeface="Times New Roman"/>
              </a:rPr>
              <a:t>ковидный</a:t>
            </a:r>
            <a:r>
              <a:rPr lang="ru-RU" sz="1400" dirty="0" smtClean="0">
                <a:latin typeface="Times New Roman"/>
                <a:ea typeface="Times New Roman"/>
              </a:rPr>
              <a:t> госпиталь на 110 коек.</a:t>
            </a:r>
          </a:p>
          <a:p>
            <a:pPr marL="0" indent="355600">
              <a:buFont typeface="Arial" pitchFamily="34" charset="0"/>
              <a:buNone/>
            </a:pPr>
            <a:r>
              <a:rPr lang="ru-RU" sz="1400" dirty="0" smtClean="0">
                <a:latin typeface="Times New Roman"/>
                <a:ea typeface="Times New Roman"/>
              </a:rPr>
              <a:t> Негосударственный сектор представлен 3 организациями: ООО «</a:t>
            </a:r>
            <a:r>
              <a:rPr lang="ru-RU" sz="1400" dirty="0" err="1" smtClean="0">
                <a:latin typeface="Times New Roman"/>
                <a:ea typeface="Times New Roman"/>
              </a:rPr>
              <a:t>Дента</a:t>
            </a:r>
            <a:r>
              <a:rPr lang="ru-RU" sz="1400" dirty="0" smtClean="0">
                <a:latin typeface="Times New Roman"/>
                <a:ea typeface="Times New Roman"/>
              </a:rPr>
              <a:t> </a:t>
            </a:r>
            <a:r>
              <a:rPr lang="ru-RU" sz="1400" dirty="0" err="1" smtClean="0">
                <a:latin typeface="Times New Roman"/>
                <a:ea typeface="Times New Roman"/>
              </a:rPr>
              <a:t>Смайл</a:t>
            </a:r>
            <a:r>
              <a:rPr lang="ru-RU" sz="1400" dirty="0" smtClean="0">
                <a:latin typeface="Times New Roman"/>
                <a:ea typeface="Times New Roman"/>
              </a:rPr>
              <a:t>»- стоматология «Корона, Центр сертификации ОП «Стоматология», ООО «Вера» ( медицинский центр партнер ИНВИТРО).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главный корпус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16884" y="2724504"/>
            <a:ext cx="4866534" cy="392097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28" y="4209711"/>
            <a:ext cx="3215208" cy="2435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76" y="2636912"/>
            <a:ext cx="3024336" cy="187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25665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80728" y="310344"/>
            <a:ext cx="8363272" cy="62068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dirty="0" smtClean="0"/>
              <a:t>Развитие образования</a:t>
            </a:r>
            <a:endParaRPr lang="ru-RU" sz="2800" dirty="0"/>
          </a:p>
        </p:txBody>
      </p:sp>
      <p:pic>
        <p:nvPicPr>
          <p:cNvPr id="5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293096"/>
            <a:ext cx="2592288" cy="20882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9000" contrast="-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845" y="2194861"/>
            <a:ext cx="2592288" cy="20745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485" y="439483"/>
            <a:ext cx="2592288" cy="1842081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755576" y="5085184"/>
            <a:ext cx="5040560" cy="1368152"/>
          </a:xfrm>
          <a:prstGeom prst="roundRect">
            <a:avLst/>
          </a:prstGeom>
          <a:solidFill>
            <a:schemeClr val="bg2">
              <a:lumMod val="50000"/>
              <a:alpha val="7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spc="-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 базе  пяти   школ  созданы         </a:t>
            </a:r>
            <a:endParaRPr lang="ru-RU" b="1" spc="-1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spc="-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b="1" spc="-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ентры  </a:t>
            </a:r>
            <a:r>
              <a:rPr lang="ru-RU" b="1" spc="-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цифрового и  гуманитарного профилей </a:t>
            </a:r>
            <a:r>
              <a:rPr lang="ru-RU" sz="2000" b="1" spc="-1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spc="-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Точка  роста».                            </a:t>
            </a:r>
            <a:r>
              <a:rPr lang="ru-RU" b="1" spc="-1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Поставлено учебное оборудование.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908940"/>
            <a:ext cx="5112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Сеть учреждений образования района включает в себя: 10 общеобразовательных учреждений, 3 учреждения дополнительного образования, 5 дошкольных организаций, </a:t>
            </a:r>
            <a:b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Алексеевский индустриальный техникум.</a:t>
            </a:r>
            <a:endParaRPr lang="ru-RU" sz="1400" dirty="0"/>
          </a:p>
        </p:txBody>
      </p:sp>
      <p:sp>
        <p:nvSpPr>
          <p:cNvPr id="10" name="Текст 2"/>
          <p:cNvSpPr txBox="1">
            <a:spLocks/>
          </p:cNvSpPr>
          <p:nvPr/>
        </p:nvSpPr>
        <p:spPr>
          <a:xfrm>
            <a:off x="39312" y="2078491"/>
            <a:ext cx="3236544" cy="269797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представлено пятью муниципальными дошкольными организациями: МБДОУ «Детский сад «Планета детства» комбинированного вида», который объединяет 8 структурных городских подразделений и 4 сельских детских сада. </a:t>
            </a:r>
          </a:p>
          <a:p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Количество воспитанников – 1240 человек. </a:t>
            </a:r>
            <a:endParaRPr lang="ru-RU" dirty="0"/>
          </a:p>
        </p:txBody>
      </p:sp>
      <p:sp>
        <p:nvSpPr>
          <p:cNvPr id="11" name="Объект 5"/>
          <p:cNvSpPr txBox="1">
            <a:spLocks/>
          </p:cNvSpPr>
          <p:nvPr/>
        </p:nvSpPr>
        <p:spPr>
          <a:xfrm>
            <a:off x="3635896" y="2125652"/>
            <a:ext cx="2309079" cy="2650815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itchFamily="34" charset="0"/>
              <a:buNone/>
            </a:pPr>
            <a:r>
              <a:rPr lang="ru-RU" sz="1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ОБЩЕЕ ОБРАЗОВАНИЕ </a:t>
            </a:r>
            <a:endParaRPr lang="ru-RU" sz="15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Font typeface="Arial" pitchFamily="34" charset="0"/>
              <a:buNone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В районе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функциони-руют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10 школ, из них  8 средних и 2 основных школы, системой общего образования  охвачено 2724 учащихся.  </a:t>
            </a:r>
            <a:endParaRPr lang="ru-RU" sz="1500" dirty="0"/>
          </a:p>
        </p:txBody>
      </p:sp>
    </p:spTree>
    <p:extLst>
      <p:ext uri="{BB962C8B-B14F-4D97-AF65-F5344CB8AC3E}">
        <p14:creationId xmlns:p14="http://schemas.microsoft.com/office/powerpoint/2010/main" val="1897402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Объект 5"/>
          <p:cNvSpPr txBox="1">
            <a:spLocks/>
          </p:cNvSpPr>
          <p:nvPr/>
        </p:nvSpPr>
        <p:spPr>
          <a:xfrm>
            <a:off x="395536" y="3717032"/>
            <a:ext cx="5400600" cy="259228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ru-RU" sz="1400" b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ПРОФЕССИОНАЛЬНОЕ ОБРАЗОВАНИЕ  </a:t>
            </a:r>
          </a:p>
          <a:p>
            <a:pPr marL="0" indent="0">
              <a:buFont typeface="Arial" pitchFamily="34" charset="0"/>
              <a:buNone/>
            </a:pPr>
            <a:r>
              <a:rPr lang="ru-RU" sz="1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функционирует 1 учреждение среднего профессионального образования - ГБПОУ РМ «Алексеевский индустриальный техникум», в котором обучаются 168 чел. Подготовка ведется по 3 специальностям среднего профессионального образования: «Монтаж, техническое обслуживание и ремонт промышленного оборудования (по отраслям)», «Монтаж, наладка и эксплуатация электрооборудования промышленных и гражданских зданий», «Производство тугоплавких неметаллических и силикатных материалов и изделий», для промышленности стройматериалов : цементного, шиферного и керамического производств</a:t>
            </a:r>
          </a:p>
          <a:p>
            <a:pPr marL="0" indent="0">
              <a:buFont typeface="Arial" pitchFamily="34" charset="0"/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612" y="2565693"/>
            <a:ext cx="2952328" cy="2014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831175"/>
            <a:ext cx="2528845" cy="1419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Текст 2"/>
          <p:cNvSpPr txBox="1">
            <a:spLocks/>
          </p:cNvSpPr>
          <p:nvPr/>
        </p:nvSpPr>
        <p:spPr>
          <a:xfrm>
            <a:off x="467544" y="908720"/>
            <a:ext cx="4686240" cy="266429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районе функционирует три муниципальных учреждений дополнительного образования</a:t>
            </a:r>
            <a:r>
              <a:rPr lang="ru-RU" sz="1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МБУ ДО «Центр детского творчества», МБУ ДО «Детско-юношеская спортивная школа», МБУ ДО «Детская школа искусств».</a:t>
            </a:r>
          </a:p>
          <a:p>
            <a:r>
              <a:rPr lang="ru-RU" sz="1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регионального проекта «Успех каждого ребенка» в районе внедрено персонифицированное финансирование в системе дополнительного образования детей. Выдано 3742 сертификата дополнительного образования детей. Процент охвата детей дополнительным образованием составляет 73% от общего числа детей в возрасте от 5 до 18 лет в районе.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7544" y="446869"/>
            <a:ext cx="8363272" cy="34763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 ОБРАЗОВАНИЕ</a:t>
            </a:r>
            <a:endParaRPr lang="ru-RU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918818"/>
            <a:ext cx="1980220" cy="132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Номер слайда 2"/>
          <p:cNvSpPr txBox="1">
            <a:spLocks/>
          </p:cNvSpPr>
          <p:nvPr/>
        </p:nvSpPr>
        <p:spPr>
          <a:xfrm>
            <a:off x="8028384" y="6302375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9838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80728" y="310344"/>
            <a:ext cx="8363272" cy="62068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dirty="0" smtClean="0"/>
              <a:t>Культура</a:t>
            </a:r>
            <a:endParaRPr lang="ru-RU" sz="2800" dirty="0"/>
          </a:p>
        </p:txBody>
      </p:sp>
      <p:sp>
        <p:nvSpPr>
          <p:cNvPr id="5" name="Текст 2"/>
          <p:cNvSpPr txBox="1">
            <a:spLocks/>
          </p:cNvSpPr>
          <p:nvPr/>
        </p:nvSpPr>
        <p:spPr>
          <a:xfrm>
            <a:off x="395536" y="836712"/>
            <a:ext cx="4235031" cy="3456384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сеть культурно-просветительных учреждений района входят МБУ «Чамзинский РДК» (в составе 18 структурных подразделений)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МБУ «Центральная районная библиотека» (в составе 21 структурных подразделений) 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МБУ «Детская школа искусств (в составе 4 структурных подразделений) 2-х музыкальных школ в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Чамзинка и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Комсомольский и филиалом Детской школы искусств в 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Чамзинка.</a:t>
            </a:r>
          </a:p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Чамзинка открыт филиал республиканского краеведческого музея, издается районная газета «Знамя».</a:t>
            </a:r>
          </a:p>
          <a:p>
            <a:endParaRPr lang="ru-RU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88" y="4365104"/>
            <a:ext cx="3888432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668023"/>
            <a:ext cx="3131840" cy="2532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303" y="3335786"/>
            <a:ext cx="4054356" cy="2992256"/>
          </a:xfrm>
          <a:prstGeom prst="rect">
            <a:avLst/>
          </a:prstGeom>
        </p:spPr>
      </p:pic>
      <p:sp>
        <p:nvSpPr>
          <p:cNvPr id="10" name="Номер слайда 2"/>
          <p:cNvSpPr txBox="1">
            <a:spLocks/>
          </p:cNvSpPr>
          <p:nvPr/>
        </p:nvSpPr>
        <p:spPr>
          <a:xfrm>
            <a:off x="8028384" y="6302375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38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55576" y="440668"/>
            <a:ext cx="8147248" cy="50405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800" b="1" i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Физкультура и спорт</a:t>
            </a:r>
            <a:endParaRPr lang="ru-RU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2"/>
          <p:cNvSpPr txBox="1">
            <a:spLocks/>
          </p:cNvSpPr>
          <p:nvPr/>
        </p:nvSpPr>
        <p:spPr>
          <a:xfrm>
            <a:off x="467544" y="1124744"/>
            <a:ext cx="5400600" cy="4176464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занятий физической культурой и спортом в районе создана хорошая спортивная база. Функционируют 19 спортивных залов, 2 стадиона, ледовый дворец, теннисный корт, лыжная база, 49 плоскостных спортивных сооружений (волейбольные, баскетбольные и футбольные площадки, игровые площадки). В настоящее время  Муниципальное бюджетное учреждение дополнительного образования «Детско-юношеская спортивная школа» Чамзинского муниципального района ведет работу по следующим направлениям: футбол, волейбол, легкая атлетика, лыжные гонки, хоккей, борьба вольная и греко-римская, баскетбол, настольный теннис, силовое троеборье, фигурное катание, шахматы, бокс. Количество занимающихся 992 человека. Успешно реализуется региональный проект «Спорт-норма жизни», в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Комсомольский установлен хоккейный корт, на базе ДЮСШ в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Чамзинка установлена спортивная площадка для сдачи норм комплекса ГТО.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006" y="2420888"/>
            <a:ext cx="3024336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C:\Users\Андрей\Desktop\ФОК п.Комсомольски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914135"/>
            <a:ext cx="4824536" cy="172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637" y="440668"/>
            <a:ext cx="3379075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212" y="4077072"/>
            <a:ext cx="3798887" cy="299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6813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204340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85786" y="428604"/>
            <a:ext cx="7500990" cy="50007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dirty="0" err="1" smtClean="0"/>
              <a:t>Грантовая</a:t>
            </a:r>
            <a:r>
              <a:rPr lang="ru-RU" sz="2400" dirty="0" smtClean="0"/>
              <a:t> поддержка КФХ</a:t>
            </a:r>
            <a:endParaRPr lang="ru-RU" sz="2400" dirty="0"/>
          </a:p>
        </p:txBody>
      </p:sp>
      <p:sp>
        <p:nvSpPr>
          <p:cNvPr id="5" name="Заголовок 5">
            <a:extLst>
              <a:ext uri="{FF2B5EF4-FFF2-40B4-BE49-F238E27FC236}">
                <a16:creationId xmlns="" xmlns:a16="http://schemas.microsoft.com/office/drawing/2014/main" id="{89502748-73EB-42DC-94A5-1FE3A73D3E36}"/>
              </a:ext>
            </a:extLst>
          </p:cNvPr>
          <p:cNvSpPr txBox="1">
            <a:spLocks/>
          </p:cNvSpPr>
          <p:nvPr/>
        </p:nvSpPr>
        <p:spPr>
          <a:xfrm>
            <a:off x="714348" y="903635"/>
            <a:ext cx="7643866" cy="36512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Проект «</a:t>
            </a:r>
            <a:r>
              <a:rPr kumimoji="0" lang="ru-RU" b="0" i="0" u="none" strike="noStrike" kern="1200" cap="none" spc="0" normalizeH="0" baseline="0" noProof="0" dirty="0" err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Агростартап</a:t>
            </a:r>
            <a:r>
              <a:rPr kumimoji="0" lang="ru-RU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                                                                  «Семейная ферма»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4E981A7-315A-45BF-8CC0-7D5505D927E0}"/>
              </a:ext>
            </a:extLst>
          </p:cNvPr>
          <p:cNvSpPr txBox="1"/>
          <p:nvPr/>
        </p:nvSpPr>
        <p:spPr>
          <a:xfrm>
            <a:off x="655722" y="1249200"/>
            <a:ext cx="7929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Грантополучатели 2022 года:</a:t>
            </a:r>
          </a:p>
        </p:txBody>
      </p:sp>
      <p:sp>
        <p:nvSpPr>
          <p:cNvPr id="7" name="Прямоугольник: скругленные углы 10">
            <a:extLst>
              <a:ext uri="{FF2B5EF4-FFF2-40B4-BE49-F238E27FC236}">
                <a16:creationId xmlns="" xmlns:a16="http://schemas.microsoft.com/office/drawing/2014/main" id="{FA22F381-0F47-430B-8E17-F405C1C893C2}"/>
              </a:ext>
            </a:extLst>
          </p:cNvPr>
          <p:cNvSpPr/>
          <p:nvPr/>
        </p:nvSpPr>
        <p:spPr>
          <a:xfrm>
            <a:off x="251521" y="1640061"/>
            <a:ext cx="403244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ИП </a:t>
            </a:r>
            <a:r>
              <a:rPr lang="ru-RU" dirty="0" err="1">
                <a:solidFill>
                  <a:schemeClr val="tx1"/>
                </a:solidFill>
              </a:rPr>
              <a:t>Ховатов</a:t>
            </a:r>
            <a:r>
              <a:rPr lang="ru-RU" dirty="0">
                <a:solidFill>
                  <a:schemeClr val="tx1"/>
                </a:solidFill>
              </a:rPr>
              <a:t> Николай Эдуардович – сумма гранта 4 428,0 </a:t>
            </a:r>
            <a:r>
              <a:rPr lang="ru-RU" dirty="0" err="1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/>
          </a:p>
        </p:txBody>
      </p:sp>
      <p:graphicFrame>
        <p:nvGraphicFramePr>
          <p:cNvPr id="8" name="Таблица 2">
            <a:extLst>
              <a:ext uri="{FF2B5EF4-FFF2-40B4-BE49-F238E27FC236}">
                <a16:creationId xmlns="" xmlns:a16="http://schemas.microsoft.com/office/drawing/2014/main" id="{909CFF16-2AED-4112-820C-9E00DBD81C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473073"/>
              </p:ext>
            </p:extLst>
          </p:nvPr>
        </p:nvGraphicFramePr>
        <p:xfrm>
          <a:off x="251521" y="2357430"/>
          <a:ext cx="4032448" cy="3050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8289">
                  <a:extLst>
                    <a:ext uri="{9D8B030D-6E8A-4147-A177-3AD203B41FA5}">
                      <a16:colId xmlns="" xmlns:a16="http://schemas.microsoft.com/office/drawing/2014/main" val="842750011"/>
                    </a:ext>
                  </a:extLst>
                </a:gridCol>
                <a:gridCol w="1622538">
                  <a:extLst>
                    <a:ext uri="{9D8B030D-6E8A-4147-A177-3AD203B41FA5}">
                      <a16:colId xmlns="" xmlns:a16="http://schemas.microsoft.com/office/drawing/2014/main" val="1383838025"/>
                    </a:ext>
                  </a:extLst>
                </a:gridCol>
                <a:gridCol w="615724">
                  <a:extLst>
                    <a:ext uri="{9D8B030D-6E8A-4147-A177-3AD203B41FA5}">
                      <a16:colId xmlns="" xmlns:a16="http://schemas.microsoft.com/office/drawing/2014/main" val="4134012130"/>
                    </a:ext>
                  </a:extLst>
                </a:gridCol>
                <a:gridCol w="1295897">
                  <a:extLst>
                    <a:ext uri="{9D8B030D-6E8A-4147-A177-3AD203B41FA5}">
                      <a16:colId xmlns="" xmlns:a16="http://schemas.microsoft.com/office/drawing/2014/main" val="3898493115"/>
                    </a:ext>
                  </a:extLst>
                </a:gridCol>
              </a:tblGrid>
              <a:tr h="1042584"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№ 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Наименование мероприятия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Кол-во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Общая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</a:rPr>
                        <a:t>стои-мость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</a:rPr>
                        <a:t>тыс.руб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75238882"/>
                  </a:ext>
                </a:extLst>
              </a:tr>
              <a:tr h="378934">
                <a:tc>
                  <a:txBody>
                    <a:bodyPr/>
                    <a:lstStyle/>
                    <a:p>
                      <a:r>
                        <a:rPr lang="ru-RU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Покупка нетелей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1 800,0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8779732"/>
                  </a:ext>
                </a:extLst>
              </a:tr>
              <a:tr h="706130">
                <a:tc>
                  <a:txBody>
                    <a:bodyPr/>
                    <a:lstStyle/>
                    <a:p>
                      <a:r>
                        <a:rPr lang="ru-RU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Строительство производственного здания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3 000,0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35950482"/>
                  </a:ext>
                </a:extLst>
              </a:tr>
              <a:tr h="378934">
                <a:tc>
                  <a:txBody>
                    <a:bodyPr/>
                    <a:lstStyle/>
                    <a:p>
                      <a:r>
                        <a:rPr lang="ru-RU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Аппарат доильный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120,0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77678120"/>
                  </a:ext>
                </a:extLst>
              </a:tr>
              <a:tr h="378934">
                <a:tc gridSpan="3">
                  <a:txBody>
                    <a:bodyPr/>
                    <a:lstStyle/>
                    <a:p>
                      <a:r>
                        <a:rPr lang="ru-RU" sz="1400" dirty="0"/>
                        <a:t>ИТОГО </a:t>
                      </a:r>
                      <a:r>
                        <a:rPr lang="ru-RU" sz="1400" dirty="0" smtClean="0"/>
                        <a:t>стоимость </a:t>
                      </a:r>
                      <a:r>
                        <a:rPr lang="ru-RU" sz="1400" dirty="0"/>
                        <a:t>проекта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4 920,0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41568768"/>
                  </a:ext>
                </a:extLst>
              </a:tr>
            </a:tbl>
          </a:graphicData>
        </a:graphic>
      </p:graphicFrame>
      <p:sp>
        <p:nvSpPr>
          <p:cNvPr id="9" name="Прямоугольник: скругленные углы 11">
            <a:extLst>
              <a:ext uri="{FF2B5EF4-FFF2-40B4-BE49-F238E27FC236}">
                <a16:creationId xmlns="" xmlns:a16="http://schemas.microsoft.com/office/drawing/2014/main" id="{8AB842C8-7B9A-45FD-9909-D5D7F19BF879}"/>
              </a:ext>
            </a:extLst>
          </p:cNvPr>
          <p:cNvSpPr/>
          <p:nvPr/>
        </p:nvSpPr>
        <p:spPr>
          <a:xfrm>
            <a:off x="4620531" y="1640061"/>
            <a:ext cx="4343957" cy="6848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ИП Глава КФХ </a:t>
            </a:r>
            <a:r>
              <a:rPr lang="ru-RU" dirty="0" err="1">
                <a:solidFill>
                  <a:schemeClr val="tx1"/>
                </a:solidFill>
              </a:rPr>
              <a:t>Ямашкин</a:t>
            </a:r>
            <a:r>
              <a:rPr lang="ru-RU" dirty="0">
                <a:solidFill>
                  <a:schemeClr val="tx1"/>
                </a:solidFill>
              </a:rPr>
              <a:t> Виктор Михайлович – сумма гранта </a:t>
            </a:r>
            <a:r>
              <a:rPr lang="ru-RU" dirty="0" smtClean="0">
                <a:solidFill>
                  <a:schemeClr val="tx1"/>
                </a:solidFill>
              </a:rPr>
              <a:t>8,6 </a:t>
            </a:r>
            <a:r>
              <a:rPr lang="ru-RU" dirty="0" err="1" smtClean="0">
                <a:solidFill>
                  <a:schemeClr val="tx1"/>
                </a:solidFill>
              </a:rPr>
              <a:t>млн.руб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10" name="Таблица 6">
            <a:extLst>
              <a:ext uri="{FF2B5EF4-FFF2-40B4-BE49-F238E27FC236}">
                <a16:creationId xmlns="" xmlns:a16="http://schemas.microsoft.com/office/drawing/2014/main" id="{3B0DD308-ACB3-4756-8F2A-4CED003B61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956693"/>
              </p:ext>
            </p:extLst>
          </p:nvPr>
        </p:nvGraphicFramePr>
        <p:xfrm>
          <a:off x="4644008" y="2437053"/>
          <a:ext cx="4176464" cy="2975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9802">
                  <a:extLst>
                    <a:ext uri="{9D8B030D-6E8A-4147-A177-3AD203B41FA5}">
                      <a16:colId xmlns="" xmlns:a16="http://schemas.microsoft.com/office/drawing/2014/main" val="3136666827"/>
                    </a:ext>
                  </a:extLst>
                </a:gridCol>
                <a:gridCol w="1786461">
                  <a:extLst>
                    <a:ext uri="{9D8B030D-6E8A-4147-A177-3AD203B41FA5}">
                      <a16:colId xmlns="" xmlns:a16="http://schemas.microsoft.com/office/drawing/2014/main" val="2224745744"/>
                    </a:ext>
                  </a:extLst>
                </a:gridCol>
                <a:gridCol w="680006">
                  <a:extLst>
                    <a:ext uri="{9D8B030D-6E8A-4147-A177-3AD203B41FA5}">
                      <a16:colId xmlns="" xmlns:a16="http://schemas.microsoft.com/office/drawing/2014/main" val="1877623919"/>
                    </a:ext>
                  </a:extLst>
                </a:gridCol>
                <a:gridCol w="1120195">
                  <a:extLst>
                    <a:ext uri="{9D8B030D-6E8A-4147-A177-3AD203B41FA5}">
                      <a16:colId xmlns="" xmlns:a16="http://schemas.microsoft.com/office/drawing/2014/main" val="1675620575"/>
                    </a:ext>
                  </a:extLst>
                </a:gridCol>
              </a:tblGrid>
              <a:tr h="725281"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№ п/п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Наименование мероприятия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Кол-во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Общая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</a:rPr>
                        <a:t>стои-мость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ru-RU" sz="1200" dirty="0" err="1">
                          <a:solidFill>
                            <a:schemeClr val="tx1"/>
                          </a:solidFill>
                        </a:rPr>
                        <a:t>тыс.руб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34592497"/>
                  </a:ext>
                </a:extLst>
              </a:tr>
              <a:tr h="587132">
                <a:tc>
                  <a:txBody>
                    <a:bodyPr/>
                    <a:lstStyle/>
                    <a:p>
                      <a:r>
                        <a:rPr lang="ru-RU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Картофельное оборудование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6 495,0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88939055"/>
                  </a:ext>
                </a:extLst>
              </a:tr>
              <a:tr h="956243">
                <a:tc>
                  <a:txBody>
                    <a:bodyPr/>
                    <a:lstStyle/>
                    <a:p>
                      <a:r>
                        <a:rPr lang="ru-RU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Приобретение и монтаж холодильного оборудования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5 754,0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74568913"/>
                  </a:ext>
                </a:extLst>
              </a:tr>
              <a:tr h="353307">
                <a:tc>
                  <a:txBody>
                    <a:bodyPr/>
                    <a:lstStyle/>
                    <a:p>
                      <a:r>
                        <a:rPr lang="ru-RU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Фреза вертикальная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2 085,0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31975699"/>
                  </a:ext>
                </a:extLst>
              </a:tr>
              <a:tr h="353307">
                <a:tc gridSpan="3">
                  <a:txBody>
                    <a:bodyPr/>
                    <a:lstStyle/>
                    <a:p>
                      <a:r>
                        <a:rPr lang="ru-RU" sz="1400" dirty="0"/>
                        <a:t>ИТОГО </a:t>
                      </a:r>
                      <a:r>
                        <a:rPr lang="ru-RU" sz="1400" dirty="0" smtClean="0"/>
                        <a:t>стоимость </a:t>
                      </a:r>
                      <a:r>
                        <a:rPr lang="ru-RU" sz="1400" dirty="0"/>
                        <a:t>проекта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14 334,0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37499576"/>
                  </a:ext>
                </a:extLst>
              </a:tr>
            </a:tbl>
          </a:graphicData>
        </a:graphic>
      </p:graphicFrame>
      <p:sp>
        <p:nvSpPr>
          <p:cNvPr id="11" name="Прямоугольник: скругленные углы 10">
            <a:extLst>
              <a:ext uri="{FF2B5EF4-FFF2-40B4-BE49-F238E27FC236}">
                <a16:creationId xmlns="" xmlns:a16="http://schemas.microsoft.com/office/drawing/2014/main" id="{7DC8054F-90BB-4382-B4DA-1F8EFCAA8AA6}"/>
              </a:ext>
            </a:extLst>
          </p:cNvPr>
          <p:cNvSpPr/>
          <p:nvPr/>
        </p:nvSpPr>
        <p:spPr>
          <a:xfrm>
            <a:off x="320097" y="5412322"/>
            <a:ext cx="8208912" cy="118502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1"/>
                </a:solidFill>
              </a:rPr>
              <a:t>Претенденты на 2023 год:</a:t>
            </a:r>
          </a:p>
          <a:p>
            <a:r>
              <a:rPr lang="ru-RU" sz="1400" dirty="0">
                <a:solidFill>
                  <a:schemeClr val="tx1"/>
                </a:solidFill>
              </a:rPr>
              <a:t>1. «</a:t>
            </a:r>
            <a:r>
              <a:rPr lang="ru-RU" sz="1400" b="1" dirty="0">
                <a:solidFill>
                  <a:schemeClr val="tx1"/>
                </a:solidFill>
              </a:rPr>
              <a:t>Семейная ферма» </a:t>
            </a:r>
            <a:r>
              <a:rPr lang="ru-RU" sz="1400" dirty="0">
                <a:solidFill>
                  <a:schemeClr val="tx1"/>
                </a:solidFill>
              </a:rPr>
              <a:t>– направление «Молочное животноводство» (приобретение 30 голов нетелей). Общая стоимость проекта 12,0 </a:t>
            </a:r>
            <a:r>
              <a:rPr lang="ru-RU" sz="1400" dirty="0" err="1">
                <a:solidFill>
                  <a:schemeClr val="tx1"/>
                </a:solidFill>
              </a:rPr>
              <a:t>млн.рублей</a:t>
            </a:r>
            <a:r>
              <a:rPr lang="ru-RU" sz="1400" dirty="0">
                <a:solidFill>
                  <a:schemeClr val="tx1"/>
                </a:solidFill>
              </a:rPr>
              <a:t>.</a:t>
            </a:r>
          </a:p>
          <a:p>
            <a:r>
              <a:rPr lang="ru-RU" sz="1400" dirty="0">
                <a:solidFill>
                  <a:schemeClr val="tx1"/>
                </a:solidFill>
              </a:rPr>
              <a:t>2. </a:t>
            </a:r>
            <a:r>
              <a:rPr lang="ru-RU" sz="1400" b="1" dirty="0">
                <a:solidFill>
                  <a:schemeClr val="tx1"/>
                </a:solidFill>
              </a:rPr>
              <a:t>«</a:t>
            </a:r>
            <a:r>
              <a:rPr lang="ru-RU" sz="1400" b="1" dirty="0" err="1">
                <a:solidFill>
                  <a:schemeClr val="tx1"/>
                </a:solidFill>
              </a:rPr>
              <a:t>Агростартап</a:t>
            </a:r>
            <a:r>
              <a:rPr lang="ru-RU" sz="1400" b="1" dirty="0">
                <a:solidFill>
                  <a:schemeClr val="tx1"/>
                </a:solidFill>
              </a:rPr>
              <a:t>» </a:t>
            </a:r>
            <a:r>
              <a:rPr lang="ru-RU" sz="1400" dirty="0">
                <a:solidFill>
                  <a:schemeClr val="tx1"/>
                </a:solidFill>
              </a:rPr>
              <a:t>– направление «Молочное животноводство» (приобретение 10 годов нетелей). Стоимость проекта 4,9 </a:t>
            </a:r>
            <a:r>
              <a:rPr lang="ru-RU" sz="1400" dirty="0" err="1">
                <a:solidFill>
                  <a:schemeClr val="tx1"/>
                </a:solidFill>
              </a:rPr>
              <a:t>млн.рублей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9579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08440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A838931D-B5E9-4B73-BEC2-5A75A8681F76}"/>
              </a:ext>
            </a:extLst>
          </p:cNvPr>
          <p:cNvSpPr txBox="1">
            <a:spLocks/>
          </p:cNvSpPr>
          <p:nvPr/>
        </p:nvSpPr>
        <p:spPr>
          <a:xfrm>
            <a:off x="611560" y="332656"/>
            <a:ext cx="8208911" cy="1080121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200" dirty="0" smtClean="0"/>
              <a:t>Повышение уровня занятости населения, качества и доступности предоставления социальной помощи, снижение уровня безработицы среди трудоспособного населения</a:t>
            </a:r>
            <a:endParaRPr lang="ru-RU" sz="2200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C913C9B3-F949-4D35-B2B5-B36321E17E83}"/>
              </a:ext>
            </a:extLst>
          </p:cNvPr>
          <p:cNvSpPr/>
          <p:nvPr/>
        </p:nvSpPr>
        <p:spPr>
          <a:xfrm>
            <a:off x="803811" y="1556792"/>
            <a:ext cx="7767475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1"/>
                </a:solidFill>
              </a:rPr>
              <a:t>В течение 2021 г. в службу занятости Чамзинского муниципального района по вопросу содействия в трудоустройстве обратилось </a:t>
            </a:r>
            <a:r>
              <a:rPr lang="ru-RU" sz="1400" dirty="0" smtClean="0">
                <a:solidFill>
                  <a:schemeClr val="tx1"/>
                </a:solidFill>
              </a:rPr>
              <a:t>1 044 человека, </a:t>
            </a:r>
            <a:r>
              <a:rPr lang="ru-RU" sz="1400" dirty="0">
                <a:solidFill>
                  <a:schemeClr val="tx1"/>
                </a:solidFill>
              </a:rPr>
              <a:t>трудоустроено 826 чел., 629 – на постоянную работу. Заявлено 4169 вакансии. Заключено 8 договоров по организации и проведению общественных работ, приняло участие 115 безработных. </a:t>
            </a:r>
          </a:p>
        </p:txBody>
      </p:sp>
      <p:sp>
        <p:nvSpPr>
          <p:cNvPr id="6" name="Прямоугольник: скругленные углы 4">
            <a:extLst>
              <a:ext uri="{FF2B5EF4-FFF2-40B4-BE49-F238E27FC236}">
                <a16:creationId xmlns:a16="http://schemas.microsoft.com/office/drawing/2014/main" xmlns="" id="{C913C9B3-F949-4D35-B2B5-B36321E17E83}"/>
              </a:ext>
            </a:extLst>
          </p:cNvPr>
          <p:cNvSpPr/>
          <p:nvPr/>
        </p:nvSpPr>
        <p:spPr>
          <a:xfrm>
            <a:off x="809763" y="2708920"/>
            <a:ext cx="7767475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</a:rPr>
              <a:t>Для </a:t>
            </a:r>
            <a:r>
              <a:rPr lang="ru-RU" sz="1400" dirty="0">
                <a:solidFill>
                  <a:schemeClr val="tx1"/>
                </a:solidFill>
              </a:rPr>
              <a:t>организации временной занятости несовершеннолетних граждан в возрасте от 14 до 18 лет заключено 11 договоров, приняли участие 135 подростков. В период временного трудоустройства им оказана материальная поддержка из средств республиканского бюджета на сумму 174,1 тысяч рублей.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A838931D-B5E9-4B73-BEC2-5A75A8681F76}"/>
              </a:ext>
            </a:extLst>
          </p:cNvPr>
          <p:cNvSpPr txBox="1">
            <a:spLocks/>
          </p:cNvSpPr>
          <p:nvPr/>
        </p:nvSpPr>
        <p:spPr>
          <a:xfrm>
            <a:off x="683568" y="3877981"/>
            <a:ext cx="4204932" cy="432048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200" dirty="0" smtClean="0"/>
              <a:t>Численность безработных граждан</a:t>
            </a:r>
            <a:endParaRPr lang="ru-RU" sz="2200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A838931D-B5E9-4B73-BEC2-5A75A8681F76}"/>
              </a:ext>
            </a:extLst>
          </p:cNvPr>
          <p:cNvSpPr txBox="1">
            <a:spLocks/>
          </p:cNvSpPr>
          <p:nvPr/>
        </p:nvSpPr>
        <p:spPr>
          <a:xfrm>
            <a:off x="5292080" y="3902881"/>
            <a:ext cx="2738726" cy="432048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200" dirty="0" smtClean="0"/>
              <a:t>Количество вакансий</a:t>
            </a:r>
            <a:endParaRPr lang="ru-RU" sz="2200" dirty="0"/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253258518"/>
              </p:ext>
            </p:extLst>
          </p:nvPr>
        </p:nvGraphicFramePr>
        <p:xfrm>
          <a:off x="841818" y="4352441"/>
          <a:ext cx="3888432" cy="1959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3" name="Схема 12"/>
          <p:cNvGraphicFramePr/>
          <p:nvPr>
            <p:extLst>
              <p:ext uri="{D42A27DB-BD31-4B8C-83A1-F6EECF244321}">
                <p14:modId xmlns:p14="http://schemas.microsoft.com/office/powerpoint/2010/main" val="2215879415"/>
              </p:ext>
            </p:extLst>
          </p:nvPr>
        </p:nvGraphicFramePr>
        <p:xfrm>
          <a:off x="5148064" y="4437112"/>
          <a:ext cx="3733142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819855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55576" y="404664"/>
            <a:ext cx="7560840" cy="1008112"/>
          </a:xfrm>
        </p:spPr>
        <p:txBody>
          <a:bodyPr>
            <a:normAutofit fontScale="90000"/>
          </a:bodyPr>
          <a:lstStyle/>
          <a:p>
            <a:r>
              <a:rPr lang="ru-RU" altLang="ru-RU" sz="3200" b="1" dirty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промышленной </a:t>
            </a:r>
            <a:r>
              <a:rPr lang="ru-RU" altLang="ru-RU" sz="3200" b="1" dirty="0" smtClean="0">
                <a:ln w="0"/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отрасли </a:t>
            </a:r>
            <a:r>
              <a:rPr lang="ru-RU" altLang="ru-RU" sz="2200" dirty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Промышленную отрасль района представляют  7 крупных и средних предприятий</a:t>
            </a:r>
            <a:r>
              <a:rPr lang="ru-RU" altLang="ru-RU" sz="2200" dirty="0" smtClean="0">
                <a:ln w="10160">
                  <a:noFill/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539552" y="1556792"/>
            <a:ext cx="4104456" cy="4527099"/>
          </a:xfrm>
        </p:spPr>
        <p:txBody>
          <a:bodyPr>
            <a:noAutofit/>
          </a:bodyPr>
          <a:lstStyle/>
          <a:p>
            <a:r>
              <a:rPr lang="ru-RU" sz="1600" dirty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АО «</a:t>
            </a:r>
            <a:r>
              <a:rPr lang="ru-RU" sz="1600" dirty="0" err="1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Мордовцемент</a:t>
            </a:r>
            <a:r>
              <a:rPr lang="ru-RU" sz="1600" dirty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» - </a:t>
            </a:r>
            <a:r>
              <a:rPr lang="ru-RU" sz="1600" dirty="0" err="1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бюджетообразующее</a:t>
            </a:r>
            <a:r>
              <a:rPr lang="ru-RU" sz="1600" dirty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  предприятие. П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роизводит цемент различных 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марок;</a:t>
            </a:r>
          </a:p>
          <a:p>
            <a:endParaRPr lang="ru-RU" sz="16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lvl="0">
              <a:buClr>
                <a:srgbClr val="94C600"/>
              </a:buClr>
            </a:pPr>
            <a:r>
              <a:rPr lang="ru-RU" sz="1600" dirty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АО «</a:t>
            </a:r>
            <a:r>
              <a:rPr lang="ru-RU" sz="1600" dirty="0" err="1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Лато</a:t>
            </a:r>
            <a:r>
              <a:rPr lang="ru-RU" sz="1600" dirty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» - </a:t>
            </a:r>
            <a:r>
              <a:rPr lang="ru-RU" sz="1600" dirty="0" err="1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бюджетообразующее</a:t>
            </a:r>
            <a:r>
              <a:rPr lang="ru-RU" sz="1600" dirty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 предприятие. Производство шифера 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- шифер (кровельный и конструкционный плоский);  </a:t>
            </a:r>
            <a:r>
              <a:rPr lang="ru-RU" sz="1600" dirty="0" err="1">
                <a:solidFill>
                  <a:schemeClr val="tx1"/>
                </a:solidFill>
                <a:cs typeface="Times New Roman" pitchFamily="18" charset="0"/>
              </a:rPr>
              <a:t>хризотилцементные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напорные и безнапорные трубы длиной 5 м и диаметром 150-500 мм; фиброцементные плиты</a:t>
            </a:r>
            <a:r>
              <a:rPr lang="ru-RU" sz="1600" dirty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);</a:t>
            </a:r>
            <a:endParaRPr lang="ru-RU" sz="1600" dirty="0">
              <a:solidFill>
                <a:schemeClr val="tx1"/>
              </a:solidFill>
            </a:endParaRPr>
          </a:p>
          <a:p>
            <a:endParaRPr lang="ru-RU" sz="16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ООО 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"Магма" – одно из крупнейших предприятий в России, специализирующееся на выпуске сухих строительных смесей, гипсокартонных листов, </a:t>
            </a:r>
            <a:r>
              <a:rPr lang="ru-RU" sz="1600" dirty="0" err="1">
                <a:solidFill>
                  <a:schemeClr val="tx1"/>
                </a:solidFill>
                <a:cs typeface="Times New Roman" pitchFamily="18" charset="0"/>
              </a:rPr>
              <a:t>пазогребневых</a:t>
            </a:r>
            <a:r>
              <a:rPr lang="ru-RU" sz="1600" dirty="0">
                <a:solidFill>
                  <a:schemeClr val="tx1"/>
                </a:solidFill>
                <a:cs typeface="Times New Roman" pitchFamily="18" charset="0"/>
              </a:rPr>
              <a:t> гипсовых плит, гипсовых 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вяжущих</a:t>
            </a:r>
            <a:r>
              <a:rPr lang="ru-RU" sz="1600" dirty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  <a:endParaRPr lang="ru-RU" sz="1600" dirty="0" smtClean="0">
              <a:ln w="10160">
                <a:noFill/>
                <a:prstDash val="solid"/>
              </a:ln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77962" y="6309320"/>
            <a:ext cx="762000" cy="365125"/>
          </a:xfrm>
        </p:spPr>
        <p:txBody>
          <a:bodyPr/>
          <a:lstStyle/>
          <a:p>
            <a:pPr>
              <a:defRPr/>
            </a:pPr>
            <a:fld id="{329A64A3-5FD7-45CE-887C-1A1C9C6A9FC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Рисунок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40767"/>
            <a:ext cx="1922288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2\Desktop\мои документы\фотоархив\мордовц.DSC_24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40767"/>
            <a:ext cx="1934773" cy="176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C:\Users\2\Desktop\мои документы\фотоархив\Заводоуправление ОАО ЛАТО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012038"/>
            <a:ext cx="1934772" cy="1507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" descr="E:\БРОШЮРА\9c15c2ee2415791fb34d34616439c0a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640243"/>
            <a:ext cx="1934773" cy="1443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 descr="C:\Users\2\Desktop\мои документы\фотоархив\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58295"/>
            <a:ext cx="1831483" cy="1105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0" descr="http://xozmag96.ru/thumb/A1dWMrXII2abZ5x1lS18MA/-r160/941530/pic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684" y="4640243"/>
            <a:ext cx="2130578" cy="15049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598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 descr="C:\Users\2\AppData\Local\Temp\Rar$DIa0.944\DSC_041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862" y="5730966"/>
            <a:ext cx="4510252" cy="1009784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539552" y="3658159"/>
            <a:ext cx="2592288" cy="722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20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 bwMode="auto">
          <a:xfrm flipV="1">
            <a:off x="2411759" y="260648"/>
            <a:ext cx="4654269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 bwMode="auto">
          <a:xfrm>
            <a:off x="3563889" y="1555878"/>
            <a:ext cx="3024335" cy="1065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altLang="ru-RU" sz="1600" b="1" i="1" dirty="0">
              <a:ln w="10160">
                <a:solidFill>
                  <a:srgbClr val="0070C0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 bwMode="auto">
          <a:xfrm>
            <a:off x="3307672" y="2911531"/>
            <a:ext cx="3478297" cy="1108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85725" algn="just">
              <a:tabLst>
                <a:tab pos="447675" algn="l"/>
              </a:tabLst>
            </a:pPr>
            <a:endParaRPr lang="ru-RU" sz="1600" dirty="0">
              <a:ln w="10160">
                <a:noFill/>
                <a:prstDash val="solid"/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Рисунок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716" y="3240575"/>
            <a:ext cx="2046916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Рисунок 26" descr="C:\Users\2\AppData\Local\Temp\Rar$DIa0.929\КОМБИС 3.t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716" y="1018211"/>
            <a:ext cx="2003573" cy="2141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Рисунок 25" descr="C:\Users\2\AppData\Local\Temp\Rar$DIa0.996\КОМБИС 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8" y="1018211"/>
            <a:ext cx="2721619" cy="1988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Рисунок 29" descr="C:\Users\2\AppData\Local\Temp\Rar$DIa0.026\DSC_017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8" y="5088992"/>
            <a:ext cx="2124805" cy="1654759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Овал 15"/>
          <p:cNvSpPr/>
          <p:nvPr/>
        </p:nvSpPr>
        <p:spPr>
          <a:xfrm>
            <a:off x="0" y="6453337"/>
            <a:ext cx="539552" cy="3852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9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42450" y="361704"/>
            <a:ext cx="82089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+mj-lt"/>
                <a:ea typeface="+mj-ea"/>
                <a:cs typeface="+mj-cs"/>
              </a:rPr>
              <a:t>Предприятия переработки сельскохозяйственной продукции</a:t>
            </a:r>
            <a:endParaRPr lang="ru-RU" sz="2800" dirty="0">
              <a:latin typeface="+mj-l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572" y="4552525"/>
            <a:ext cx="1979712" cy="21912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862" y="5727335"/>
            <a:ext cx="2395177" cy="104631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08" y="3159496"/>
            <a:ext cx="2603086" cy="1843600"/>
          </a:xfrm>
          <a:prstGeom prst="rect">
            <a:avLst/>
          </a:prstGeom>
        </p:spPr>
      </p:pic>
      <p:sp>
        <p:nvSpPr>
          <p:cNvPr id="20" name="Объект 7"/>
          <p:cNvSpPr>
            <a:spLocks noGrp="1"/>
          </p:cNvSpPr>
          <p:nvPr>
            <p:ph sz="half" idx="1"/>
          </p:nvPr>
        </p:nvSpPr>
        <p:spPr>
          <a:xfrm>
            <a:off x="3131840" y="1196753"/>
            <a:ext cx="3744416" cy="4748622"/>
          </a:xfrm>
        </p:spPr>
        <p:txBody>
          <a:bodyPr>
            <a:noAutofit/>
          </a:bodyPr>
          <a:lstStyle/>
          <a:p>
            <a:pPr marL="85725" algn="just">
              <a:tabLst>
                <a:tab pos="447675" algn="l"/>
              </a:tabLst>
            </a:pPr>
            <a:r>
              <a:rPr lang="ru-RU" sz="1600" dirty="0">
                <a:ln w="10160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ООО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КомбиС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 marL="0" indent="0" algn="just">
              <a:buNone/>
              <a:tabLst>
                <a:tab pos="447675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Производство комбикормов для животных, производство растительных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масел</a:t>
            </a:r>
            <a:r>
              <a:rPr lang="ru-RU" sz="1600" dirty="0" smtClean="0">
                <a:solidFill>
                  <a:schemeClr val="tx1"/>
                </a:solidFill>
                <a:cs typeface="Times New Roman" pitchFamily="18" charset="0"/>
              </a:rPr>
              <a:t>;</a:t>
            </a:r>
          </a:p>
          <a:p>
            <a:endParaRPr lang="ru-RU" sz="7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85725" algn="just">
              <a:tabLst>
                <a:tab pos="447675" algn="l"/>
              </a:tabLst>
            </a:pPr>
            <a:r>
              <a:rPr lang="ru-RU" sz="1600" dirty="0">
                <a:ln w="10160">
                  <a:noFill/>
                  <a:prstDash val="solid"/>
                </a:ln>
                <a:latin typeface="Times New Roman" pitchFamily="18" charset="0"/>
                <a:cs typeface="Times New Roman" pitchFamily="18" charset="0"/>
              </a:rPr>
              <a:t>ООО «Мечта» - переработка молока, производство молочной продукции. Выпускает продукцию под товарными марками «Хорошее дело» и «Ясный луг»</a:t>
            </a:r>
          </a:p>
          <a:p>
            <a:endParaRPr lang="ru-RU" sz="700" dirty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ООО «Хорошее дело» - мясная продукция мясоперерабатывающего комплекса птицефабрики «Чамзинская» и молочная продукция ООО «Мечта» производятся под маркой «Хорошее Дело</a:t>
            </a:r>
            <a:r>
              <a:rPr lang="ru-RU" sz="1600" dirty="0" smtClean="0"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r>
              <a:rPr lang="ru-RU" sz="1600" dirty="0" smtClean="0">
                <a:ln w="10160">
                  <a:noFill/>
                  <a:prstDash val="solid"/>
                </a:ln>
                <a:solidFill>
                  <a:schemeClr val="tx1"/>
                </a:solidFill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105526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26151"/>
            <a:ext cx="8244408" cy="626585"/>
          </a:xfrm>
        </p:spPr>
        <p:txBody>
          <a:bodyPr>
            <a:noAutofit/>
          </a:bodyPr>
          <a:lstStyle/>
          <a:p>
            <a:r>
              <a:rPr lang="ru-RU" sz="3600" dirty="0"/>
              <a:t>Реализованные проекты </a:t>
            </a:r>
            <a:r>
              <a:rPr lang="ru-RU" sz="3600" dirty="0" smtClean="0"/>
              <a:t>:</a:t>
            </a:r>
            <a:endParaRPr lang="ru-RU" sz="36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39552" y="1124744"/>
            <a:ext cx="5012334" cy="4895056"/>
          </a:xfrm>
        </p:spPr>
        <p:txBody>
          <a:bodyPr>
            <a:noAutofit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АО </a:t>
            </a:r>
            <a:r>
              <a:rPr lang="ru-RU" sz="1400" dirty="0">
                <a:solidFill>
                  <a:schemeClr val="tx1"/>
                </a:solidFill>
              </a:rPr>
              <a:t>«</a:t>
            </a:r>
            <a:r>
              <a:rPr lang="ru-RU" sz="1400" dirty="0" err="1">
                <a:solidFill>
                  <a:schemeClr val="tx1"/>
                </a:solidFill>
              </a:rPr>
              <a:t>Мордовцемент</a:t>
            </a:r>
            <a:r>
              <a:rPr lang="ru-RU" sz="1400" dirty="0">
                <a:solidFill>
                  <a:schemeClr val="tx1"/>
                </a:solidFill>
              </a:rPr>
              <a:t>» -ввод в эксплуатацию помольного комплекса полного цикла производства цемента , проектной мощностью – 1,9 млн. тонн цемента в </a:t>
            </a:r>
            <a:r>
              <a:rPr lang="ru-RU" sz="1400" dirty="0" smtClean="0">
                <a:solidFill>
                  <a:schemeClr val="tx1"/>
                </a:solidFill>
              </a:rPr>
              <a:t>год;</a:t>
            </a:r>
          </a:p>
          <a:p>
            <a:endParaRPr lang="ru-RU" sz="1400" dirty="0">
              <a:solidFill>
                <a:schemeClr val="tx1"/>
              </a:solidFill>
            </a:endParaRPr>
          </a:p>
          <a:p>
            <a:r>
              <a:rPr lang="ru-RU" sz="1400" dirty="0">
                <a:solidFill>
                  <a:schemeClr val="tx1"/>
                </a:solidFill>
              </a:rPr>
              <a:t>ООО «Магма»- ввод технологической  </a:t>
            </a:r>
            <a:r>
              <a:rPr lang="ru-RU" sz="1400" dirty="0" err="1">
                <a:solidFill>
                  <a:schemeClr val="tx1"/>
                </a:solidFill>
              </a:rPr>
              <a:t>линииангидритового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smtClean="0">
                <a:solidFill>
                  <a:schemeClr val="tx1"/>
                </a:solidFill>
              </a:rPr>
              <a:t>вяжущего;</a:t>
            </a:r>
          </a:p>
          <a:p>
            <a:endParaRPr lang="ru-RU" sz="1400" dirty="0">
              <a:solidFill>
                <a:schemeClr val="tx1"/>
              </a:solidFill>
            </a:endParaRPr>
          </a:p>
          <a:p>
            <a:r>
              <a:rPr lang="ru-RU" sz="1400" dirty="0" smtClean="0">
                <a:solidFill>
                  <a:schemeClr val="tx1"/>
                </a:solidFill>
              </a:rPr>
              <a:t>ООО </a:t>
            </a:r>
            <a:r>
              <a:rPr lang="ru-RU" sz="1400" dirty="0">
                <a:solidFill>
                  <a:schemeClr val="tx1"/>
                </a:solidFill>
              </a:rPr>
              <a:t>Юбилейное»- "Строительство 2-й очереди птицефермы по выращиванию цыплят - бройлеров и мясоперерабатывающего комплекса по переработке птицы в </a:t>
            </a:r>
            <a:r>
              <a:rPr lang="ru-RU" sz="1400" dirty="0" err="1">
                <a:solidFill>
                  <a:schemeClr val="tx1"/>
                </a:solidFill>
              </a:rPr>
              <a:t>Чамзинском</a:t>
            </a:r>
            <a:r>
              <a:rPr lang="ru-RU" sz="1400" dirty="0">
                <a:solidFill>
                  <a:schemeClr val="tx1"/>
                </a:solidFill>
              </a:rPr>
              <a:t> районе Республики </a:t>
            </a:r>
            <a:r>
              <a:rPr lang="ru-RU" sz="1400" dirty="0" smtClean="0">
                <a:solidFill>
                  <a:schemeClr val="tx1"/>
                </a:solidFill>
              </a:rPr>
              <a:t>Мордовия«</a:t>
            </a:r>
          </a:p>
          <a:p>
            <a:endParaRPr lang="ru-RU" sz="1400" dirty="0">
              <a:solidFill>
                <a:schemeClr val="tx1"/>
              </a:solidFill>
            </a:endParaRPr>
          </a:p>
          <a:p>
            <a:r>
              <a:rPr lang="ru-RU" sz="1400" dirty="0">
                <a:solidFill>
                  <a:schemeClr val="tx1"/>
                </a:solidFill>
              </a:rPr>
              <a:t>АО «Птицефабрика «Чамзинская»  Строительство  площадки откорма цыплят-бройлеров в с.Сабур-Мачкасы</a:t>
            </a:r>
            <a:r>
              <a:rPr lang="ru-RU" sz="1400" dirty="0" smtClean="0">
                <a:solidFill>
                  <a:schemeClr val="tx1"/>
                </a:solidFill>
              </a:rPr>
              <a:t>;</a:t>
            </a:r>
          </a:p>
          <a:p>
            <a:endParaRPr lang="ru-RU" sz="1400" dirty="0">
              <a:solidFill>
                <a:schemeClr val="tx1"/>
              </a:solidFill>
            </a:endParaRPr>
          </a:p>
          <a:p>
            <a:r>
              <a:rPr lang="ru-RU" sz="1400" dirty="0">
                <a:solidFill>
                  <a:schemeClr val="tx1"/>
                </a:solidFill>
              </a:rPr>
              <a:t> ООО «</a:t>
            </a:r>
            <a:r>
              <a:rPr lang="ru-RU" sz="1400" dirty="0" err="1">
                <a:solidFill>
                  <a:schemeClr val="tx1"/>
                </a:solidFill>
              </a:rPr>
              <a:t>КомбиС</a:t>
            </a:r>
            <a:r>
              <a:rPr lang="ru-RU" sz="1400" dirty="0">
                <a:solidFill>
                  <a:schemeClr val="tx1"/>
                </a:solidFill>
              </a:rPr>
              <a:t>»  </a:t>
            </a:r>
            <a:r>
              <a:rPr lang="ru-RU" sz="1400" dirty="0" smtClean="0">
                <a:solidFill>
                  <a:schemeClr val="tx1"/>
                </a:solidFill>
              </a:rPr>
              <a:t>- «Строительство  </a:t>
            </a:r>
            <a:r>
              <a:rPr lang="ru-RU" sz="1400" dirty="0">
                <a:solidFill>
                  <a:schemeClr val="tx1"/>
                </a:solidFill>
              </a:rPr>
              <a:t>нового цеха по переработке масличного </a:t>
            </a:r>
            <a:r>
              <a:rPr lang="ru-RU" sz="1400" dirty="0" smtClean="0">
                <a:solidFill>
                  <a:schemeClr val="tx1"/>
                </a:solidFill>
              </a:rPr>
              <a:t>сырья», «Строительство </a:t>
            </a:r>
            <a:r>
              <a:rPr lang="ru-RU" sz="1400" dirty="0">
                <a:solidFill>
                  <a:schemeClr val="tx1"/>
                </a:solidFill>
              </a:rPr>
              <a:t>линии </a:t>
            </a:r>
            <a:r>
              <a:rPr lang="ru-RU" sz="1400" dirty="0" err="1">
                <a:solidFill>
                  <a:schemeClr val="tx1"/>
                </a:solidFill>
              </a:rPr>
              <a:t>экструдирования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r>
              <a:rPr lang="ru-RU" sz="1400" dirty="0" smtClean="0">
                <a:solidFill>
                  <a:schemeClr val="tx1"/>
                </a:solidFill>
              </a:rPr>
              <a:t>сои»</a:t>
            </a:r>
          </a:p>
          <a:p>
            <a:endParaRPr lang="ru-RU" sz="1400" dirty="0" smtClean="0">
              <a:solidFill>
                <a:schemeClr val="tx1"/>
              </a:solidFill>
            </a:endParaRPr>
          </a:p>
          <a:p>
            <a:r>
              <a:rPr lang="ru-RU" sz="1400" dirty="0">
                <a:solidFill>
                  <a:schemeClr val="tx1"/>
                </a:solidFill>
              </a:rPr>
              <a:t>ИП Зубков А.И. Строительство торгового центра в </a:t>
            </a:r>
            <a:r>
              <a:rPr lang="ru-RU" sz="1400" dirty="0" err="1" smtClean="0">
                <a:solidFill>
                  <a:schemeClr val="tx1"/>
                </a:solidFill>
              </a:rPr>
              <a:t>п.Комсомольский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999688" y="6309320"/>
            <a:ext cx="762000" cy="365125"/>
          </a:xfrm>
        </p:spPr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1" descr="C:\Users\2\AppData\Local\Temp\Rar$DIa0.934\IMG_616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588617" y="1340768"/>
            <a:ext cx="1885432" cy="17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96231" y="2364682"/>
            <a:ext cx="2340261" cy="1237209"/>
          </a:xfrm>
          <a:prstGeom prst="rect">
            <a:avLst/>
          </a:prstGeom>
        </p:spPr>
      </p:pic>
      <p:pic>
        <p:nvPicPr>
          <p:cNvPr id="8" name="Рисунок 7" descr="https://tourismportal.net/geo13/media/illustrations/p/p%20(215)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233" y="634680"/>
            <a:ext cx="2245472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196245"/>
            <a:ext cx="3065617" cy="19965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094" y="3161592"/>
            <a:ext cx="2048955" cy="127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65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2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Объект 1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095032"/>
            <a:ext cx="2545024" cy="3342080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466164" y="1196752"/>
            <a:ext cx="4050052" cy="511256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АО </a:t>
            </a:r>
            <a:r>
              <a:rPr lang="ru-RU" dirty="0">
                <a:solidFill>
                  <a:schemeClr val="tx1"/>
                </a:solidFill>
              </a:rPr>
              <a:t>«Птицефабрика «Чамзинская» "Строительство 2х корпусов </a:t>
            </a:r>
            <a:r>
              <a:rPr lang="ru-RU" dirty="0" smtClean="0">
                <a:solidFill>
                  <a:schemeClr val="tx1"/>
                </a:solidFill>
              </a:rPr>
              <a:t>по </a:t>
            </a:r>
            <a:r>
              <a:rPr lang="ru-RU" dirty="0">
                <a:solidFill>
                  <a:schemeClr val="tx1"/>
                </a:solidFill>
              </a:rPr>
              <a:t>содержанию петушков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</a:p>
          <a:p>
            <a:endParaRPr lang="ru-RU" dirty="0"/>
          </a:p>
          <a:p>
            <a:r>
              <a:rPr lang="ru-RU" dirty="0" smtClean="0">
                <a:solidFill>
                  <a:schemeClr val="tx1"/>
                </a:solidFill>
              </a:rPr>
              <a:t>ООО </a:t>
            </a:r>
            <a:r>
              <a:rPr lang="ru-RU" dirty="0">
                <a:solidFill>
                  <a:schemeClr val="tx1"/>
                </a:solidFill>
              </a:rPr>
              <a:t>«</a:t>
            </a:r>
            <a:r>
              <a:rPr lang="ru-RU" dirty="0" err="1">
                <a:solidFill>
                  <a:schemeClr val="tx1"/>
                </a:solidFill>
              </a:rPr>
              <a:t>КомбиС</a:t>
            </a:r>
            <a:r>
              <a:rPr lang="ru-RU" dirty="0">
                <a:solidFill>
                  <a:schemeClr val="tx1"/>
                </a:solidFill>
              </a:rPr>
              <a:t>» - «Модернизация сушильного участка для сушки зерна мощностью 120 т/час»</a:t>
            </a:r>
          </a:p>
          <a:p>
            <a:pPr lvl="0"/>
            <a:endParaRPr lang="ru-RU" dirty="0" smtClean="0">
              <a:solidFill>
                <a:schemeClr val="tx1"/>
              </a:solidFill>
            </a:endParaRPr>
          </a:p>
          <a:p>
            <a:pPr lvl="0"/>
            <a:r>
              <a:rPr lang="ru-RU" dirty="0" smtClean="0">
                <a:solidFill>
                  <a:schemeClr val="tx1"/>
                </a:solidFill>
              </a:rPr>
              <a:t>АО </a:t>
            </a:r>
            <a:r>
              <a:rPr lang="ru-RU" dirty="0">
                <a:solidFill>
                  <a:schemeClr val="tx1"/>
                </a:solidFill>
              </a:rPr>
              <a:t>«</a:t>
            </a:r>
            <a:r>
              <a:rPr lang="ru-RU" dirty="0" err="1">
                <a:solidFill>
                  <a:schemeClr val="tx1"/>
                </a:solidFill>
              </a:rPr>
              <a:t>Лато</a:t>
            </a:r>
            <a:r>
              <a:rPr lang="ru-RU" dirty="0">
                <a:solidFill>
                  <a:schemeClr val="tx1"/>
                </a:solidFill>
              </a:rPr>
              <a:t>» - «Модернизация парка грузовых автомобилей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</a:p>
          <a:p>
            <a:pPr lvl="0"/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ООО </a:t>
            </a:r>
            <a:r>
              <a:rPr lang="ru-RU" dirty="0">
                <a:solidFill>
                  <a:schemeClr val="tx1"/>
                </a:solidFill>
              </a:rPr>
              <a:t>«</a:t>
            </a:r>
            <a:r>
              <a:rPr lang="ru-RU" dirty="0" err="1">
                <a:solidFill>
                  <a:schemeClr val="tx1"/>
                </a:solidFill>
              </a:rPr>
              <a:t>Грильлэнд</a:t>
            </a:r>
            <a:r>
              <a:rPr lang="ru-RU" dirty="0">
                <a:solidFill>
                  <a:schemeClr val="tx1"/>
                </a:solidFill>
              </a:rPr>
              <a:t>» - гриль-бар </a:t>
            </a:r>
            <a:r>
              <a:rPr lang="ru-RU" dirty="0" smtClean="0">
                <a:solidFill>
                  <a:schemeClr val="tx1"/>
                </a:solidFill>
              </a:rPr>
              <a:t>           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                                        «</a:t>
            </a:r>
            <a:r>
              <a:rPr lang="ru-RU" dirty="0" err="1">
                <a:solidFill>
                  <a:schemeClr val="tx1"/>
                </a:solidFill>
              </a:rPr>
              <a:t>YESть</a:t>
            </a:r>
            <a:r>
              <a:rPr lang="ru-RU" dirty="0" smtClean="0">
                <a:solidFill>
                  <a:schemeClr val="tx1"/>
                </a:solidFill>
              </a:rPr>
              <a:t>»</a:t>
            </a:r>
          </a:p>
          <a:p>
            <a:endParaRPr lang="ru-RU" sz="1100" dirty="0">
              <a:solidFill>
                <a:schemeClr val="tx1"/>
              </a:solidFill>
            </a:endParaRPr>
          </a:p>
          <a:p>
            <a:pPr lvl="0"/>
            <a:r>
              <a:rPr lang="ru-RU" dirty="0">
                <a:solidFill>
                  <a:schemeClr val="tx1"/>
                </a:solidFill>
              </a:rPr>
              <a:t>ООО «Меридиан» рынок «Рождественский» торговый павильон 220 кв. м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lvl="0"/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ИП </a:t>
            </a:r>
            <a:r>
              <a:rPr lang="ru-RU" dirty="0" err="1">
                <a:solidFill>
                  <a:schemeClr val="tx1"/>
                </a:solidFill>
              </a:rPr>
              <a:t>Лончин</a:t>
            </a:r>
            <a:r>
              <a:rPr lang="ru-RU" dirty="0">
                <a:solidFill>
                  <a:schemeClr val="tx1"/>
                </a:solidFill>
              </a:rPr>
              <a:t> А.А. – </a:t>
            </a:r>
            <a:r>
              <a:rPr lang="ru-RU" dirty="0" smtClean="0">
                <a:solidFill>
                  <a:schemeClr val="tx1"/>
                </a:solidFill>
              </a:rPr>
              <a:t>«</a:t>
            </a:r>
            <a:r>
              <a:rPr lang="ru-RU" dirty="0">
                <a:solidFill>
                  <a:schemeClr val="tx1"/>
                </a:solidFill>
              </a:rPr>
              <a:t>Строительство </a:t>
            </a:r>
            <a:r>
              <a:rPr lang="ru-RU" dirty="0" smtClean="0">
                <a:solidFill>
                  <a:schemeClr val="tx1"/>
                </a:solidFill>
              </a:rPr>
              <a:t>        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                              модульной </a:t>
            </a:r>
            <a:r>
              <a:rPr lang="ru-RU" dirty="0">
                <a:solidFill>
                  <a:schemeClr val="tx1"/>
                </a:solidFill>
              </a:rPr>
              <a:t>АЗС» </a:t>
            </a:r>
            <a:endParaRPr lang="ru-RU" dirty="0" smtClean="0">
              <a:solidFill>
                <a:schemeClr val="tx1"/>
              </a:solidFill>
            </a:endParaRPr>
          </a:p>
          <a:p>
            <a:pPr lv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243408"/>
            <a:ext cx="8208912" cy="1290601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Реализованы проекты </a:t>
            </a:r>
            <a:r>
              <a:rPr lang="ru-RU" sz="3600" dirty="0" smtClean="0"/>
              <a:t>в 2021 году:</a:t>
            </a:r>
            <a:endParaRPr lang="ru-RU" sz="360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072379" y="6309320"/>
            <a:ext cx="762000" cy="365125"/>
          </a:xfrm>
        </p:spPr>
        <p:txBody>
          <a:bodyPr/>
          <a:lstStyle/>
          <a:p>
            <a:pPr>
              <a:defRPr/>
            </a:pPr>
            <a:fld id="{A3D6B72E-EF07-4D94-B3D8-725407BCF58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51" y="4957533"/>
            <a:ext cx="2130732" cy="12102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46" y="3662972"/>
            <a:ext cx="2142636" cy="129614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509120"/>
            <a:ext cx="2448272" cy="1658650"/>
          </a:xfrm>
          <a:prstGeom prst="rect">
            <a:avLst/>
          </a:prstGeom>
        </p:spPr>
      </p:pic>
      <p:pic>
        <p:nvPicPr>
          <p:cNvPr id="16" name="Picture 3" descr="C:\Users\2\Desktop\мои документы\фотоархив\фотки сельхоз\Изображение 14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49" y="1047193"/>
            <a:ext cx="2142637" cy="122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48" y="2276872"/>
            <a:ext cx="2142637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836" y="1961981"/>
            <a:ext cx="2221306" cy="14960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620689"/>
            <a:ext cx="2652164" cy="194421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84784"/>
            <a:ext cx="4680520" cy="4608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>
                <a:solidFill>
                  <a:schemeClr val="tx1"/>
                </a:solidFill>
              </a:rPr>
              <a:t>ООО «Мечта» - «Строительство завода по </a:t>
            </a:r>
            <a:r>
              <a:rPr lang="ru-RU" sz="1600" dirty="0" smtClean="0">
                <a:solidFill>
                  <a:schemeClr val="tx1"/>
                </a:solidFill>
              </a:rPr>
              <a:t>     переработке </a:t>
            </a:r>
            <a:r>
              <a:rPr lang="ru-RU" sz="1600" dirty="0">
                <a:solidFill>
                  <a:schemeClr val="tx1"/>
                </a:solidFill>
              </a:rPr>
              <a:t>молока</a:t>
            </a:r>
            <a:r>
              <a:rPr lang="ru-RU" sz="1600" dirty="0" smtClean="0">
                <a:solidFill>
                  <a:schemeClr val="tx1"/>
                </a:solidFill>
              </a:rPr>
              <a:t>» проектная мощность 400 тонн в сутки;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ООО «Магма» - «Строительство завода по </a:t>
            </a:r>
            <a:r>
              <a:rPr lang="ru-RU" sz="1600" dirty="0" smtClean="0">
                <a:solidFill>
                  <a:schemeClr val="tx1"/>
                </a:solidFill>
              </a:rPr>
              <a:t>   производству </a:t>
            </a:r>
            <a:r>
              <a:rPr lang="ru-RU" sz="1600" dirty="0">
                <a:solidFill>
                  <a:schemeClr val="tx1"/>
                </a:solidFill>
              </a:rPr>
              <a:t>сухих строительных смесей</a:t>
            </a:r>
            <a:r>
              <a:rPr lang="ru-RU" sz="1600" dirty="0" smtClean="0">
                <a:solidFill>
                  <a:schemeClr val="tx1"/>
                </a:solidFill>
              </a:rPr>
              <a:t>»;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ООО «</a:t>
            </a:r>
            <a:r>
              <a:rPr lang="ru-RU" sz="1600" dirty="0" err="1">
                <a:solidFill>
                  <a:schemeClr val="tx1"/>
                </a:solidFill>
              </a:rPr>
              <a:t>КомбиС</a:t>
            </a:r>
            <a:r>
              <a:rPr lang="ru-RU" sz="1600" dirty="0">
                <a:solidFill>
                  <a:schemeClr val="tx1"/>
                </a:solidFill>
              </a:rPr>
              <a:t>» – «Строительство </a:t>
            </a:r>
            <a:r>
              <a:rPr lang="ru-RU" sz="1600" dirty="0" smtClean="0">
                <a:solidFill>
                  <a:schemeClr val="tx1"/>
                </a:solidFill>
              </a:rPr>
              <a:t>погрузочно-разгрузочного </a:t>
            </a:r>
            <a:r>
              <a:rPr lang="ru-RU" sz="1600" dirty="0">
                <a:solidFill>
                  <a:schemeClr val="tx1"/>
                </a:solidFill>
              </a:rPr>
              <a:t>узла со складским помещением</a:t>
            </a:r>
            <a:r>
              <a:rPr lang="ru-RU" sz="1600" dirty="0" smtClean="0">
                <a:solidFill>
                  <a:schemeClr val="tx1"/>
                </a:solidFill>
              </a:rPr>
              <a:t>»;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ООО «Магма ХД</a:t>
            </a:r>
            <a:r>
              <a:rPr lang="ru-RU" sz="1600" dirty="0" smtClean="0">
                <a:solidFill>
                  <a:schemeClr val="tx1"/>
                </a:solidFill>
              </a:rPr>
              <a:t>» - </a:t>
            </a:r>
            <a:r>
              <a:rPr lang="ru-RU" sz="1600" dirty="0">
                <a:solidFill>
                  <a:schemeClr val="tx1"/>
                </a:solidFill>
              </a:rPr>
              <a:t>«Семенной завод</a:t>
            </a:r>
            <a:r>
              <a:rPr lang="ru-RU" sz="1600" dirty="0" smtClean="0">
                <a:solidFill>
                  <a:schemeClr val="tx1"/>
                </a:solidFill>
              </a:rPr>
              <a:t>»;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АО «</a:t>
            </a:r>
            <a:r>
              <a:rPr lang="ru-RU" sz="1600" dirty="0" err="1">
                <a:solidFill>
                  <a:schemeClr val="tx1"/>
                </a:solidFill>
              </a:rPr>
              <a:t>Мордовцемент</a:t>
            </a:r>
            <a:r>
              <a:rPr lang="ru-RU" sz="1600" dirty="0">
                <a:solidFill>
                  <a:schemeClr val="tx1"/>
                </a:solidFill>
              </a:rPr>
              <a:t>» - «Приобретение техники</a:t>
            </a:r>
            <a:r>
              <a:rPr lang="ru-RU" sz="1600" dirty="0" smtClean="0">
                <a:solidFill>
                  <a:schemeClr val="tx1"/>
                </a:solidFill>
              </a:rPr>
              <a:t>»             </a:t>
            </a:r>
            <a:r>
              <a:rPr lang="ru-RU" sz="1600" dirty="0">
                <a:solidFill>
                  <a:schemeClr val="tx1"/>
                </a:solidFill>
              </a:rPr>
              <a:t>(6 самосвалов, экскаватор, бульдозер, </a:t>
            </a:r>
            <a:r>
              <a:rPr lang="ru-RU" sz="1600" dirty="0" smtClean="0">
                <a:solidFill>
                  <a:schemeClr val="tx1"/>
                </a:solidFill>
              </a:rPr>
              <a:t>манипулятор);</a:t>
            </a: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АО «</a:t>
            </a:r>
            <a:r>
              <a:rPr lang="ru-RU" sz="1600" dirty="0" err="1">
                <a:solidFill>
                  <a:schemeClr val="tx1"/>
                </a:solidFill>
              </a:rPr>
              <a:t>Лато</a:t>
            </a:r>
            <a:r>
              <a:rPr lang="ru-RU" sz="1600" dirty="0">
                <a:solidFill>
                  <a:schemeClr val="tx1"/>
                </a:solidFill>
              </a:rPr>
              <a:t>» «Модернизация листоформовочной </a:t>
            </a:r>
            <a:r>
              <a:rPr lang="ru-RU" sz="1600" dirty="0" smtClean="0">
                <a:solidFill>
                  <a:schemeClr val="tx1"/>
                </a:solidFill>
              </a:rPr>
              <a:t>     машины </a:t>
            </a:r>
            <a:r>
              <a:rPr lang="ru-RU" sz="1600" dirty="0">
                <a:solidFill>
                  <a:schemeClr val="tx1"/>
                </a:solidFill>
              </a:rPr>
              <a:t>№2 под прокладочный способ производства </a:t>
            </a:r>
            <a:r>
              <a:rPr lang="ru-RU" sz="1600" dirty="0" err="1">
                <a:solidFill>
                  <a:schemeClr val="tx1"/>
                </a:solidFill>
              </a:rPr>
              <a:t>хризотилцементных</a:t>
            </a:r>
            <a:r>
              <a:rPr lang="ru-RU" sz="1600" dirty="0">
                <a:solidFill>
                  <a:schemeClr val="tx1"/>
                </a:solidFill>
              </a:rPr>
              <a:t> листов»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171400"/>
            <a:ext cx="7560840" cy="1656184"/>
          </a:xfrm>
        </p:spPr>
        <p:txBody>
          <a:bodyPr>
            <a:normAutofit/>
          </a:bodyPr>
          <a:lstStyle/>
          <a:p>
            <a:r>
              <a:rPr lang="ru-RU" sz="4000" dirty="0"/>
              <a:t>Планируются к реализации в </a:t>
            </a:r>
            <a:r>
              <a:rPr lang="ru-RU" sz="3200" dirty="0"/>
              <a:t>2022 году проекты: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044630" y="6309320"/>
            <a:ext cx="762000" cy="365125"/>
          </a:xfrm>
        </p:spPr>
        <p:txBody>
          <a:bodyPr/>
          <a:lstStyle/>
          <a:p>
            <a:pPr>
              <a:defRPr/>
            </a:pPr>
            <a:fld id="{7A7D78EB-161A-43AC-BA07-4686AEE0E4F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342" y="2666349"/>
            <a:ext cx="2014022" cy="124249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17F4F089-9DD7-4F32-BC27-39D70D3AAF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240" y="3541201"/>
            <a:ext cx="2183102" cy="171175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342" y="3971974"/>
            <a:ext cx="2014022" cy="21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1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274496" y="6468111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3"/>
          <p:cNvSpPr txBox="1">
            <a:spLocks/>
          </p:cNvSpPr>
          <p:nvPr/>
        </p:nvSpPr>
        <p:spPr>
          <a:xfrm>
            <a:off x="914400" y="379429"/>
            <a:ext cx="7772400" cy="346050"/>
          </a:xfrm>
          <a:prstGeom prst="rect">
            <a:avLst/>
          </a:prstGeom>
        </p:spPr>
        <p:txBody>
          <a:bodyPr>
            <a:normAutofit fontScale="600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300" dirty="0" smtClean="0">
                <a:solidFill>
                  <a:prstClr val="black"/>
                </a:solidFill>
                <a:latin typeface="Calibri Light"/>
              </a:rPr>
              <a:t>Инвестиционные ниши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029" y="764704"/>
            <a:ext cx="5579242" cy="3683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271" y="1659456"/>
            <a:ext cx="2989709" cy="2812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12819267"/>
              </p:ext>
            </p:extLst>
          </p:nvPr>
        </p:nvGraphicFramePr>
        <p:xfrm>
          <a:off x="539750" y="4896041"/>
          <a:ext cx="8352729" cy="1440160"/>
        </p:xfrm>
        <a:graphic>
          <a:graphicData uri="http://schemas.openxmlformats.org/drawingml/2006/table">
            <a:tbl>
              <a:tblPr firstRow="1" firstCol="1" bandRow="1"/>
              <a:tblGrid>
                <a:gridCol w="1595538"/>
                <a:gridCol w="1824314"/>
                <a:gridCol w="908137"/>
                <a:gridCol w="4024740"/>
              </a:tblGrid>
              <a:tr h="29428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Название площадки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(га)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58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Свободная производственная инвестиционная площадка  </a:t>
                      </a: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(территория бывшего СПТУ)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Чамзинский район, с.Сабур-Мачкасы, ул. Школьная, д.1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11,8 га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Электроснабжение  на расстоянии 0,005км,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Газ-расстояние до точки подключения - 0,005 км., свободная мощность - 200 м3/час.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Кратчайшие точки подключения к водоснабжению 0,050км водоотведению – отсутствует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Федеральная автодорога-15 км,   трасса Р-178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Ближайшие ж/д пути- 9,1км </a:t>
                      </a:r>
                      <a:r>
                        <a:rPr lang="ru-RU" sz="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ст.Нуя</a:t>
                      </a:r>
                      <a:r>
                        <a:rPr lang="ru-RU" sz="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361" marR="553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467544" y="4581128"/>
            <a:ext cx="46085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/>
            <a:r>
              <a:rPr lang="ru-RU" sz="1000" u="sng" dirty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3.ПРЕДПОЛАГАЕМЫЕ ПЛОЩАДКИ ДЛЯ РАЗМЕЩЕНИЯ</a:t>
            </a:r>
            <a:endParaRPr lang="ru-RU" sz="1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498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72400" y="6381328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043608" y="368660"/>
            <a:ext cx="7772400" cy="360040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000" smtClean="0">
                <a:solidFill>
                  <a:prstClr val="black"/>
                </a:solidFill>
                <a:latin typeface="Calibri Light"/>
              </a:rPr>
              <a:t>Инвестиционные ниши</a:t>
            </a:r>
            <a:endParaRPr lang="ru-RU" dirty="0"/>
          </a:p>
        </p:txBody>
      </p:sp>
      <p:sp>
        <p:nvSpPr>
          <p:cNvPr id="5" name="Объект 4"/>
          <p:cNvSpPr txBox="1">
            <a:spLocks/>
          </p:cNvSpPr>
          <p:nvPr/>
        </p:nvSpPr>
        <p:spPr>
          <a:xfrm>
            <a:off x="539552" y="548681"/>
            <a:ext cx="6840760" cy="21602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i="1" smtClean="0"/>
              <a:t>Инвестиционная ниша №2 (районного масштаба)</a:t>
            </a:r>
            <a:endParaRPr lang="ru-RU" sz="1400" smtClean="0"/>
          </a:p>
          <a:p>
            <a:r>
              <a:rPr lang="ru-RU" sz="1400" b="1" smtClean="0"/>
              <a:t>Убойная площадка для убоя животных (для обслуживания малых форм хозяйствования)</a:t>
            </a:r>
          </a:p>
          <a:p>
            <a:endParaRPr lang="ru-RU" sz="1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412774"/>
            <a:ext cx="8876696" cy="4752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261" y="368660"/>
            <a:ext cx="2286858" cy="141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4969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945986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99592" y="418654"/>
            <a:ext cx="7772400" cy="562074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dirty="0" smtClean="0"/>
              <a:t>Инвестиционная площадка №1</a:t>
            </a:r>
            <a:endParaRPr lang="ru-RU" dirty="0"/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539552" y="1196752"/>
            <a:ext cx="3384376" cy="4823048"/>
          </a:xfrm>
          <a:prstGeom prst="rect">
            <a:avLst/>
          </a:prstGeom>
        </p:spPr>
        <p:txBody>
          <a:bodyPr/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F81BD"/>
              </a:buClr>
            </a:pPr>
            <a:r>
              <a:rPr lang="ru-RU" sz="1600" dirty="0" smtClean="0">
                <a:solidFill>
                  <a:prstClr val="black"/>
                </a:solidFill>
              </a:rPr>
              <a:t>Промышленная площадка </a:t>
            </a:r>
            <a:r>
              <a:rPr lang="ru-RU" sz="1600" dirty="0" err="1" smtClean="0">
                <a:solidFill>
                  <a:prstClr val="black"/>
                </a:solidFill>
              </a:rPr>
              <a:t>браунфилд</a:t>
            </a:r>
            <a:endParaRPr lang="ru-RU" sz="1600" dirty="0" smtClean="0">
              <a:solidFill>
                <a:prstClr val="black"/>
              </a:solidFill>
            </a:endParaRPr>
          </a:p>
          <a:p>
            <a:pPr>
              <a:buClr>
                <a:srgbClr val="4F81BD"/>
              </a:buClr>
            </a:pPr>
            <a:r>
              <a:rPr lang="ru-RU" sz="1600" dirty="0" smtClean="0">
                <a:solidFill>
                  <a:prstClr val="black"/>
                </a:solidFill>
              </a:rPr>
              <a:t>Адрес: Республика Мордовия, Чамзинский район, </a:t>
            </a:r>
            <a:r>
              <a:rPr lang="ru-RU" sz="1600" dirty="0" err="1" smtClean="0">
                <a:solidFill>
                  <a:prstClr val="black"/>
                </a:solidFill>
              </a:rPr>
              <a:t>рп</a:t>
            </a:r>
            <a:r>
              <a:rPr lang="ru-RU" sz="1600" dirty="0" smtClean="0">
                <a:solidFill>
                  <a:prstClr val="black"/>
                </a:solidFill>
              </a:rPr>
              <a:t> Комсомольский, ул. Калинина, строение 25/1,25/2,25/3,25/4,25/5</a:t>
            </a:r>
          </a:p>
          <a:p>
            <a:pPr>
              <a:buClr>
                <a:srgbClr val="4F81BD"/>
              </a:buClr>
            </a:pPr>
            <a:r>
              <a:rPr lang="ru-RU" sz="1600" dirty="0" smtClean="0">
                <a:solidFill>
                  <a:prstClr val="black"/>
                </a:solidFill>
              </a:rPr>
              <a:t>Площадь 0,14 га</a:t>
            </a:r>
          </a:p>
          <a:p>
            <a:pPr>
              <a:buClr>
                <a:srgbClr val="4F81BD"/>
              </a:buClr>
            </a:pPr>
            <a:r>
              <a:rPr lang="ru-RU" sz="1600" dirty="0" smtClean="0">
                <a:solidFill>
                  <a:prstClr val="black"/>
                </a:solidFill>
              </a:rPr>
              <a:t>Объекты недвижимости в количестве 5 единиц</a:t>
            </a:r>
          </a:p>
          <a:p>
            <a:pPr>
              <a:buClr>
                <a:srgbClr val="4F81BD"/>
              </a:buClr>
            </a:pPr>
            <a:r>
              <a:rPr lang="ru-RU" sz="1600" dirty="0" smtClean="0">
                <a:solidFill>
                  <a:prstClr val="black"/>
                </a:solidFill>
              </a:rPr>
              <a:t>Муниципальная собственность</a:t>
            </a:r>
          </a:p>
          <a:p>
            <a:pPr>
              <a:buClr>
                <a:srgbClr val="4F81BD"/>
              </a:buClr>
            </a:pPr>
            <a:r>
              <a:rPr lang="ru-RU" sz="1600" dirty="0" smtClean="0">
                <a:solidFill>
                  <a:prstClr val="black"/>
                </a:solidFill>
              </a:rPr>
              <a:t>Земли населенных пунктов</a:t>
            </a:r>
          </a:p>
          <a:p>
            <a:pPr>
              <a:buClr>
                <a:srgbClr val="4F81BD"/>
              </a:buClr>
            </a:pPr>
            <a:r>
              <a:rPr lang="ru-RU" sz="1600" dirty="0" smtClean="0">
                <a:solidFill>
                  <a:prstClr val="black"/>
                </a:solidFill>
              </a:rPr>
              <a:t>Наличие транспортно-логистической и энергетической </a:t>
            </a:r>
            <a:r>
              <a:rPr lang="ru-RU" sz="1600" dirty="0" err="1" smtClean="0">
                <a:solidFill>
                  <a:prstClr val="black"/>
                </a:solidFill>
              </a:rPr>
              <a:t>инфраструтуры</a:t>
            </a:r>
            <a:endParaRPr lang="ru-RU" sz="1600" dirty="0" smtClean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7" name="Picture 3" descr="C:\Users\2\AppData\Local\Temp\Rar$DIa0.264\11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980728"/>
            <a:ext cx="4826496" cy="503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5637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7960794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914400" y="548680"/>
            <a:ext cx="7772400" cy="868958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mtClean="0"/>
              <a:t>Инвестиционная площадка №2</a:t>
            </a:r>
            <a:endParaRPr lang="ru-RU" dirty="0"/>
          </a:p>
        </p:txBody>
      </p:sp>
      <p:sp>
        <p:nvSpPr>
          <p:cNvPr id="5" name="Объект 4"/>
          <p:cNvSpPr txBox="1">
            <a:spLocks/>
          </p:cNvSpPr>
          <p:nvPr/>
        </p:nvSpPr>
        <p:spPr>
          <a:xfrm>
            <a:off x="914400" y="1556792"/>
            <a:ext cx="3081536" cy="4463008"/>
          </a:xfrm>
          <a:prstGeom prst="rect">
            <a:avLst/>
          </a:prstGeom>
        </p:spPr>
        <p:txBody>
          <a:bodyPr/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F81BD"/>
              </a:buClr>
            </a:pPr>
            <a:r>
              <a:rPr lang="ru-RU" sz="1600" smtClean="0">
                <a:solidFill>
                  <a:prstClr val="black"/>
                </a:solidFill>
              </a:rPr>
              <a:t>Промышленная площадка браундфилд</a:t>
            </a:r>
          </a:p>
          <a:p>
            <a:pPr>
              <a:buClr>
                <a:srgbClr val="4F81BD"/>
              </a:buClr>
            </a:pPr>
            <a:r>
              <a:rPr lang="ru-RU" sz="1600" smtClean="0">
                <a:solidFill>
                  <a:prstClr val="black"/>
                </a:solidFill>
              </a:rPr>
              <a:t>Адрес;Республика Мордовия, Чамзинский район, с.Сабур-Мачкасы, ул. Школьная, д.1</a:t>
            </a:r>
          </a:p>
          <a:p>
            <a:pPr>
              <a:buClr>
                <a:srgbClr val="4F81BD"/>
              </a:buClr>
            </a:pPr>
            <a:r>
              <a:rPr lang="ru-RU" sz="1600" smtClean="0">
                <a:solidFill>
                  <a:prstClr val="black"/>
                </a:solidFill>
              </a:rPr>
              <a:t>Площадь 11,8 га</a:t>
            </a:r>
          </a:p>
          <a:p>
            <a:pPr>
              <a:buClr>
                <a:srgbClr val="4F81BD"/>
              </a:buClr>
            </a:pPr>
            <a:r>
              <a:rPr lang="ru-RU" sz="1600" smtClean="0">
                <a:solidFill>
                  <a:prstClr val="black"/>
                </a:solidFill>
              </a:rPr>
              <a:t>Объекты недвижимости в количестве 7 единиц</a:t>
            </a:r>
          </a:p>
          <a:p>
            <a:pPr>
              <a:buClr>
                <a:srgbClr val="4F81BD"/>
              </a:buClr>
            </a:pPr>
            <a:r>
              <a:rPr lang="ru-RU" sz="1600" smtClean="0">
                <a:solidFill>
                  <a:prstClr val="black"/>
                </a:solidFill>
              </a:rPr>
              <a:t>не разграниченная госсобственность </a:t>
            </a:r>
          </a:p>
          <a:p>
            <a:pPr>
              <a:buClr>
                <a:srgbClr val="4F81BD"/>
              </a:buClr>
            </a:pPr>
            <a:r>
              <a:rPr lang="ru-RU" sz="1600" smtClean="0">
                <a:solidFill>
                  <a:prstClr val="black"/>
                </a:solidFill>
              </a:rPr>
              <a:t>Земли населенных пунктов</a:t>
            </a:r>
          </a:p>
          <a:p>
            <a:pPr>
              <a:buClr>
                <a:srgbClr val="4F81BD"/>
              </a:buClr>
            </a:pPr>
            <a:r>
              <a:rPr lang="ru-RU" sz="1600" smtClean="0">
                <a:solidFill>
                  <a:prstClr val="black"/>
                </a:solidFill>
              </a:rPr>
              <a:t>Наличие транспортно-логистической и энергетической инфраструтуры</a:t>
            </a:r>
          </a:p>
          <a:p>
            <a:pPr>
              <a:buClr>
                <a:srgbClr val="4F81BD"/>
              </a:buClr>
            </a:pPr>
            <a:endParaRPr lang="ru-RU" sz="1600" smtClean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6" name="Picture 4" descr="C:\Users\2\AppData\Local\Temp\Rar$DIa0.809\Сабур Мачкасы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24744"/>
            <a:ext cx="4681320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1595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52826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39552" y="476672"/>
            <a:ext cx="8352928" cy="432048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dirty="0" smtClean="0"/>
              <a:t>Нормативно-правовое регулирование инвестиционной деятельности</a:t>
            </a:r>
            <a:endParaRPr lang="ru-RU" sz="2400" dirty="0"/>
          </a:p>
        </p:txBody>
      </p:sp>
      <p:sp>
        <p:nvSpPr>
          <p:cNvPr id="5" name="Объект 6"/>
          <p:cNvSpPr txBox="1">
            <a:spLocks/>
          </p:cNvSpPr>
          <p:nvPr/>
        </p:nvSpPr>
        <p:spPr>
          <a:xfrm>
            <a:off x="251520" y="836712"/>
            <a:ext cx="8712968" cy="5472608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/>
              <a:t>Федеральный закон от 25.02.1999 № 39-ФЗ «Об инвестиционной деятельности в Российской Федерации, осуществляемой в форме капитальных вложений» (с изм. и доп. от 08.12.2020 г.); </a:t>
            </a:r>
          </a:p>
          <a:p>
            <a:r>
              <a:rPr lang="ru-RU" sz="1000" dirty="0" smtClean="0"/>
              <a:t>Федеральный закон от 13.07.2015 № 224-ФЗ «О государственно-частном партнерстве, </a:t>
            </a:r>
            <a:r>
              <a:rPr lang="ru-RU" sz="1000" dirty="0" err="1" smtClean="0"/>
              <a:t>муниципально</a:t>
            </a:r>
            <a:r>
              <a:rPr lang="ru-RU" sz="1000" dirty="0" smtClean="0"/>
              <a:t>-частном партнерстве в Российской Федерации и внесении изменений в отдельные законодательные акты Российской Федерации» (с изм. и доп. от 29.12.2020 г.);</a:t>
            </a:r>
          </a:p>
          <a:p>
            <a:r>
              <a:rPr lang="ru-RU" sz="1000" dirty="0" smtClean="0"/>
              <a:t>Федеральный закон от 24.07.2007 № 209-ФЗ «О развитии малого и среднего предпринимательства в Российской Федерации» (с изм. и доп. от 30.12.2020 г.);</a:t>
            </a:r>
          </a:p>
          <a:p>
            <a:r>
              <a:rPr lang="ru-RU" sz="1000" dirty="0" smtClean="0"/>
              <a:t>Указ Президента Российской Федерации от 21 декабря 2017 г. № 618 «Об основных направлениях государственной политики по развитию конкуренции»;</a:t>
            </a:r>
          </a:p>
          <a:p>
            <a:r>
              <a:rPr lang="ru-RU" sz="1000" dirty="0" smtClean="0"/>
              <a:t>Распоряжение Правительства РФ от17.04.2019г. №768-Р «Об утверждении стандарта развития конкуренции в субъектах Российской Федерации ;</a:t>
            </a:r>
          </a:p>
          <a:p>
            <a:r>
              <a:rPr lang="ru-RU" sz="1000" dirty="0" smtClean="0"/>
              <a:t>Закон Республики Мордовия от 01.10.2008 года № 94-З «О Стратегии социально-экономического развития Республики Мордовия до 2025 года» (с изм. и доп. от 19.06.2017 г.);</a:t>
            </a:r>
          </a:p>
          <a:p>
            <a:r>
              <a:rPr lang="ru-RU" sz="1000" dirty="0" smtClean="0"/>
              <a:t>Закон Республики Мордовия от 20 февраля 2006 года № 6-З "О государственной поддержке инвестиционной деятельности в Республике Мордовия" (с изм. и доп. от 06.11.2018 г.);</a:t>
            </a:r>
          </a:p>
          <a:p>
            <a:r>
              <a:rPr lang="ru-RU" sz="1000" dirty="0" smtClean="0"/>
              <a:t>Закон Республики Мордовия от 12 марта 2009 г. № 23-З «О регулировании земельных отношений на территории Республики Мордовия» (с изм. и доп. от 18.08.2020 г.);</a:t>
            </a:r>
          </a:p>
          <a:p>
            <a:r>
              <a:rPr lang="ru-RU" sz="1000" dirty="0" smtClean="0"/>
              <a:t>Закон Республики Мордовия от 27 ноября 2003 г. № 54-З «О налоге на имущество организаций» (с изм. и доп. от 10.11.2020 г.);</a:t>
            </a:r>
          </a:p>
          <a:p>
            <a:r>
              <a:rPr lang="ru-RU" sz="1000" dirty="0" smtClean="0"/>
              <a:t>Закон Республики Мордовия от 25 ноября 2004 г. № 77-З «О снижении ставок по налогу на прибыль организаций» (с изм. и доп. от 10.11.2020 г.);</a:t>
            </a:r>
          </a:p>
          <a:p>
            <a:r>
              <a:rPr lang="ru-RU" sz="1000" dirty="0" smtClean="0"/>
              <a:t>Закон Республики Мордовия от 20 октября 2015 г. № 83-З «О регулировании отдельных вопросов в сферах государственно-частного партнерства, концессионных соглашений на территории Республики Мордовия»;</a:t>
            </a:r>
          </a:p>
          <a:p>
            <a:r>
              <a:rPr lang="ru-RU" sz="1000" dirty="0" smtClean="0"/>
              <a:t>Указ Главы Республики Мордовия от 26 июля 2013 года № 155-УГ «Об утверждении Инвестиционной декларации Республики Мордовия»;</a:t>
            </a:r>
          </a:p>
          <a:p>
            <a:r>
              <a:rPr lang="ru-RU" sz="1000" dirty="0" smtClean="0"/>
              <a:t>Постановление Правительства Республики Мордовия от 23 ноября 2006 г. № 510 «Об утверждении Порядка проведения конкурсного отбора инвестиционных проектов и ведения перечня приоритетных инвестиционных проектов Республики Мордовия» (с изм. и доп. от 12.11.2020 г.);</a:t>
            </a:r>
          </a:p>
          <a:p>
            <a:r>
              <a:rPr lang="ru-RU" sz="1000" dirty="0" smtClean="0"/>
              <a:t>Приказ Министерства экономики, торговли и предпринимательства Республики Мордовия от 26 октября 2017 г. № 200-П «О Комиссии по инвестиционным конкурсам при Министерстве экономики, торговли и предпринимательства Республики Мордовия» (с изм. и доп. от 15.05.2019 г.);</a:t>
            </a:r>
          </a:p>
          <a:p>
            <a:r>
              <a:rPr lang="ru-RU" sz="1000" dirty="0" smtClean="0"/>
              <a:t>Постановление администрации Чамзинского муниципального района Республики Мордовия от 02.10..2013г. № 1000 «О Совете по улучшению инвестиционного климата в </a:t>
            </a:r>
            <a:r>
              <a:rPr lang="ru-RU" sz="1000" dirty="0" err="1" smtClean="0"/>
              <a:t>Чамзинском</a:t>
            </a:r>
            <a:r>
              <a:rPr lang="ru-RU" sz="1000" dirty="0" smtClean="0"/>
              <a:t> муниципальном районе Республики Мордовия» (с изм. и доп. от 10.08.2020 г.);</a:t>
            </a:r>
          </a:p>
          <a:p>
            <a:r>
              <a:rPr lang="ru-RU" sz="1000" dirty="0" smtClean="0"/>
              <a:t>Постановление администрации Чамзинского муниципального района Республики Мордовия от 01.06.2015 г. № 455 «Об утверждении плана мероприятий по внедрению муниципального стандарта инвестиционной деятельности на территории Чамзинского муниципального района».</a:t>
            </a:r>
          </a:p>
          <a:p>
            <a:r>
              <a:rPr lang="ru-RU" sz="1000" dirty="0" smtClean="0"/>
              <a:t>Постановление администрации Чамзинского  муниципального района Республики Мордовия от 03.02.2017 г. № 79 «Об утверждении инвестиционной стратегии Чамзинского муниципального района Республики Мордовия до 2022 года»;</a:t>
            </a:r>
          </a:p>
          <a:p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30758181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079432" y="6309320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274638"/>
            <a:ext cx="7848872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Инвестиционные преимущества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Чамзинского муниципального района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Содержимое 4"/>
          <p:cNvSpPr txBox="1">
            <a:spLocks/>
          </p:cNvSpPr>
          <p:nvPr/>
        </p:nvSpPr>
        <p:spPr>
          <a:xfrm>
            <a:off x="467544" y="1196752"/>
            <a:ext cx="4464496" cy="4823048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Выгодное экономико-географическое положение, расстояние до г. Саранска -50 км  </a:t>
            </a:r>
          </a:p>
          <a:p>
            <a:r>
              <a:rPr lang="ru-RU" dirty="0" smtClean="0"/>
              <a:t>Развитая транспортная инфраструктура –сеть автомобильных дорог, крупный железнодорожный узел </a:t>
            </a:r>
          </a:p>
          <a:p>
            <a:r>
              <a:rPr lang="ru-RU" dirty="0" smtClean="0"/>
              <a:t>выгодное транспортное положение на Казанской железной дороге и  автодороге федерального значения Саранск-Ульяновск;  развитая</a:t>
            </a:r>
          </a:p>
          <a:p>
            <a:r>
              <a:rPr lang="ru-RU" dirty="0" smtClean="0"/>
              <a:t>Наличие высококвалифицированных рабочих и инженерных кадров </a:t>
            </a:r>
          </a:p>
          <a:p>
            <a:r>
              <a:rPr lang="ru-RU" dirty="0" smtClean="0"/>
              <a:t>Агроклиматические ресурсы благоприятны для развития отраслей сельского хозяйства </a:t>
            </a:r>
          </a:p>
          <a:p>
            <a:r>
              <a:rPr lang="ru-RU" dirty="0" smtClean="0"/>
              <a:t>Обеспеченность объектами здравоохранения, образования, спорта.</a:t>
            </a:r>
            <a:endParaRPr lang="ru-RU" dirty="0"/>
          </a:p>
        </p:txBody>
      </p:sp>
      <p:pic>
        <p:nvPicPr>
          <p:cNvPr id="6" name="Объект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4951" y="1399346"/>
            <a:ext cx="2815481" cy="1712598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503" y="3718245"/>
            <a:ext cx="3384376" cy="1797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40422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100392" y="6237312"/>
            <a:ext cx="762000" cy="365125"/>
          </a:xfrm>
        </p:spPr>
        <p:txBody>
          <a:bodyPr/>
          <a:lstStyle/>
          <a:p>
            <a:pPr>
              <a:defRPr/>
            </a:pPr>
            <a:fld id="{F6C05E3B-B4DE-4FD2-BFC8-D3059339A6F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83568" y="404664"/>
            <a:ext cx="7632848" cy="79208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400" dirty="0" smtClean="0"/>
              <a:t>Контактная информация</a:t>
            </a:r>
            <a:endParaRPr lang="ru-RU" sz="2400" dirty="0"/>
          </a:p>
        </p:txBody>
      </p:sp>
      <p:sp>
        <p:nvSpPr>
          <p:cNvPr id="5" name="Объект 4"/>
          <p:cNvSpPr txBox="1">
            <a:spLocks/>
          </p:cNvSpPr>
          <p:nvPr/>
        </p:nvSpPr>
        <p:spPr>
          <a:xfrm>
            <a:off x="547358" y="980728"/>
            <a:ext cx="8345121" cy="5256584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686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459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90195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9456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468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5000"/>
              </a:lnSpc>
            </a:pP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Глава  Чамзинского муниципального района -                                          </a:t>
            </a:r>
            <a:r>
              <a:rPr lang="ru-RU" sz="2000" dirty="0" err="1" smtClean="0">
                <a:solidFill>
                  <a:schemeClr val="tx1"/>
                </a:solidFill>
                <a:ea typeface="Calibri"/>
                <a:cs typeface="Times New Roman"/>
              </a:rPr>
              <a:t>Батеряков</a:t>
            </a: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 Руслан Альфредович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    Телефон: +</a:t>
            </a:r>
            <a:r>
              <a:rPr lang="ru-RU" sz="2000" dirty="0">
                <a:solidFill>
                  <a:schemeClr val="tx1"/>
                </a:solidFill>
                <a:ea typeface="Calibri"/>
                <a:cs typeface="Times New Roman"/>
              </a:rPr>
              <a:t>7 (83437) </a:t>
            </a: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2-19-79</a:t>
            </a:r>
            <a:endParaRPr lang="ru-RU" sz="20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endParaRPr lang="ru-RU" sz="1000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Заместитель Главы Чамзинского муниципального района –                  Начальник Финансового управления администрации Чамзинского муниципального района РМ - Вяткина Юлия Александровна;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     Телефон: +7 (83437) 2-14-42</a:t>
            </a:r>
          </a:p>
          <a:p>
            <a:pPr>
              <a:lnSpc>
                <a:spcPct val="115000"/>
              </a:lnSpc>
            </a:pPr>
            <a:endParaRPr lang="ru-RU" sz="1000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Сайт муниципального района: http://chamzinka</a:t>
            </a:r>
            <a:r>
              <a:rPr lang="en-US" sz="2000" dirty="0" smtClean="0">
                <a:solidFill>
                  <a:schemeClr val="tx1"/>
                </a:solidFill>
                <a:ea typeface="Calibri"/>
                <a:cs typeface="Times New Roman"/>
              </a:rPr>
              <a:t>.e-</a:t>
            </a:r>
            <a:r>
              <a:rPr lang="en-US" sz="2000" dirty="0" err="1" smtClean="0">
                <a:solidFill>
                  <a:schemeClr val="tx1"/>
                </a:solidFill>
                <a:ea typeface="Calibri"/>
                <a:cs typeface="Times New Roman"/>
              </a:rPr>
              <a:t>mordovia</a:t>
            </a:r>
            <a:r>
              <a:rPr lang="ru-RU" sz="2000" dirty="0">
                <a:solidFill>
                  <a:schemeClr val="tx1"/>
                </a:solidFill>
                <a:ea typeface="Calibri"/>
                <a:cs typeface="Times New Roman"/>
              </a:rPr>
              <a:t>.</a:t>
            </a:r>
            <a:r>
              <a:rPr lang="ru-RU" sz="2000" dirty="0" err="1">
                <a:solidFill>
                  <a:schemeClr val="tx1"/>
                </a:solidFill>
                <a:ea typeface="Calibri"/>
                <a:cs typeface="Times New Roman"/>
              </a:rPr>
              <a:t>ru</a:t>
            </a:r>
            <a:endParaRPr lang="ru-RU" sz="20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Электронная почта:  </a:t>
            </a:r>
            <a:r>
              <a:rPr lang="ru-RU" sz="2000" dirty="0" err="1" smtClean="0">
                <a:solidFill>
                  <a:schemeClr val="tx1"/>
                </a:solidFill>
                <a:ea typeface="Calibri"/>
                <a:cs typeface="Times New Roman"/>
              </a:rPr>
              <a:t>admchamzinka</a:t>
            </a: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@</a:t>
            </a:r>
            <a:r>
              <a:rPr lang="en-US" sz="2000" dirty="0" smtClean="0">
                <a:solidFill>
                  <a:schemeClr val="tx1"/>
                </a:solidFill>
                <a:ea typeface="Calibri"/>
                <a:cs typeface="Times New Roman"/>
              </a:rPr>
              <a:t>e-</a:t>
            </a:r>
            <a:r>
              <a:rPr lang="en-US" sz="2000" dirty="0" err="1" smtClean="0">
                <a:solidFill>
                  <a:schemeClr val="tx1"/>
                </a:solidFill>
                <a:ea typeface="Calibri"/>
                <a:cs typeface="Times New Roman"/>
              </a:rPr>
              <a:t>mordovia</a:t>
            </a: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.</a:t>
            </a:r>
            <a:r>
              <a:rPr lang="ru-RU" sz="2000" dirty="0" err="1" smtClean="0">
                <a:solidFill>
                  <a:schemeClr val="tx1"/>
                </a:solidFill>
                <a:ea typeface="Calibri"/>
                <a:cs typeface="Times New Roman"/>
              </a:rPr>
              <a:t>ru</a:t>
            </a:r>
            <a:endParaRPr lang="ru-RU" sz="2000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Почтовый адрес: </a:t>
            </a:r>
            <a:endParaRPr lang="en-US" sz="2000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2000" dirty="0" smtClean="0">
                <a:solidFill>
                  <a:schemeClr val="tx1"/>
                </a:solidFill>
                <a:ea typeface="Calibri"/>
                <a:cs typeface="Times New Roman"/>
              </a:rPr>
              <a:t>     </a:t>
            </a:r>
            <a:r>
              <a:rPr lang="ru-RU" sz="2000" dirty="0" smtClean="0">
                <a:solidFill>
                  <a:schemeClr val="tx1"/>
                </a:solidFill>
                <a:ea typeface="Calibri"/>
                <a:cs typeface="Times New Roman"/>
              </a:rPr>
              <a:t>431700, Республика Мордовия, п. Чамзинка, ул. Победы, 1</a:t>
            </a:r>
          </a:p>
          <a:p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190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14344</TotalTime>
  <Words>2902</Words>
  <Application>Microsoft Office PowerPoint</Application>
  <PresentationFormat>Экран (4:3)</PresentationFormat>
  <Paragraphs>372</Paragraphs>
  <Slides>31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0" baseType="lpstr">
      <vt:lpstr>Arial Unicode MS</vt:lpstr>
      <vt:lpstr>Arial</vt:lpstr>
      <vt:lpstr>Arial Black</vt:lpstr>
      <vt:lpstr>Calibri</vt:lpstr>
      <vt:lpstr>Calibri Light</vt:lpstr>
      <vt:lpstr>Constantia</vt:lpstr>
      <vt:lpstr>Impact</vt:lpstr>
      <vt:lpstr>Times New Roman</vt:lpstr>
      <vt:lpstr>NewsPrint</vt:lpstr>
      <vt:lpstr>Презентация PowerPoint</vt:lpstr>
      <vt:lpstr>Презентация PowerPoint</vt:lpstr>
      <vt:lpstr>Презентация PowerPoint</vt:lpstr>
      <vt:lpstr>Презентация PowerPoint</vt:lpstr>
      <vt:lpstr>Общие сведения о Чамзинском муниципальном районе</vt:lpstr>
      <vt:lpstr>Развитие сельскохозяйственной отрасли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Развитие промышленной отрасли Промышленную отрасль района представляют  7 крупных и средних предприятий:</vt:lpstr>
      <vt:lpstr>Презентация PowerPoint</vt:lpstr>
      <vt:lpstr>Реализованные проекты :</vt:lpstr>
      <vt:lpstr>Реализованы проекты в 2021 году:</vt:lpstr>
      <vt:lpstr>Планируются к реализации в 2022 году проекты: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Света</dc:creator>
  <cp:lastModifiedBy>Марина Казакова</cp:lastModifiedBy>
  <cp:revision>1162</cp:revision>
  <cp:lastPrinted>2022-04-01T13:39:34Z</cp:lastPrinted>
  <dcterms:created xsi:type="dcterms:W3CDTF">2016-04-13T05:32:14Z</dcterms:created>
  <dcterms:modified xsi:type="dcterms:W3CDTF">2022-12-26T09:09:43Z</dcterms:modified>
</cp:coreProperties>
</file>