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4215" r:id="rId1"/>
  </p:sldMasterIdLst>
  <p:notesMasterIdLst>
    <p:notesMasterId r:id="rId53"/>
  </p:notesMasterIdLst>
  <p:handoutMasterIdLst>
    <p:handoutMasterId r:id="rId54"/>
  </p:handoutMasterIdLst>
  <p:sldIdLst>
    <p:sldId id="452" r:id="rId2"/>
    <p:sldId id="548" r:id="rId3"/>
    <p:sldId id="560" r:id="rId4"/>
    <p:sldId id="547" r:id="rId5"/>
    <p:sldId id="549" r:id="rId6"/>
    <p:sldId id="570" r:id="rId7"/>
    <p:sldId id="571" r:id="rId8"/>
    <p:sldId id="512" r:id="rId9"/>
    <p:sldId id="513" r:id="rId10"/>
    <p:sldId id="550" r:id="rId11"/>
    <p:sldId id="589" r:id="rId12"/>
    <p:sldId id="591" r:id="rId13"/>
    <p:sldId id="555" r:id="rId14"/>
    <p:sldId id="590" r:id="rId15"/>
    <p:sldId id="551" r:id="rId16"/>
    <p:sldId id="552" r:id="rId17"/>
    <p:sldId id="581" r:id="rId18"/>
    <p:sldId id="554" r:id="rId19"/>
    <p:sldId id="563" r:id="rId20"/>
    <p:sldId id="578" r:id="rId21"/>
    <p:sldId id="564" r:id="rId22"/>
    <p:sldId id="579" r:id="rId23"/>
    <p:sldId id="565" r:id="rId24"/>
    <p:sldId id="566" r:id="rId25"/>
    <p:sldId id="580" r:id="rId26"/>
    <p:sldId id="576" r:id="rId27"/>
    <p:sldId id="577" r:id="rId28"/>
    <p:sldId id="575" r:id="rId29"/>
    <p:sldId id="567" r:id="rId30"/>
    <p:sldId id="582" r:id="rId31"/>
    <p:sldId id="562" r:id="rId32"/>
    <p:sldId id="556" r:id="rId33"/>
    <p:sldId id="531" r:id="rId34"/>
    <p:sldId id="583" r:id="rId35"/>
    <p:sldId id="584" r:id="rId36"/>
    <p:sldId id="585" r:id="rId37"/>
    <p:sldId id="401" r:id="rId38"/>
    <p:sldId id="586" r:id="rId39"/>
    <p:sldId id="587" r:id="rId40"/>
    <p:sldId id="588" r:id="rId41"/>
    <p:sldId id="489" r:id="rId42"/>
    <p:sldId id="522" r:id="rId43"/>
    <p:sldId id="524" r:id="rId44"/>
    <p:sldId id="568" r:id="rId45"/>
    <p:sldId id="569" r:id="rId46"/>
    <p:sldId id="557" r:id="rId47"/>
    <p:sldId id="558" r:id="rId48"/>
    <p:sldId id="573" r:id="rId49"/>
    <p:sldId id="574" r:id="rId50"/>
    <p:sldId id="559" r:id="rId51"/>
    <p:sldId id="561" r:id="rId52"/>
  </p:sldIdLst>
  <p:sldSz cx="9144000" cy="6858000" type="screen4x3"/>
  <p:notesSz cx="6858000" cy="9947275"/>
  <p:custDataLst>
    <p:tags r:id="rId55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FCCFF"/>
    <a:srgbClr val="008000"/>
    <a:srgbClr val="0000FF"/>
    <a:srgbClr val="0000CC"/>
    <a:srgbClr val="FFFF99"/>
    <a:srgbClr val="CCECFF"/>
    <a:srgbClr val="4B04CC"/>
    <a:srgbClr val="33CC3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6" autoAdjust="0"/>
    <p:restoredTop sz="95935" autoAdjust="0"/>
  </p:normalViewPr>
  <p:slideViewPr>
    <p:cSldViewPr>
      <p:cViewPr varScale="1">
        <p:scale>
          <a:sx n="112" d="100"/>
          <a:sy n="112" d="100"/>
        </p:scale>
        <p:origin x="183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12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21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ru-RU" b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Возрастная характеристика населения</a:t>
            </a:r>
          </a:p>
          <a:p>
            <a:pPr>
              <a:defRPr sz="2128" b="1" i="0" u="none" strike="noStrike" kern="1200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ru-RU" b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1 января 2022 года</a:t>
            </a:r>
            <a:endParaRPr lang="ru-RU" b="0">
              <a:solidFill>
                <a:srgbClr val="7030A0"/>
              </a:solidFill>
              <a:latin typeface="Times New Roman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6912180185317993"/>
          <c:y val="0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rAngAx val="0"/>
      <c:perspective val="50"/>
    </c:view3D>
    <c:floor>
      <c:thickness val="0"/>
      <c:spPr>
        <a:noFill/>
        <a:ln>
          <a:noFill/>
        </a:ln>
        <a:effectLst/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3.457997739315033E-2"/>
          <c:y val="0.44361990690231323"/>
          <c:w val="0.93459945917129517"/>
          <c:h val="0.4751615524291992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shade val="58000"/>
                      <a:lumMod val="60000"/>
                      <a:lumOff val="40000"/>
                    </a:schemeClr>
                  </a:gs>
                  <a:gs pos="0">
                    <a:schemeClr val="accent1">
                      <a:shade val="58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</c:spPr>
          </c:dPt>
          <c:dPt>
            <c:idx val="1"/>
            <c:bubble3D val="0"/>
            <c:spPr>
              <a:gradFill>
                <a:gsLst>
                  <a:gs pos="100000">
                    <a:schemeClr val="accent1">
                      <a:shade val="86000"/>
                      <a:lumMod val="60000"/>
                      <a:lumOff val="40000"/>
                    </a:schemeClr>
                  </a:gs>
                  <a:gs pos="0">
                    <a:schemeClr val="accent1">
                      <a:shade val="86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</c:spPr>
          </c:dPt>
          <c:dPt>
            <c:idx val="2"/>
            <c:bubble3D val="0"/>
            <c:spPr>
              <a:gradFill>
                <a:gsLst>
                  <a:gs pos="100000">
                    <a:schemeClr val="accent1">
                      <a:tint val="86000"/>
                      <a:lumMod val="60000"/>
                      <a:lumOff val="40000"/>
                    </a:schemeClr>
                  </a:gs>
                  <a:gs pos="0">
                    <a:schemeClr val="accent1">
                      <a:tint val="86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</c:spPr>
          </c:dPt>
          <c:dPt>
            <c:idx val="3"/>
            <c:bubble3D val="0"/>
            <c:spPr>
              <a:gradFill>
                <a:gsLst>
                  <a:gs pos="100000">
                    <a:schemeClr val="accent1">
                      <a:tint val="58000"/>
                      <a:lumMod val="60000"/>
                      <a:lumOff val="40000"/>
                    </a:schemeClr>
                  </a:gs>
                  <a:gs pos="0">
                    <a:schemeClr val="accent1">
                      <a:tint val="58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</c:spPr>
          </c:dPt>
          <c:dLbls>
            <c:dLbl>
              <c:idx val="0"/>
              <c:layout>
                <c:manualLayout>
                  <c:x val="-4.5639421790838242E-2"/>
                  <c:y val="-7.2882309556007385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b="1" smtClean="0">
                        <a:solidFill>
                          <a:srgbClr val="7030A0"/>
                        </a:solidFill>
                      </a:rPr>
                      <a:t>Трудоспособного возраста; </a:t>
                    </a:r>
                    <a:r>
                      <a:rPr lang="ru-RU" b="1" smtClean="0">
                        <a:solidFill>
                          <a:schemeClr val="accent1">
                            <a:lumMod val="50000"/>
                          </a:schemeClr>
                        </a:solidFill>
                      </a:rPr>
                      <a:t>15 407; </a:t>
                    </a:r>
                    <a:r>
                      <a:rPr lang="ru-RU" b="1" baseline="0" smtClean="0">
                        <a:solidFill>
                          <a:srgbClr val="7030A0"/>
                        </a:solidFill>
                      </a:rPr>
                      <a:t>54%</a:t>
                    </a:r>
                    <a:endParaRPr lang="ru-RU" baseline="0" smtClean="0">
                      <a:solidFill>
                        <a:srgbClr val="7030A0"/>
                      </a:solidFill>
                    </a:endParaRPr>
                  </a:p>
                </c:rich>
              </c:tx>
              <c:spPr>
                <a:solidFill>
                  <a:prstClr val="white">
                    <a:alpha val="75000"/>
                  </a:prstClr>
                </a:solidFill>
                <a:ln w="9525"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31395149999999999"/>
                      <c:h val="0.1876158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2.6300683617591858E-2"/>
                  <c:y val="-4.314226284623146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mtClean="0"/>
                      <a:t>Моложе </a:t>
                    </a:r>
                    <a:r>
                      <a:rPr lang="ru-RU"/>
                      <a:t>трудоспособного возраста; </a:t>
                    </a:r>
                    <a:r>
                      <a:rPr lang="ru-RU" smtClean="0">
                        <a:solidFill>
                          <a:schemeClr val="accent1">
                            <a:lumMod val="50000"/>
                          </a:schemeClr>
                        </a:solidFill>
                      </a:rPr>
                      <a:t>4 922; </a:t>
                    </a:r>
                    <a:r>
                      <a:rPr lang="ru-RU" smtClean="0"/>
                      <a:t>17%</a:t>
                    </a:r>
                    <a:endParaRPr lang="ru-RU"/>
                  </a:p>
                </c:rich>
              </c:tx>
              <c:spPr>
                <a:solidFill>
                  <a:prstClr val="white">
                    <a:alpha val="75000"/>
                  </a:prstClr>
                </a:solidFill>
                <a:ln w="9525"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29675750000000001"/>
                      <c:h val="0.2262783999999999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5.5695567280054092E-2"/>
                  <c:y val="3.702657297253608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b="1" smtClean="0">
                        <a:solidFill>
                          <a:srgbClr val="7030A0"/>
                        </a:solidFill>
                      </a:rPr>
                      <a:t>Старше трудоспособного возраста; </a:t>
                    </a:r>
                    <a:r>
                      <a:rPr lang="ru-RU" b="1" smtClean="0">
                        <a:solidFill>
                          <a:schemeClr val="accent1">
                            <a:lumMod val="50000"/>
                          </a:schemeClr>
                        </a:solidFill>
                      </a:rPr>
                      <a:t>8 372; </a:t>
                    </a:r>
                    <a:r>
                      <a:rPr lang="ru-RU" b="1" baseline="0" smtClean="0">
                        <a:solidFill>
                          <a:srgbClr val="7030A0"/>
                        </a:solidFill>
                      </a:rPr>
                      <a:t>29%</a:t>
                    </a:r>
                    <a:endParaRPr lang="ru-RU" baseline="0" smtClean="0">
                      <a:solidFill>
                        <a:srgbClr val="7030A0"/>
                      </a:solidFill>
                    </a:endParaRPr>
                  </a:p>
                </c:rich>
              </c:tx>
              <c:spPr>
                <a:solidFill>
                  <a:prstClr val="white">
                    <a:alpha val="75000"/>
                  </a:prstClr>
                </a:solidFill>
                <a:ln w="9525"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29366330000000002"/>
                      <c:h val="0.25681939999999998"/>
                    </c:manualLayout>
                  </c15:layout>
                </c:ext>
              </c:extLst>
            </c:dLbl>
            <c:spPr>
              <a:solidFill>
                <a:prstClr val="white">
                  <a:alpha val="75000"/>
                </a:prstClr>
              </a:solidFill>
              <a:ln w="9525"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 smtId="4294967295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Лист1!$A$2:$A$5</c:f>
              <c:strCache>
                <c:ptCount val="3"/>
                <c:pt idx="0">
                  <c:v>Трудоспособного  возраста</c:v>
                </c:pt>
                <c:pt idx="1">
                  <c:v>Моложе трудоспособного возраста</c:v>
                </c:pt>
                <c:pt idx="2">
                  <c:v>Старше трудоспособного возраста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15472</c:v>
                </c:pt>
                <c:pt idx="1">
                  <c:v>4688</c:v>
                </c:pt>
                <c:pt idx="2">
                  <c:v>8576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600" b="1" i="0">
                <a:solidFill>
                  <a:schemeClr val="tx1"/>
                </a:solidFill>
                <a:latin typeface="Trebuchet MS" pitchFamily="34" charset="0"/>
                <a:cs typeface="Times New Roman" panose="02020603050405020304" pitchFamily="18" charset="0"/>
              </a:rPr>
              <a:t>Валовое производство сельскохозяйственной продукции</a:t>
            </a:r>
          </a:p>
        </c:rich>
      </c:tx>
      <c:layout>
        <c:manualLayout>
          <c:xMode val="edge"/>
          <c:yMode val="edge"/>
          <c:x val="0.16997896134853363"/>
          <c:y val="5.2566312253475189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rAngAx val="0"/>
    </c:view3D>
    <c:floor>
      <c:thickness val="0"/>
      <c:spPr>
        <a:noFill/>
        <a:ln w="15875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15875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6746218353509903E-2"/>
          <c:y val="0.357747882604599"/>
          <c:w val="0.54619258642196655"/>
          <c:h val="0.581003189086914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Производство сельскохозяйственной продукции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76000"/>
                </a:scheme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FCE4-41C1-AEFC-E096F9480C33}"/>
              </c:ext>
            </c:extLst>
          </c:dPt>
          <c:dPt>
            <c:idx val="1"/>
            <c:bubble3D val="0"/>
            <c:spPr>
              <a:solidFill>
                <a:schemeClr val="accent1">
                  <a:tint val="77000"/>
                </a:scheme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2-FCE4-41C1-AEFC-E096F9480C33}"/>
              </c:ext>
            </c:extLst>
          </c:dPt>
          <c:dLbls>
            <c:dLbl>
              <c:idx val="0"/>
              <c:layout>
                <c:manualLayout>
                  <c:x val="-3.8075748831033707E-2"/>
                  <c:y val="1.68649964034557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FCE4-41C1-AEFC-E096F9480C33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970166444778442"/>
                  <c:y val="-0.2121810317039489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FCE4-41C1-AEFC-E096F9480C33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 smtId="4294967295">
                    <a:solidFill>
                      <a:schemeClr val="tx2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растениеводство - 1,66 млрд.руб.</c:v>
                </c:pt>
                <c:pt idx="1">
                  <c:v>животноводство - 11.622 млрд.руб.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0.127</c:v>
                </c:pt>
                <c:pt idx="1">
                  <c:v>0.873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CE4-41C1-AEFC-E096F9480C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 smtId="4294967295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 smtId="4294967295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1711728572845459"/>
          <c:y val="0.43662220239639282"/>
          <c:w val="0.34028440713882446"/>
          <c:h val="0.41209530830383301"/>
        </c:manualLayout>
      </c:layout>
      <c:overlay val="0"/>
      <c:spPr>
        <a:solidFill>
          <a:schemeClr val="bg1"/>
        </a:solidFill>
        <a:ln>
          <a:solidFill>
            <a:srgbClr val="00B0F0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 smtId="4294967295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15875" cap="flat" cmpd="sng" algn="ctr">
      <a:noFill/>
      <a:prstDash val="solid"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 smtId="4294967295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/>
              <a:t>Сельскохозяйственные угодья – </a:t>
            </a:r>
            <a:r>
              <a:rPr lang="ru-RU" sz="1600" smtClean="0"/>
              <a:t>63 099 </a:t>
            </a:r>
            <a:r>
              <a:rPr lang="ru-RU" sz="1600"/>
              <a:t>га</a:t>
            </a:r>
          </a:p>
        </c:rich>
      </c:tx>
      <c:layout>
        <c:manualLayout>
          <c:xMode val="edge"/>
          <c:yMode val="edge"/>
          <c:x val="0.18491847813129425"/>
          <c:y val="4.078325629234314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50"/>
      <c:rotY val="0"/>
      <c:rAngAx val="0"/>
    </c:view3D>
    <c:floor>
      <c:thickness val="0"/>
      <c:spPr>
        <a:noFill/>
        <a:ln>
          <a:noFill/>
        </a:ln>
        <a:effectLst/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3277742117643356E-2"/>
          <c:y val="0.29013040661811829"/>
          <c:w val="0.51272290945053101"/>
          <c:h val="0.5565583705902099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Производство сельскохозяйственной продукции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tint val="77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AF6-4FA0-BDFE-F5DD436A3F28}"/>
              </c:ext>
            </c:extLst>
          </c:dPt>
          <c:dPt>
            <c:idx val="1"/>
            <c:bubble3D val="0"/>
            <c:spPr>
              <a:solidFill>
                <a:schemeClr val="accent1">
                  <a:shade val="76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AF6-4FA0-BDFE-F5DD436A3F28}"/>
              </c:ext>
            </c:extLst>
          </c:dPt>
          <c:dLbls>
            <c:dLbl>
              <c:idx val="0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AF6-4FA0-BDFE-F5DD436A3F2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3AF6-4FA0-BDFE-F5DD436A3F28}"/>
                </c:ex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 smtId="4294967295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пашня - 45 690 га</c:v>
                </c:pt>
                <c:pt idx="1">
                  <c:v>пастбища и проч. - 17 409 га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0.72399999999999998</c:v>
                </c:pt>
                <c:pt idx="1">
                  <c:v>0.27600000000000002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AF6-4FA0-BDFE-F5DD436A3F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 smtId="4294967295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 smtId="4294967295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58591628074645996"/>
          <c:y val="0.48768946528434753"/>
          <c:w val="0.39411738514900208"/>
          <c:h val="0.32472032308578491"/>
        </c:manualLayout>
      </c:layout>
      <c:overlay val="0"/>
      <c:spPr>
        <a:solidFill>
          <a:schemeClr val="bg1"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 smtId="4294967295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102684609591961E-2"/>
          <c:y val="3.8346018642187119E-2"/>
          <c:w val="0.54375946521759033"/>
          <c:h val="0.79073393344879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 промышленной отрасли             (темп роста 110.2%)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1.04873972013592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Лист1!$B$2</c:f>
              <c:numCache>
                <c:formatCode>#,##0.00</c:formatCode>
                <c:ptCount val="1"/>
                <c:pt idx="0">
                  <c:v>39528.800000000003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 сельском хозяйстве                           (темп роста 123.7% )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1.4575974782928824E-3"/>
                  <c:y val="-3.05418875068426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40480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 сфере здравоохранения                    (темп роста 95.4%)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4.3727923184633255E-3"/>
                  <c:y val="-5.63840530812740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Лист1!$D$2</c:f>
              <c:numCache>
                <c:formatCode>#,##0.00</c:formatCode>
                <c:ptCount val="1"/>
                <c:pt idx="0">
                  <c:v>29081.599999999999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 сфере культуры                                 (темп роста 110.6%)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5.8303899131715298E-3"/>
                  <c:y val="-1.90201494842767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Лист1!$E$2</c:f>
              <c:numCache>
                <c:formatCode>#,##0.00</c:formatCode>
                <c:ptCount val="1"/>
                <c:pt idx="0">
                  <c:v>27795.200000000001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 сфере общего образования                  (темп роста 108.2%)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FF99"/>
              </a:solidFill>
            </c:spPr>
          </c:dPt>
          <c:dLbls>
            <c:dLbl>
              <c:idx val="0"/>
              <c:layout>
                <c:manualLayout>
                  <c:x val="7.287987507879734E-3"/>
                  <c:y val="3.25147695839405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Лист1!$F$2</c:f>
              <c:numCache>
                <c:formatCode>#,##0.00</c:formatCode>
                <c:ptCount val="1"/>
                <c:pt idx="0">
                  <c:v>24963.8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среднемесячная заработная плата по району (темп роста 114.9%)</c:v>
                </c:pt>
              </c:strCache>
            </c:strRef>
          </c:tx>
          <c:spPr>
            <a:solidFill>
              <a:srgbClr val="CCCCFF"/>
            </a:solidFill>
          </c:spPr>
          <c:invertIfNegative val="0"/>
          <c:dLbls>
            <c:dLbl>
              <c:idx val="0"/>
              <c:layout>
                <c:manualLayout>
                  <c:x val="1.4575974782928824E-3"/>
                  <c:y val="-1.83059722185134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Лист1!$G$2</c:f>
              <c:numCache>
                <c:formatCode>#,##0.00</c:formatCode>
                <c:ptCount val="1"/>
                <c:pt idx="0">
                  <c:v>38161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среднемесячная заработная плата по республике (темп роста 109.6%)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406363531947136E-2"/>
                  <c:y val="2.42571975104510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mtId="4294967295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Лист1!$H$2</c:f>
              <c:numCache>
                <c:formatCode>#,##0.00</c:formatCode>
                <c:ptCount val="1"/>
                <c:pt idx="0">
                  <c:v>36191.599999999999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3833104"/>
        <c:axId val="313831984"/>
      </c:barChart>
      <c:catAx>
        <c:axId val="313833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smtId="4294967295"/>
            </a:pPr>
            <a:endParaRPr lang="ru-RU"/>
          </a:p>
        </c:txPr>
        <c:crossAx val="313831984"/>
        <c:crosses val="autoZero"/>
        <c:auto val="0"/>
        <c:lblAlgn val="ctr"/>
        <c:lblOffset val="100"/>
        <c:noMultiLvlLbl val="0"/>
      </c:catAx>
      <c:valAx>
        <c:axId val="313831984"/>
        <c:scaling>
          <c:orientation val="minMax"/>
        </c:scaling>
        <c:delete val="1"/>
        <c:axPos val="l"/>
        <c:numFmt formatCode="#,##0.00" sourceLinked="1"/>
        <c:majorTickMark val="out"/>
        <c:minorTickMark val="none"/>
        <c:tickLblPos val="nextTo"/>
        <c:crossAx val="3138331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5222791433334351"/>
          <c:y val="1.4661465771496296E-2"/>
          <c:w val="0.43797361850738525"/>
          <c:h val="0.92738860845565796"/>
        </c:manualLayout>
      </c:layout>
      <c:overlay val="0"/>
      <c:txPr>
        <a:bodyPr/>
        <a:lstStyle/>
        <a:p>
          <a:pPr>
            <a:defRPr sz="1600" smtId="4294967295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smtId="4294967295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434575140476227E-2"/>
          <c:y val="0.16827881336212158"/>
          <c:w val="0.78665316104888916"/>
          <c:h val="0.594262421131134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Объём отгруженной продукции, млн.рублей</c:v>
                </c:pt>
              </c:strCache>
            </c:strRef>
          </c:tx>
          <c:spPr>
            <a:solidFill>
              <a:srgbClr val="FFCCFF"/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1100" b="1" smtClean="0"/>
                      <a:t>22</a:t>
                    </a:r>
                    <a:r>
                      <a:rPr lang="ru-RU" sz="1100" b="1" smtClean="0"/>
                      <a:t> </a:t>
                    </a:r>
                    <a:r>
                      <a:rPr lang="en-US" sz="1100" b="1" smtClean="0"/>
                      <a:t>120.4</a:t>
                    </a:r>
                    <a:r>
                      <a:rPr lang="ru-RU" sz="1100" b="1" smtClean="0"/>
                      <a:t>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100" b="1" smtClean="0"/>
                      <a:t>27</a:t>
                    </a:r>
                    <a:r>
                      <a:rPr lang="ru-RU" sz="1100" b="1" smtClean="0"/>
                      <a:t> </a:t>
                    </a:r>
                    <a:r>
                      <a:rPr lang="en-US" sz="1100" b="1" smtClean="0"/>
                      <a:t>400.2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 smtId="4294967295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22120.400000000001</c:v>
                </c:pt>
                <c:pt idx="1">
                  <c:v>27400.2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3839824"/>
        <c:axId val="313840384"/>
      </c:barChart>
      <c:catAx>
        <c:axId val="313839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smtId="4294967295"/>
            </a:pPr>
            <a:endParaRPr lang="ru-RU"/>
          </a:p>
        </c:txPr>
        <c:crossAx val="313840384"/>
        <c:crosses val="autoZero"/>
        <c:auto val="0"/>
        <c:lblAlgn val="ctr"/>
        <c:lblOffset val="100"/>
        <c:noMultiLvlLbl val="0"/>
      </c:catAx>
      <c:valAx>
        <c:axId val="3138403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138398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 smtId="4294967295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отгрузки в объёме республики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-9.5715299248695374E-2"/>
                  <c:y val="-0.18990823626518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1573164910078049"/>
                  <c:y val="0.159169226884841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multiLvlStrRef>
              <c:f>Лист1!$A$2:$A$3</c:f>
            </c:multiLvlStrRef>
          </c:cat>
          <c:val>
            <c:numRef>
              <c:f>Лист1!$B$2:$B$3</c:f>
              <c:numCache>
                <c:formatCode>0.0%</c:formatCode>
                <c:ptCount val="2"/>
                <c:pt idx="0" formatCode="0%">
                  <c:v>1</c:v>
                </c:pt>
                <c:pt idx="1">
                  <c:v>0.106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 smtId="4294967295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400" b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Основные виды деятельности субъектов МСП</a:t>
            </a:r>
          </a:p>
        </c:rich>
      </c:tx>
      <c:layout>
        <c:manualLayout>
          <c:xMode val="edge"/>
          <c:yMode val="edge"/>
          <c:x val="9.0034253895282745E-2"/>
          <c:y val="2.2948423400521278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1.1474211700260639E-2"/>
          <c:w val="0.63329768180847168"/>
          <c:h val="0.8798267841339111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F6FA40"/>
              </a:solidFill>
            </c:spPr>
          </c:dPt>
          <c:dLbls>
            <c:dLbl>
              <c:idx val="5"/>
              <c:layout>
                <c:manualLayout>
                  <c:x val="5.211760476231575E-2"/>
                  <c:y val="4.1078429669141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Оптовая и розничная торговля</c:v>
                </c:pt>
                <c:pt idx="1">
                  <c:v>Деятельность транспорта</c:v>
                </c:pt>
                <c:pt idx="2">
                  <c:v>Строительство</c:v>
                </c:pt>
                <c:pt idx="3">
                  <c:v>Сельское хозяйство</c:v>
                </c:pt>
                <c:pt idx="4">
                  <c:v>Ремонт автотранспортных средств</c:v>
                </c:pt>
                <c:pt idx="5">
                  <c:v>Аренда и предоставление услуг</c:v>
                </c:pt>
                <c:pt idx="6">
                  <c:v>Операции с недвижимом имуществом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 formatCode="0.00%">
                  <c:v>0.34699999999999998</c:v>
                </c:pt>
                <c:pt idx="1">
                  <c:v>0.24</c:v>
                </c:pt>
                <c:pt idx="2">
                  <c:v>0.08</c:v>
                </c:pt>
                <c:pt idx="3" formatCode="0.00%">
                  <c:v>5.8999999999999997E-2</c:v>
                </c:pt>
                <c:pt idx="4">
                  <c:v>0.05</c:v>
                </c:pt>
                <c:pt idx="5" formatCode="0.00%">
                  <c:v>4.2999999999999997E-2</c:v>
                </c:pt>
                <c:pt idx="6" formatCode="0.00%">
                  <c:v>2.8000000000000001E-2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111792087554932"/>
          <c:y val="0.108537457883358"/>
          <c:w val="0.31162160634994507"/>
          <c:h val="0.86867552995681763"/>
        </c:manualLayout>
      </c:layout>
      <c:overlay val="0"/>
      <c:txPr>
        <a:bodyPr/>
        <a:lstStyle/>
        <a:p>
          <a:pPr>
            <a:defRPr sz="1600" smtId="4294967295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smtId="4294967295"/>
      </a:pPr>
      <a:endParaRPr lang="ru-RU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b="1" i="0" u="none" strike="noStrike" baseline="0">
                <a:solidFill>
                  <a:schemeClr val="bg1"/>
                </a:solidFill>
              </a:rPr>
              <a:t>Общая площадь жилых </a:t>
            </a:r>
            <a:r>
              <a:rPr lang="ru-RU" sz="1600" b="1" i="0" u="none" strike="noStrike" baseline="0" smtClean="0">
                <a:solidFill>
                  <a:schemeClr val="bg1"/>
                </a:solidFill>
              </a:rPr>
              <a:t>помещений, </a:t>
            </a:r>
            <a:r>
              <a:rPr lang="ru-RU" sz="1600" b="1" i="0" u="none" strike="noStrike" baseline="0">
                <a:solidFill>
                  <a:schemeClr val="bg1"/>
                </a:solidFill>
              </a:rPr>
              <a:t>приходящаяся на одного жителя, кв.м. </a:t>
            </a:r>
            <a:endParaRPr lang="ru-RU" sz="1600"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.10110270977020264"/>
          <c:y val="2.050022780895233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solidFill>
                <a:schemeClr val="accent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anchor="t" anchorCtr="0"/>
              <a:lstStyle/>
              <a:p>
                <a:pPr>
                  <a:defRPr sz="2000" b="1" smtId="4294967295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30</c:v>
                </c:pt>
                <c:pt idx="1">
                  <c:v>30.8</c:v>
                </c:pt>
                <c:pt idx="2">
                  <c:v>31.2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13142448"/>
        <c:axId val="313141888"/>
        <c:axId val="0"/>
      </c:bar3DChart>
      <c:catAx>
        <c:axId val="313142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smtId="4294967295">
                <a:solidFill>
                  <a:srgbClr val="0D0612"/>
                </a:solidFill>
              </a:defRPr>
            </a:pPr>
            <a:endParaRPr lang="ru-RU"/>
          </a:p>
        </c:txPr>
        <c:crossAx val="313141888"/>
        <c:crosses val="autoZero"/>
        <c:auto val="0"/>
        <c:lblAlgn val="ctr"/>
        <c:lblOffset val="100"/>
        <c:noMultiLvlLbl val="0"/>
      </c:catAx>
      <c:valAx>
        <c:axId val="313141888"/>
        <c:scaling>
          <c:orientation val="minMax"/>
        </c:scaling>
        <c:delete val="0"/>
        <c:axPos val="l"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100" smtId="4294967295">
                <a:solidFill>
                  <a:srgbClr val="0D0612"/>
                </a:solidFill>
              </a:defRPr>
            </a:pPr>
            <a:endParaRPr lang="ru-RU"/>
          </a:p>
        </c:txPr>
        <c:crossAx val="3131424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b="1" i="0" u="none" strike="noStrike" baseline="0" smtClean="0">
                <a:solidFill>
                  <a:schemeClr val="bg1"/>
                </a:solidFill>
              </a:rPr>
              <a:t>Общая площадь введённого в эксплуатацию жилья, с учётом индивидуального жилищного строительства, кв.м</a:t>
            </a:r>
            <a:r>
              <a:rPr lang="ru-RU" sz="1600" b="1" i="0" u="none" strike="noStrike" baseline="0">
                <a:solidFill>
                  <a:schemeClr val="bg1"/>
                </a:solidFill>
              </a:rPr>
              <a:t>. </a:t>
            </a:r>
            <a:endParaRPr lang="ru-RU" sz="1600"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.10110270977020264"/>
          <c:y val="2.050022780895233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solidFill>
                <a:schemeClr val="accent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12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568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7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297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7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450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anchor="t" anchorCtr="0"/>
              <a:lstStyle/>
              <a:p>
                <a:pPr>
                  <a:defRPr sz="1600" b="1" smtId="4294967295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12568</c:v>
                </c:pt>
                <c:pt idx="1">
                  <c:v>7297</c:v>
                </c:pt>
                <c:pt idx="2">
                  <c:v>7450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13146368"/>
        <c:axId val="313153648"/>
        <c:axId val="0"/>
      </c:bar3DChart>
      <c:catAx>
        <c:axId val="313146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smtId="4294967295">
                <a:solidFill>
                  <a:srgbClr val="0D0612"/>
                </a:solidFill>
              </a:defRPr>
            </a:pPr>
            <a:endParaRPr lang="ru-RU"/>
          </a:p>
        </c:txPr>
        <c:crossAx val="313153648"/>
        <c:crosses val="autoZero"/>
        <c:auto val="0"/>
        <c:lblAlgn val="ctr"/>
        <c:lblOffset val="100"/>
        <c:noMultiLvlLbl val="0"/>
      </c:catAx>
      <c:valAx>
        <c:axId val="313153648"/>
        <c:scaling>
          <c:orientation val="minMax"/>
        </c:scaling>
        <c:delete val="0"/>
        <c:axPos val="l"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100" smtId="4294967295">
                <a:solidFill>
                  <a:srgbClr val="0D0612"/>
                </a:solidFill>
              </a:defRPr>
            </a:pPr>
            <a:endParaRPr lang="ru-RU"/>
          </a:p>
        </c:txPr>
        <c:crossAx val="3131463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28E8AE-D9DF-4906-B641-55FB413E7C38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97AB7B-3FBE-41D5-BBDF-4FA2CFFF7C93}" type="parTrans" cxnId="{B8387567-A28E-4117-901E-C26A720C16CC}">
      <dgm:prSet/>
      <dgm:spPr/>
      <dgm:t>
        <a:bodyPr/>
        <a:lstStyle/>
        <a:p>
          <a:endParaRPr lang="ru-RU"/>
        </a:p>
      </dgm:t>
    </dgm:pt>
    <dgm:pt modelId="{6318F28B-8BA2-446D-8774-69E785EAFABE}">
      <dgm:prSet phldrT="[Текст]"/>
      <dgm:spPr/>
      <dgm:t>
        <a:bodyPr/>
        <a:lstStyle/>
        <a:p>
          <a:r>
            <a:rPr lang="ru-RU" smtClean="0"/>
            <a:t>2020г.</a:t>
          </a:r>
          <a:endParaRPr lang="ru-RU"/>
        </a:p>
      </dgm:t>
    </dgm:pt>
    <dgm:pt modelId="{4C89EA86-8233-4003-8995-E2AC2E77A4D5}" type="parTrans" cxnId="{4D377972-510B-4F66-9A22-F68459F854FE}">
      <dgm:prSet/>
      <dgm:spPr/>
      <dgm:t>
        <a:bodyPr/>
        <a:lstStyle/>
        <a:p>
          <a:endParaRPr lang="ru-RU"/>
        </a:p>
      </dgm:t>
    </dgm:pt>
    <dgm:pt modelId="{1B8C3395-F9C0-4CBE-8CAD-DF15F469E78A}">
      <dgm:prSet phldrT="[Текст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mtClean="0"/>
            <a:t>2,548 млрд.руб.</a:t>
          </a:r>
          <a:endParaRPr lang="ru-RU"/>
        </a:p>
      </dgm:t>
    </dgm:pt>
    <dgm:pt modelId="{45397AD2-3B30-488E-A2CA-5505092403F5}" type="sibTrans" cxnId="{4D377972-510B-4F66-9A22-F68459F854FE}">
      <dgm:prSet/>
      <dgm:spPr/>
      <dgm:t>
        <a:bodyPr/>
        <a:lstStyle/>
        <a:p>
          <a:endParaRPr lang="ru-RU"/>
        </a:p>
      </dgm:t>
    </dgm:pt>
    <dgm:pt modelId="{5928BE93-2EB1-462C-85F2-9B7A428F0ACC}" type="parTrans" cxnId="{7C5B39FB-70EF-4BED-A1A9-FEFB9B9432F5}">
      <dgm:prSet/>
      <dgm:spPr/>
      <dgm:t>
        <a:bodyPr/>
        <a:lstStyle/>
        <a:p>
          <a:endParaRPr lang="ru-RU"/>
        </a:p>
      </dgm:t>
    </dgm:pt>
    <dgm:pt modelId="{51E43337-03EE-4066-8DBF-79A471E9A856}">
      <dgm:prSet phldrT="[Текст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mtClean="0"/>
            <a:t>Темп роста 114,1%</a:t>
          </a:r>
          <a:endParaRPr lang="ru-RU"/>
        </a:p>
      </dgm:t>
    </dgm:pt>
    <dgm:pt modelId="{A2E5C3B6-EA16-4770-A623-256F6132F1AB}" type="sibTrans" cxnId="{7C5B39FB-70EF-4BED-A1A9-FEFB9B9432F5}">
      <dgm:prSet/>
      <dgm:spPr/>
      <dgm:t>
        <a:bodyPr/>
        <a:lstStyle/>
        <a:p>
          <a:endParaRPr lang="ru-RU"/>
        </a:p>
      </dgm:t>
    </dgm:pt>
    <dgm:pt modelId="{6A03421E-B104-48C2-A895-FE5FE36BE8C5}" type="sibTrans" cxnId="{B8387567-A28E-4117-901E-C26A720C16CC}">
      <dgm:prSet/>
      <dgm:spPr/>
      <dgm:t>
        <a:bodyPr/>
        <a:lstStyle/>
        <a:p>
          <a:endParaRPr lang="ru-RU"/>
        </a:p>
      </dgm:t>
    </dgm:pt>
    <dgm:pt modelId="{F7A50BED-002D-495E-BB32-DF55B1FBE3D0}" type="parTrans" cxnId="{2B457B99-2B93-4019-B1F9-B2880EA8B255}">
      <dgm:prSet/>
      <dgm:spPr/>
      <dgm:t>
        <a:bodyPr/>
        <a:lstStyle/>
        <a:p>
          <a:endParaRPr lang="ru-RU"/>
        </a:p>
      </dgm:t>
    </dgm:pt>
    <dgm:pt modelId="{F60BBC74-454C-4E92-9CAA-2CFB50F032A0}">
      <dgm:prSet phldrT="[Текст]"/>
      <dgm:spPr/>
      <dgm:t>
        <a:bodyPr/>
        <a:lstStyle/>
        <a:p>
          <a:r>
            <a:rPr lang="ru-RU" smtClean="0"/>
            <a:t>2021г.</a:t>
          </a:r>
          <a:endParaRPr lang="ru-RU"/>
        </a:p>
      </dgm:t>
    </dgm:pt>
    <dgm:pt modelId="{4B9D6CA2-923F-4A04-AB27-E44F5B7DCAE1}" type="parTrans" cxnId="{220EF81C-DA9E-405B-B74C-208AEFE8919D}">
      <dgm:prSet/>
      <dgm:spPr/>
      <dgm:t>
        <a:bodyPr/>
        <a:lstStyle/>
        <a:p>
          <a:endParaRPr lang="ru-RU"/>
        </a:p>
      </dgm:t>
    </dgm:pt>
    <dgm:pt modelId="{9B5D07A0-DC53-45F0-B7E4-D579A5F4AE55}">
      <dgm:prSet phldrT="[Текст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mtClean="0"/>
            <a:t>2.461 млрд. руб.</a:t>
          </a:r>
          <a:endParaRPr lang="ru-RU"/>
        </a:p>
      </dgm:t>
    </dgm:pt>
    <dgm:pt modelId="{EF901126-01DD-48A0-91EE-109E6BF8B771}" type="sibTrans" cxnId="{220EF81C-DA9E-405B-B74C-208AEFE8919D}">
      <dgm:prSet/>
      <dgm:spPr/>
      <dgm:t>
        <a:bodyPr/>
        <a:lstStyle/>
        <a:p>
          <a:endParaRPr lang="ru-RU"/>
        </a:p>
      </dgm:t>
    </dgm:pt>
    <dgm:pt modelId="{E9801C10-C084-4E2B-8CD7-1195D019C9B2}" type="parTrans" cxnId="{AFD76CB7-E3D5-42E2-AC04-4954ABC387C3}">
      <dgm:prSet/>
      <dgm:spPr/>
      <dgm:t>
        <a:bodyPr/>
        <a:lstStyle/>
        <a:p>
          <a:endParaRPr lang="ru-RU"/>
        </a:p>
      </dgm:t>
    </dgm:pt>
    <dgm:pt modelId="{C0910A7E-CBA9-4C82-BA3B-2F032CC036A4}">
      <dgm:prSet phldrT="[Текст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mtClean="0"/>
            <a:t>Темп роста 96,6%</a:t>
          </a:r>
          <a:endParaRPr lang="ru-RU"/>
        </a:p>
      </dgm:t>
    </dgm:pt>
    <dgm:pt modelId="{C5F0E48D-8B6A-47F9-9415-E4D45F2B79D0}" type="sibTrans" cxnId="{AFD76CB7-E3D5-42E2-AC04-4954ABC387C3}">
      <dgm:prSet/>
      <dgm:spPr/>
      <dgm:t>
        <a:bodyPr/>
        <a:lstStyle/>
        <a:p>
          <a:endParaRPr lang="ru-RU"/>
        </a:p>
      </dgm:t>
    </dgm:pt>
    <dgm:pt modelId="{B914E57F-757B-4F4F-B6DC-8CBCA1580378}" type="sibTrans" cxnId="{2B457B99-2B93-4019-B1F9-B2880EA8B255}">
      <dgm:prSet/>
      <dgm:spPr/>
      <dgm:t>
        <a:bodyPr/>
        <a:lstStyle/>
        <a:p>
          <a:endParaRPr lang="ru-RU"/>
        </a:p>
      </dgm:t>
    </dgm:pt>
    <dgm:pt modelId="{3F940E80-9D0B-4D5C-A9CB-9F9A18612F7E}" type="parTrans" cxnId="{937C8BE8-8059-4BEF-99E5-C787FA251558}">
      <dgm:prSet/>
      <dgm:spPr/>
      <dgm:t>
        <a:bodyPr/>
        <a:lstStyle/>
        <a:p>
          <a:endParaRPr lang="ru-RU"/>
        </a:p>
      </dgm:t>
    </dgm:pt>
    <dgm:pt modelId="{FADEFB65-C660-45C3-9D3D-9A00897047A9}">
      <dgm:prSet phldrT="[Текст]"/>
      <dgm:spPr/>
      <dgm:t>
        <a:bodyPr/>
        <a:lstStyle/>
        <a:p>
          <a:r>
            <a:rPr lang="ru-RU" smtClean="0"/>
            <a:t>план 2022г. </a:t>
          </a:r>
          <a:endParaRPr lang="ru-RU"/>
        </a:p>
      </dgm:t>
    </dgm:pt>
    <dgm:pt modelId="{0EC7E224-3EFA-4267-ADFF-5D7B734A963C}" type="parTrans" cxnId="{B9CE06CE-0ACA-4FFE-AF94-DBD3551C580D}">
      <dgm:prSet/>
      <dgm:spPr/>
      <dgm:t>
        <a:bodyPr/>
        <a:lstStyle/>
        <a:p>
          <a:endParaRPr lang="ru-RU"/>
        </a:p>
      </dgm:t>
    </dgm:pt>
    <dgm:pt modelId="{B8767FBF-C4BF-4470-9606-46B150206717}">
      <dgm:prSet phldrT="[Текст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mtClean="0"/>
            <a:t>2,242 млрд. руб.</a:t>
          </a:r>
          <a:endParaRPr lang="ru-RU"/>
        </a:p>
      </dgm:t>
    </dgm:pt>
    <dgm:pt modelId="{4083D2AE-CC53-444C-8BF3-358377544594}" type="sibTrans" cxnId="{B9CE06CE-0ACA-4FFE-AF94-DBD3551C580D}">
      <dgm:prSet/>
      <dgm:spPr/>
      <dgm:t>
        <a:bodyPr/>
        <a:lstStyle/>
        <a:p>
          <a:endParaRPr lang="ru-RU"/>
        </a:p>
      </dgm:t>
    </dgm:pt>
    <dgm:pt modelId="{C4F2E264-2B79-41A3-9EC5-9C1E9D90F310}" type="sibTrans" cxnId="{937C8BE8-8059-4BEF-99E5-C787FA251558}">
      <dgm:prSet/>
      <dgm:spPr/>
      <dgm:t>
        <a:bodyPr/>
        <a:lstStyle/>
        <a:p>
          <a:endParaRPr lang="ru-RU"/>
        </a:p>
      </dgm:t>
    </dgm:pt>
    <dgm:pt modelId="{D931C667-CCA3-4766-90BA-FB3CA5D5B6EF}" type="pres">
      <dgm:prSet presAssocID="{6628E8AE-D9DF-4906-B641-55FB413E7C3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FA7C5A-9835-4BF6-B92A-27835C59D009}" type="pres">
      <dgm:prSet presAssocID="{6318F28B-8BA2-446D-8774-69E785EAFABE}" presName="compNode" presStyleCnt="0"/>
      <dgm:spPr/>
      <dgm:t>
        <a:bodyPr/>
        <a:lstStyle/>
        <a:p>
          <a:endParaRPr/>
        </a:p>
      </dgm:t>
    </dgm:pt>
    <dgm:pt modelId="{173F46A5-9560-45BC-8038-6FCB324B3E59}" type="pres">
      <dgm:prSet presAssocID="{6318F28B-8BA2-446D-8774-69E785EAFABE}" presName="noGeometry" presStyleCnt="0"/>
      <dgm:spPr/>
      <dgm:t>
        <a:bodyPr/>
        <a:lstStyle/>
        <a:p>
          <a:endParaRPr/>
        </a:p>
      </dgm:t>
    </dgm:pt>
    <dgm:pt modelId="{8B00FBE1-A6AB-465B-8023-24D47EAC8390}" type="pres">
      <dgm:prSet presAssocID="{6318F28B-8BA2-446D-8774-69E785EAFABE}" presName="childTextVisible" presStyleLbl="bgAccFollowNode1" presStyleIdx="0" presStyleCnt="3" custScaleX="115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1A6BD0-8EE8-460A-B701-1E91BCC47C65}" type="pres">
      <dgm:prSet presAssocID="{6318F28B-8BA2-446D-8774-69E785EAFABE}" presName="childTextHidden" presStyleLbl="bgAccFollowNode1" presStyleIdx="0" presStyleCnt="3"/>
      <dgm:spPr/>
      <dgm:t>
        <a:bodyPr/>
        <a:lstStyle/>
        <a:p>
          <a:endParaRPr lang="ru-RU"/>
        </a:p>
      </dgm:t>
    </dgm:pt>
    <dgm:pt modelId="{72A7C5A2-ABC6-4F44-BCCA-26CF55A7EB3D}" type="pres">
      <dgm:prSet presAssocID="{6318F28B-8BA2-446D-8774-69E785EAFABE}" presName="parentText" presStyleLbl="node1" presStyleIdx="0" presStyleCnt="3" custScaleX="91466" custScaleY="862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2EF9E6-6A40-420A-8690-676F72A719A5}" type="pres">
      <dgm:prSet presAssocID="{6318F28B-8BA2-446D-8774-69E785EAFABE}" presName="aSpace" presStyleCnt="0"/>
      <dgm:spPr/>
      <dgm:t>
        <a:bodyPr/>
        <a:lstStyle/>
        <a:p>
          <a:endParaRPr/>
        </a:p>
      </dgm:t>
    </dgm:pt>
    <dgm:pt modelId="{1A64863B-10CF-4DC1-BC7C-2CA85F5A11E3}" type="pres">
      <dgm:prSet presAssocID="{F60BBC74-454C-4E92-9CAA-2CFB50F032A0}" presName="compNode" presStyleCnt="0"/>
      <dgm:spPr/>
      <dgm:t>
        <a:bodyPr/>
        <a:lstStyle/>
        <a:p>
          <a:endParaRPr/>
        </a:p>
      </dgm:t>
    </dgm:pt>
    <dgm:pt modelId="{672F2A17-0189-4E9F-BA99-DDC625EF1CEE}" type="pres">
      <dgm:prSet presAssocID="{F60BBC74-454C-4E92-9CAA-2CFB50F032A0}" presName="noGeometry" presStyleCnt="0"/>
      <dgm:spPr/>
      <dgm:t>
        <a:bodyPr/>
        <a:lstStyle/>
        <a:p>
          <a:endParaRPr/>
        </a:p>
      </dgm:t>
    </dgm:pt>
    <dgm:pt modelId="{3F73228B-E36C-4018-92BC-8552694E75EB}" type="pres">
      <dgm:prSet presAssocID="{F60BBC74-454C-4E92-9CAA-2CFB50F032A0}" presName="childTextVisible" presStyleLbl="bgAccFollowNode1" presStyleIdx="1" presStyleCnt="3" custScaleX="115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595BA5-0C60-44D1-A025-2EF7BF1ABE1E}" type="pres">
      <dgm:prSet presAssocID="{F60BBC74-454C-4E92-9CAA-2CFB50F032A0}" presName="childTextHidden" presStyleLbl="bgAccFollowNode1" presStyleIdx="1" presStyleCnt="3"/>
      <dgm:spPr/>
      <dgm:t>
        <a:bodyPr/>
        <a:lstStyle/>
        <a:p>
          <a:endParaRPr lang="ru-RU"/>
        </a:p>
      </dgm:t>
    </dgm:pt>
    <dgm:pt modelId="{98D14496-1BDF-405A-A92C-FF59375CBE8A}" type="pres">
      <dgm:prSet presAssocID="{F60BBC74-454C-4E92-9CAA-2CFB50F032A0}" presName="parentText" presStyleLbl="node1" presStyleIdx="1" presStyleCnt="3" custScaleX="82269" custScaleY="862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4AF2DF-F0A0-40CD-B896-2956401C0CAB}" type="pres">
      <dgm:prSet presAssocID="{F60BBC74-454C-4E92-9CAA-2CFB50F032A0}" presName="aSpace" presStyleCnt="0"/>
      <dgm:spPr/>
      <dgm:t>
        <a:bodyPr/>
        <a:lstStyle/>
        <a:p>
          <a:endParaRPr/>
        </a:p>
      </dgm:t>
    </dgm:pt>
    <dgm:pt modelId="{1E9A286C-87C1-469B-AB5F-5816720E2DFA}" type="pres">
      <dgm:prSet presAssocID="{FADEFB65-C660-45C3-9D3D-9A00897047A9}" presName="compNode" presStyleCnt="0"/>
      <dgm:spPr/>
      <dgm:t>
        <a:bodyPr/>
        <a:lstStyle/>
        <a:p>
          <a:endParaRPr/>
        </a:p>
      </dgm:t>
    </dgm:pt>
    <dgm:pt modelId="{958A4073-6249-4006-950E-BD56F9C684B8}" type="pres">
      <dgm:prSet presAssocID="{FADEFB65-C660-45C3-9D3D-9A00897047A9}" presName="noGeometry" presStyleCnt="0"/>
      <dgm:spPr/>
      <dgm:t>
        <a:bodyPr/>
        <a:lstStyle/>
        <a:p>
          <a:endParaRPr/>
        </a:p>
      </dgm:t>
    </dgm:pt>
    <dgm:pt modelId="{37FECFAF-3E84-4D2D-8B47-4EDBB43D094B}" type="pres">
      <dgm:prSet presAssocID="{FADEFB65-C660-45C3-9D3D-9A00897047A9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269541-CAD5-4EBB-AA04-2F98D1F77463}" type="pres">
      <dgm:prSet presAssocID="{FADEFB65-C660-45C3-9D3D-9A00897047A9}" presName="childTextHidden" presStyleLbl="bgAccFollowNode1" presStyleIdx="2" presStyleCnt="3"/>
      <dgm:spPr/>
      <dgm:t>
        <a:bodyPr/>
        <a:lstStyle/>
        <a:p>
          <a:endParaRPr lang="ru-RU"/>
        </a:p>
      </dgm:t>
    </dgm:pt>
    <dgm:pt modelId="{BB4080EF-65FA-4331-861F-FDB899F87FC5}" type="pres">
      <dgm:prSet presAssocID="{FADEFB65-C660-45C3-9D3D-9A00897047A9}" presName="parentText" presStyleLbl="node1" presStyleIdx="2" presStyleCnt="3" custScaleX="84963" custScaleY="862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D76CB7-E3D5-42E2-AC04-4954ABC387C3}" srcId="{F60BBC74-454C-4E92-9CAA-2CFB50F032A0}" destId="{C0910A7E-CBA9-4C82-BA3B-2F032CC036A4}" srcOrd="1" destOrd="0" parTransId="{E9801C10-C084-4E2B-8CD7-1195D019C9B2}" sibTransId="{C5F0E48D-8B6A-47F9-9415-E4D45F2B79D0}"/>
    <dgm:cxn modelId="{4D377972-510B-4F66-9A22-F68459F854FE}" srcId="{6318F28B-8BA2-446D-8774-69E785EAFABE}" destId="{1B8C3395-F9C0-4CBE-8CAD-DF15F469E78A}" srcOrd="0" destOrd="0" parTransId="{4C89EA86-8233-4003-8995-E2AC2E77A4D5}" sibTransId="{45397AD2-3B30-488E-A2CA-5505092403F5}"/>
    <dgm:cxn modelId="{831C8DFB-7F33-4E3B-AB89-38856A3483C6}" type="presOf" srcId="{C0910A7E-CBA9-4C82-BA3B-2F032CC036A4}" destId="{3F73228B-E36C-4018-92BC-8552694E75EB}" srcOrd="0" destOrd="1" presId="urn:microsoft.com/office/officeart/2005/8/layout/hProcess6"/>
    <dgm:cxn modelId="{7C5B39FB-70EF-4BED-A1A9-FEFB9B9432F5}" srcId="{6318F28B-8BA2-446D-8774-69E785EAFABE}" destId="{51E43337-03EE-4066-8DBF-79A471E9A856}" srcOrd="1" destOrd="0" parTransId="{5928BE93-2EB1-462C-85F2-9B7A428F0ACC}" sibTransId="{A2E5C3B6-EA16-4770-A623-256F6132F1AB}"/>
    <dgm:cxn modelId="{EB60798B-5634-40D3-B413-264C81ACCADF}" type="presOf" srcId="{9B5D07A0-DC53-45F0-B7E4-D579A5F4AE55}" destId="{64595BA5-0C60-44D1-A025-2EF7BF1ABE1E}" srcOrd="1" destOrd="0" presId="urn:microsoft.com/office/officeart/2005/8/layout/hProcess6"/>
    <dgm:cxn modelId="{506F25CC-AB29-4F4F-B87D-BC5A0CC67023}" type="presOf" srcId="{F60BBC74-454C-4E92-9CAA-2CFB50F032A0}" destId="{98D14496-1BDF-405A-A92C-FF59375CBE8A}" srcOrd="0" destOrd="0" presId="urn:microsoft.com/office/officeart/2005/8/layout/hProcess6"/>
    <dgm:cxn modelId="{B9CE06CE-0ACA-4FFE-AF94-DBD3551C580D}" srcId="{FADEFB65-C660-45C3-9D3D-9A00897047A9}" destId="{B8767FBF-C4BF-4470-9606-46B150206717}" srcOrd="0" destOrd="0" parTransId="{0EC7E224-3EFA-4267-ADFF-5D7B734A963C}" sibTransId="{4083D2AE-CC53-444C-8BF3-358377544594}"/>
    <dgm:cxn modelId="{1FF950DB-E695-482D-BB30-B3ED1D2858C1}" type="presOf" srcId="{6628E8AE-D9DF-4906-B641-55FB413E7C38}" destId="{D931C667-CCA3-4766-90BA-FB3CA5D5B6EF}" srcOrd="0" destOrd="0" presId="urn:microsoft.com/office/officeart/2005/8/layout/hProcess6"/>
    <dgm:cxn modelId="{2E6320A9-CDBD-4AF2-9111-EAA8DF04032A}" type="presOf" srcId="{51E43337-03EE-4066-8DBF-79A471E9A856}" destId="{E51A6BD0-8EE8-460A-B701-1E91BCC47C65}" srcOrd="1" destOrd="1" presId="urn:microsoft.com/office/officeart/2005/8/layout/hProcess6"/>
    <dgm:cxn modelId="{9CFAB043-A988-4D92-95E0-B1BD1393304C}" type="presOf" srcId="{1B8C3395-F9C0-4CBE-8CAD-DF15F469E78A}" destId="{E51A6BD0-8EE8-460A-B701-1E91BCC47C65}" srcOrd="1" destOrd="0" presId="urn:microsoft.com/office/officeart/2005/8/layout/hProcess6"/>
    <dgm:cxn modelId="{291EA467-6FB7-483C-9F67-06296E6185CE}" type="presOf" srcId="{FADEFB65-C660-45C3-9D3D-9A00897047A9}" destId="{BB4080EF-65FA-4331-861F-FDB899F87FC5}" srcOrd="0" destOrd="0" presId="urn:microsoft.com/office/officeart/2005/8/layout/hProcess6"/>
    <dgm:cxn modelId="{2DC7D756-AA59-42AD-9C7F-219B656E3C43}" type="presOf" srcId="{6318F28B-8BA2-446D-8774-69E785EAFABE}" destId="{72A7C5A2-ABC6-4F44-BCCA-26CF55A7EB3D}" srcOrd="0" destOrd="0" presId="urn:microsoft.com/office/officeart/2005/8/layout/hProcess6"/>
    <dgm:cxn modelId="{2B457B99-2B93-4019-B1F9-B2880EA8B255}" srcId="{6628E8AE-D9DF-4906-B641-55FB413E7C38}" destId="{F60BBC74-454C-4E92-9CAA-2CFB50F032A0}" srcOrd="1" destOrd="0" parTransId="{F7A50BED-002D-495E-BB32-DF55B1FBE3D0}" sibTransId="{B914E57F-757B-4F4F-B6DC-8CBCA1580378}"/>
    <dgm:cxn modelId="{794C6AAF-7955-4E4D-B92D-139D2233D87A}" type="presOf" srcId="{B8767FBF-C4BF-4470-9606-46B150206717}" destId="{51269541-CAD5-4EBB-AA04-2F98D1F77463}" srcOrd="1" destOrd="0" presId="urn:microsoft.com/office/officeart/2005/8/layout/hProcess6"/>
    <dgm:cxn modelId="{937C8BE8-8059-4BEF-99E5-C787FA251558}" srcId="{6628E8AE-D9DF-4906-B641-55FB413E7C38}" destId="{FADEFB65-C660-45C3-9D3D-9A00897047A9}" srcOrd="2" destOrd="0" parTransId="{3F940E80-9D0B-4D5C-A9CB-9F9A18612F7E}" sibTransId="{C4F2E264-2B79-41A3-9EC5-9C1E9D90F310}"/>
    <dgm:cxn modelId="{6A7A6086-9CDD-4FBF-90BB-408FBB571BBC}" type="presOf" srcId="{9B5D07A0-DC53-45F0-B7E4-D579A5F4AE55}" destId="{3F73228B-E36C-4018-92BC-8552694E75EB}" srcOrd="0" destOrd="0" presId="urn:microsoft.com/office/officeart/2005/8/layout/hProcess6"/>
    <dgm:cxn modelId="{DDC14065-B459-4930-886B-361A5793FCDA}" type="presOf" srcId="{51E43337-03EE-4066-8DBF-79A471E9A856}" destId="{8B00FBE1-A6AB-465B-8023-24D47EAC8390}" srcOrd="0" destOrd="1" presId="urn:microsoft.com/office/officeart/2005/8/layout/hProcess6"/>
    <dgm:cxn modelId="{79F2B746-5175-4C77-8CF7-4FA84CF23B98}" type="presOf" srcId="{C0910A7E-CBA9-4C82-BA3B-2F032CC036A4}" destId="{64595BA5-0C60-44D1-A025-2EF7BF1ABE1E}" srcOrd="1" destOrd="1" presId="urn:microsoft.com/office/officeart/2005/8/layout/hProcess6"/>
    <dgm:cxn modelId="{79F323B9-52FB-4ED6-AC60-51E6EE7DF73C}" type="presOf" srcId="{B8767FBF-C4BF-4470-9606-46B150206717}" destId="{37FECFAF-3E84-4D2D-8B47-4EDBB43D094B}" srcOrd="0" destOrd="0" presId="urn:microsoft.com/office/officeart/2005/8/layout/hProcess6"/>
    <dgm:cxn modelId="{220EF81C-DA9E-405B-B74C-208AEFE8919D}" srcId="{F60BBC74-454C-4E92-9CAA-2CFB50F032A0}" destId="{9B5D07A0-DC53-45F0-B7E4-D579A5F4AE55}" srcOrd="0" destOrd="0" parTransId="{4B9D6CA2-923F-4A04-AB27-E44F5B7DCAE1}" sibTransId="{EF901126-01DD-48A0-91EE-109E6BF8B771}"/>
    <dgm:cxn modelId="{CA08E15F-9664-48BF-962F-EB60FAD8E85E}" type="presOf" srcId="{1B8C3395-F9C0-4CBE-8CAD-DF15F469E78A}" destId="{8B00FBE1-A6AB-465B-8023-24D47EAC8390}" srcOrd="0" destOrd="0" presId="urn:microsoft.com/office/officeart/2005/8/layout/hProcess6"/>
    <dgm:cxn modelId="{B8387567-A28E-4117-901E-C26A720C16CC}" srcId="{6628E8AE-D9DF-4906-B641-55FB413E7C38}" destId="{6318F28B-8BA2-446D-8774-69E785EAFABE}" srcOrd="0" destOrd="0" parTransId="{6C97AB7B-3FBE-41D5-BBDF-4FA2CFFF7C93}" sibTransId="{6A03421E-B104-48C2-A895-FE5FE36BE8C5}"/>
    <dgm:cxn modelId="{7D981135-C25C-4823-9FDB-C17FC4703FDE}" type="presParOf" srcId="{D931C667-CCA3-4766-90BA-FB3CA5D5B6EF}" destId="{C4FA7C5A-9835-4BF6-B92A-27835C59D009}" srcOrd="0" destOrd="0" presId="urn:microsoft.com/office/officeart/2005/8/layout/hProcess6"/>
    <dgm:cxn modelId="{723ACCA8-BC6C-4DD2-998F-8BB68F460E80}" type="presParOf" srcId="{C4FA7C5A-9835-4BF6-B92A-27835C59D009}" destId="{173F46A5-9560-45BC-8038-6FCB324B3E59}" srcOrd="0" destOrd="0" presId="urn:microsoft.com/office/officeart/2005/8/layout/hProcess6"/>
    <dgm:cxn modelId="{EBEEA66D-35C6-4AA8-9D85-8FC620E26039}" type="presParOf" srcId="{C4FA7C5A-9835-4BF6-B92A-27835C59D009}" destId="{8B00FBE1-A6AB-465B-8023-24D47EAC8390}" srcOrd="1" destOrd="0" presId="urn:microsoft.com/office/officeart/2005/8/layout/hProcess6"/>
    <dgm:cxn modelId="{AFD38C52-B6F4-4B52-86BC-CAF8B8A637A3}" type="presParOf" srcId="{C4FA7C5A-9835-4BF6-B92A-27835C59D009}" destId="{E51A6BD0-8EE8-460A-B701-1E91BCC47C65}" srcOrd="2" destOrd="0" presId="urn:microsoft.com/office/officeart/2005/8/layout/hProcess6"/>
    <dgm:cxn modelId="{03C97BC1-D976-4791-9205-EA0D99724B03}" type="presParOf" srcId="{C4FA7C5A-9835-4BF6-B92A-27835C59D009}" destId="{72A7C5A2-ABC6-4F44-BCCA-26CF55A7EB3D}" srcOrd="3" destOrd="0" presId="urn:microsoft.com/office/officeart/2005/8/layout/hProcess6"/>
    <dgm:cxn modelId="{FCB482EC-2EE3-4E1E-94DD-DCF439019782}" type="presParOf" srcId="{D931C667-CCA3-4766-90BA-FB3CA5D5B6EF}" destId="{EE2EF9E6-6A40-420A-8690-676F72A719A5}" srcOrd="1" destOrd="0" presId="urn:microsoft.com/office/officeart/2005/8/layout/hProcess6"/>
    <dgm:cxn modelId="{4BF399E6-25F7-42DD-B1E2-5E905FA6DC55}" type="presParOf" srcId="{D931C667-CCA3-4766-90BA-FB3CA5D5B6EF}" destId="{1A64863B-10CF-4DC1-BC7C-2CA85F5A11E3}" srcOrd="2" destOrd="0" presId="urn:microsoft.com/office/officeart/2005/8/layout/hProcess6"/>
    <dgm:cxn modelId="{17243194-E102-41E1-BD30-D40F5A2006F1}" type="presParOf" srcId="{1A64863B-10CF-4DC1-BC7C-2CA85F5A11E3}" destId="{672F2A17-0189-4E9F-BA99-DDC625EF1CEE}" srcOrd="0" destOrd="0" presId="urn:microsoft.com/office/officeart/2005/8/layout/hProcess6"/>
    <dgm:cxn modelId="{5D5D3D39-3609-4F3D-836C-ECEF24B0827A}" type="presParOf" srcId="{1A64863B-10CF-4DC1-BC7C-2CA85F5A11E3}" destId="{3F73228B-E36C-4018-92BC-8552694E75EB}" srcOrd="1" destOrd="0" presId="urn:microsoft.com/office/officeart/2005/8/layout/hProcess6"/>
    <dgm:cxn modelId="{3A017183-0D98-4F8A-A6AB-6495934B1034}" type="presParOf" srcId="{1A64863B-10CF-4DC1-BC7C-2CA85F5A11E3}" destId="{64595BA5-0C60-44D1-A025-2EF7BF1ABE1E}" srcOrd="2" destOrd="0" presId="urn:microsoft.com/office/officeart/2005/8/layout/hProcess6"/>
    <dgm:cxn modelId="{9E4040A2-CE55-4432-B88C-297ECC30C4A6}" type="presParOf" srcId="{1A64863B-10CF-4DC1-BC7C-2CA85F5A11E3}" destId="{98D14496-1BDF-405A-A92C-FF59375CBE8A}" srcOrd="3" destOrd="0" presId="urn:microsoft.com/office/officeart/2005/8/layout/hProcess6"/>
    <dgm:cxn modelId="{791B730F-3D10-40FD-95BB-60D8C2A114F5}" type="presParOf" srcId="{D931C667-CCA3-4766-90BA-FB3CA5D5B6EF}" destId="{6E4AF2DF-F0A0-40CD-B896-2956401C0CAB}" srcOrd="3" destOrd="0" presId="urn:microsoft.com/office/officeart/2005/8/layout/hProcess6"/>
    <dgm:cxn modelId="{D00EB356-91A8-41BC-ACA9-817FA272889F}" type="presParOf" srcId="{D931C667-CCA3-4766-90BA-FB3CA5D5B6EF}" destId="{1E9A286C-87C1-469B-AB5F-5816720E2DFA}" srcOrd="4" destOrd="0" presId="urn:microsoft.com/office/officeart/2005/8/layout/hProcess6"/>
    <dgm:cxn modelId="{7994DA7C-91F0-4119-9707-A4D1B66BC7A1}" type="presParOf" srcId="{1E9A286C-87C1-469B-AB5F-5816720E2DFA}" destId="{958A4073-6249-4006-950E-BD56F9C684B8}" srcOrd="0" destOrd="0" presId="urn:microsoft.com/office/officeart/2005/8/layout/hProcess6"/>
    <dgm:cxn modelId="{A650F77A-5303-42E4-8895-8C05E5F4F05E}" type="presParOf" srcId="{1E9A286C-87C1-469B-AB5F-5816720E2DFA}" destId="{37FECFAF-3E84-4D2D-8B47-4EDBB43D094B}" srcOrd="1" destOrd="0" presId="urn:microsoft.com/office/officeart/2005/8/layout/hProcess6"/>
    <dgm:cxn modelId="{9902468A-405A-469F-93B1-3CAC7F58F1A6}" type="presParOf" srcId="{1E9A286C-87C1-469B-AB5F-5816720E2DFA}" destId="{51269541-CAD5-4EBB-AA04-2F98D1F77463}" srcOrd="2" destOrd="0" presId="urn:microsoft.com/office/officeart/2005/8/layout/hProcess6"/>
    <dgm:cxn modelId="{B736500B-D223-458E-B881-85B735E64C4A}" type="presParOf" srcId="{1E9A286C-87C1-469B-AB5F-5816720E2DFA}" destId="{BB4080EF-65FA-4331-861F-FDB899F87FC5}" srcOrd="3" destOrd="0" presId="urn:microsoft.com/office/officeart/2005/8/layout/hProcess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B637A9-1A00-4AF9-93A6-68085B8D2894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209327-69C6-485D-818E-264DDD761A0B}" type="parTrans" cxnId="{6A1C2306-B465-4C64-A754-4EA6BE0E16AB}">
      <dgm:prSet/>
      <dgm:spPr/>
      <dgm:t>
        <a:bodyPr/>
        <a:lstStyle/>
        <a:p>
          <a:endParaRPr lang="ru-RU"/>
        </a:p>
      </dgm:t>
    </dgm:pt>
    <dgm:pt modelId="{91B82DE8-0D14-4286-A9E3-D75F9251CC73}">
      <dgm:prSet phldrT="[Текст]"/>
      <dgm:spPr/>
      <dgm:t>
        <a:bodyPr/>
        <a:lstStyle/>
        <a:p>
          <a:r>
            <a:rPr lang="ru-RU" smtClean="0"/>
            <a:t>АО «Лато»</a:t>
          </a:r>
          <a:endParaRPr lang="ru-RU"/>
        </a:p>
      </dgm:t>
    </dgm:pt>
    <dgm:pt modelId="{4B4B633C-6538-4610-8112-E4FAE17C38D6}" type="parTrans" cxnId="{06120B7B-5D83-4318-B7CC-55D71FE9F111}">
      <dgm:prSet/>
      <dgm:spPr/>
      <dgm:t>
        <a:bodyPr/>
        <a:lstStyle/>
        <a:p>
          <a:endParaRPr lang="ru-RU"/>
        </a:p>
      </dgm:t>
    </dgm:pt>
    <dgm:pt modelId="{C0E70010-3D3C-4A49-892C-7D7320724AD1}">
      <dgm:prSet phldrT="[Текст]"/>
      <dgm:spPr/>
      <dgm:t>
        <a:bodyPr/>
        <a:lstStyle/>
        <a:p>
          <a:r>
            <a:rPr lang="ru-RU" smtClean="0"/>
            <a:t>Беларусь</a:t>
          </a:r>
          <a:endParaRPr lang="ru-RU"/>
        </a:p>
      </dgm:t>
    </dgm:pt>
    <dgm:pt modelId="{45E03044-2E54-4F75-B027-8901965CC6EE}" type="sibTrans" cxnId="{06120B7B-5D83-4318-B7CC-55D71FE9F111}">
      <dgm:prSet/>
      <dgm:spPr/>
      <dgm:t>
        <a:bodyPr/>
        <a:lstStyle/>
        <a:p>
          <a:endParaRPr lang="ru-RU"/>
        </a:p>
      </dgm:t>
    </dgm:pt>
    <dgm:pt modelId="{867EB9E3-1BAB-4F6D-B0F7-0AF993CE6EC9}" type="parTrans" cxnId="{6FF87C18-47F3-4AC1-A9EA-006BCB7C0C4F}">
      <dgm:prSet/>
      <dgm:spPr/>
      <dgm:t>
        <a:bodyPr/>
        <a:lstStyle/>
        <a:p>
          <a:endParaRPr lang="ru-RU"/>
        </a:p>
      </dgm:t>
    </dgm:pt>
    <dgm:pt modelId="{9371E7E0-9B3C-4D2A-82EA-FE7AD50C45B9}">
      <dgm:prSet phldrT="[Текст]"/>
      <dgm:spPr/>
      <dgm:t>
        <a:bodyPr/>
        <a:lstStyle/>
        <a:p>
          <a:r>
            <a:rPr lang="ru-RU" smtClean="0"/>
            <a:t>Казахстан</a:t>
          </a:r>
          <a:endParaRPr lang="ru-RU"/>
        </a:p>
      </dgm:t>
    </dgm:pt>
    <dgm:pt modelId="{0564BE60-3F58-4D47-B8CC-0F5F588E4DC6}" type="sibTrans" cxnId="{6FF87C18-47F3-4AC1-A9EA-006BCB7C0C4F}">
      <dgm:prSet/>
      <dgm:spPr/>
      <dgm:t>
        <a:bodyPr/>
        <a:lstStyle/>
        <a:p>
          <a:endParaRPr lang="ru-RU"/>
        </a:p>
      </dgm:t>
    </dgm:pt>
    <dgm:pt modelId="{880D0A98-E055-49F3-B5D6-5DCA51C588FC}" type="sibTrans" cxnId="{6A1C2306-B465-4C64-A754-4EA6BE0E16AB}">
      <dgm:prSet/>
      <dgm:spPr/>
      <dgm:t>
        <a:bodyPr/>
        <a:lstStyle/>
        <a:p>
          <a:endParaRPr lang="ru-RU"/>
        </a:p>
      </dgm:t>
    </dgm:pt>
    <dgm:pt modelId="{802C144D-F273-48B9-8D21-D1A16DEFC1EA}" type="parTrans" cxnId="{8F56733F-4600-4630-B041-2E4A4B80281F}">
      <dgm:prSet/>
      <dgm:spPr/>
      <dgm:t>
        <a:bodyPr/>
        <a:lstStyle/>
        <a:p>
          <a:endParaRPr lang="ru-RU"/>
        </a:p>
      </dgm:t>
    </dgm:pt>
    <dgm:pt modelId="{7C666A91-9FE5-4115-9A47-5BE3520F7359}">
      <dgm:prSet phldrT="[Текст]"/>
      <dgm:spPr/>
      <dgm:t>
        <a:bodyPr/>
        <a:lstStyle/>
        <a:p>
          <a:r>
            <a:rPr lang="ru-RU" smtClean="0"/>
            <a:t>ООО «Магма»</a:t>
          </a:r>
          <a:endParaRPr lang="ru-RU"/>
        </a:p>
      </dgm:t>
    </dgm:pt>
    <dgm:pt modelId="{3DE85615-2B68-4B85-8B72-A4C014270747}" type="parTrans" cxnId="{CD9790EE-E09D-48C2-A478-8430D728786E}">
      <dgm:prSet/>
      <dgm:spPr/>
      <dgm:t>
        <a:bodyPr/>
        <a:lstStyle/>
        <a:p>
          <a:endParaRPr lang="ru-RU"/>
        </a:p>
      </dgm:t>
    </dgm:pt>
    <dgm:pt modelId="{A1B4F1F4-0832-4B54-A062-2229CA85B479}">
      <dgm:prSet phldrT="[Текст]"/>
      <dgm:spPr/>
      <dgm:t>
        <a:bodyPr/>
        <a:lstStyle/>
        <a:p>
          <a:r>
            <a:rPr lang="ru-RU" smtClean="0"/>
            <a:t>Беларусь</a:t>
          </a:r>
          <a:endParaRPr lang="ru-RU"/>
        </a:p>
      </dgm:t>
    </dgm:pt>
    <dgm:pt modelId="{4917955A-5DD7-4BC9-A6EF-3D512D46F1F3}" type="sibTrans" cxnId="{CD9790EE-E09D-48C2-A478-8430D728786E}">
      <dgm:prSet/>
      <dgm:spPr/>
      <dgm:t>
        <a:bodyPr/>
        <a:lstStyle/>
        <a:p>
          <a:endParaRPr lang="ru-RU"/>
        </a:p>
      </dgm:t>
    </dgm:pt>
    <dgm:pt modelId="{2E7808F7-444E-4D00-B1C4-710C1606037E}" type="parTrans" cxnId="{B70914CE-F5FB-4236-9BB9-9F6E084F9DC2}">
      <dgm:prSet/>
      <dgm:spPr/>
      <dgm:t>
        <a:bodyPr/>
        <a:lstStyle/>
        <a:p>
          <a:endParaRPr lang="ru-RU"/>
        </a:p>
      </dgm:t>
    </dgm:pt>
    <dgm:pt modelId="{370CA6FA-44E7-4773-88FE-C707B0790940}">
      <dgm:prSet phldrT="[Текст]"/>
      <dgm:spPr/>
      <dgm:t>
        <a:bodyPr/>
        <a:lstStyle/>
        <a:p>
          <a:r>
            <a:rPr lang="ru-RU" smtClean="0"/>
            <a:t>Казахстан</a:t>
          </a:r>
          <a:endParaRPr lang="ru-RU"/>
        </a:p>
      </dgm:t>
    </dgm:pt>
    <dgm:pt modelId="{466B8993-2A46-4940-93F3-79CAA5FB5E3E}" type="sibTrans" cxnId="{B70914CE-F5FB-4236-9BB9-9F6E084F9DC2}">
      <dgm:prSet/>
      <dgm:spPr/>
      <dgm:t>
        <a:bodyPr/>
        <a:lstStyle/>
        <a:p>
          <a:endParaRPr lang="ru-RU"/>
        </a:p>
      </dgm:t>
    </dgm:pt>
    <dgm:pt modelId="{656FDEF2-CF8F-4197-A849-8300570EFE55}" type="sibTrans" cxnId="{8F56733F-4600-4630-B041-2E4A4B80281F}">
      <dgm:prSet/>
      <dgm:spPr/>
      <dgm:t>
        <a:bodyPr/>
        <a:lstStyle/>
        <a:p>
          <a:endParaRPr lang="ru-RU"/>
        </a:p>
      </dgm:t>
    </dgm:pt>
    <dgm:pt modelId="{D438CB1A-1ADE-4B1E-984F-008C2CE572F8}" type="parTrans" cxnId="{3B1855BB-8DAE-435F-8BE1-9687E6DE364B}">
      <dgm:prSet/>
      <dgm:spPr/>
      <dgm:t>
        <a:bodyPr/>
        <a:lstStyle/>
        <a:p>
          <a:endParaRPr lang="ru-RU"/>
        </a:p>
      </dgm:t>
    </dgm:pt>
    <dgm:pt modelId="{2A2895C6-ECCA-42B1-BB65-CB658F994A59}">
      <dgm:prSet phldrT="[Текст]"/>
      <dgm:spPr/>
      <dgm:t>
        <a:bodyPr/>
        <a:lstStyle/>
        <a:p>
          <a:r>
            <a:rPr lang="ru-RU" smtClean="0"/>
            <a:t>ООО «КомбиС»</a:t>
          </a:r>
          <a:endParaRPr lang="ru-RU"/>
        </a:p>
      </dgm:t>
    </dgm:pt>
    <dgm:pt modelId="{D469377F-CB8F-4E36-AD95-67E3AD11BB6F}" type="parTrans" cxnId="{6D329C10-DBCE-4AE9-A9AA-F7FFCAA4B752}">
      <dgm:prSet/>
      <dgm:spPr/>
      <dgm:t>
        <a:bodyPr/>
        <a:lstStyle/>
        <a:p>
          <a:endParaRPr lang="ru-RU"/>
        </a:p>
      </dgm:t>
    </dgm:pt>
    <dgm:pt modelId="{4D71156D-161D-4727-85A7-8558A0D57B94}">
      <dgm:prSet phldrT="[Текст]"/>
      <dgm:spPr/>
      <dgm:t>
        <a:bodyPr/>
        <a:lstStyle/>
        <a:p>
          <a:r>
            <a:rPr lang="ru-RU" smtClean="0"/>
            <a:t>Китай</a:t>
          </a:r>
          <a:endParaRPr lang="ru-RU"/>
        </a:p>
      </dgm:t>
    </dgm:pt>
    <dgm:pt modelId="{E9E876CB-4472-4D8F-A9BF-585B1ADFFD01}" type="sibTrans" cxnId="{6D329C10-DBCE-4AE9-A9AA-F7FFCAA4B752}">
      <dgm:prSet/>
      <dgm:spPr/>
      <dgm:t>
        <a:bodyPr/>
        <a:lstStyle/>
        <a:p>
          <a:endParaRPr lang="ru-RU"/>
        </a:p>
      </dgm:t>
    </dgm:pt>
    <dgm:pt modelId="{9D5BF57F-203E-448A-9651-12A913C6F001}" type="sibTrans" cxnId="{3B1855BB-8DAE-435F-8BE1-9687E6DE364B}">
      <dgm:prSet/>
      <dgm:spPr/>
      <dgm:t>
        <a:bodyPr/>
        <a:lstStyle/>
        <a:p>
          <a:endParaRPr lang="ru-RU"/>
        </a:p>
      </dgm:t>
    </dgm:pt>
    <dgm:pt modelId="{B4CDD82D-71FF-48D9-B23B-3AD5AA9664CA}" type="pres">
      <dgm:prSet presAssocID="{4FB637A9-1A00-4AF9-93A6-68085B8D289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1E3596-FDC9-4C38-8416-4B892E387B16}" type="pres">
      <dgm:prSet presAssocID="{91B82DE8-0D14-4286-A9E3-D75F9251CC73}" presName="circle1" presStyleLbl="node1" presStyleIdx="0" presStyleCnt="3" custLinFactNeighborX="1088" custLinFactNeighborY="327"/>
      <dgm:spPr/>
      <dgm:t>
        <a:bodyPr/>
        <a:lstStyle/>
        <a:p>
          <a:endParaRPr/>
        </a:p>
      </dgm:t>
    </dgm:pt>
    <dgm:pt modelId="{C0D08981-57E8-463B-992E-F5126387C00F}" type="pres">
      <dgm:prSet presAssocID="{91B82DE8-0D14-4286-A9E3-D75F9251CC73}" presName="space" presStyleCnt="0"/>
      <dgm:spPr/>
      <dgm:t>
        <a:bodyPr/>
        <a:lstStyle/>
        <a:p>
          <a:endParaRPr/>
        </a:p>
      </dgm:t>
    </dgm:pt>
    <dgm:pt modelId="{E16D1752-9323-47AE-B77E-CA9F6C3716C0}" type="pres">
      <dgm:prSet presAssocID="{91B82DE8-0D14-4286-A9E3-D75F9251CC73}" presName="rect1" presStyleLbl="alignAcc1" presStyleIdx="0" presStyleCnt="3" custScaleY="99880" custLinFactNeighborX="-280" custLinFactNeighborY="956"/>
      <dgm:spPr/>
      <dgm:t>
        <a:bodyPr/>
        <a:lstStyle/>
        <a:p>
          <a:endParaRPr lang="ru-RU"/>
        </a:p>
      </dgm:t>
    </dgm:pt>
    <dgm:pt modelId="{9AA8B0F5-9E7E-407F-BD31-206039E19112}" type="pres">
      <dgm:prSet presAssocID="{7C666A91-9FE5-4115-9A47-5BE3520F7359}" presName="vertSpace2" presStyleLbl="node1" presStyleIdx="0" presStyleCnt="3"/>
      <dgm:spPr/>
      <dgm:t>
        <a:bodyPr/>
        <a:lstStyle/>
        <a:p>
          <a:endParaRPr/>
        </a:p>
      </dgm:t>
    </dgm:pt>
    <dgm:pt modelId="{8DB74754-2147-46BB-B2DC-9F7EDD98B6E9}" type="pres">
      <dgm:prSet presAssocID="{7C666A91-9FE5-4115-9A47-5BE3520F7359}" presName="circle2" presStyleLbl="node1" presStyleIdx="1" presStyleCnt="3"/>
      <dgm:spPr/>
      <dgm:t>
        <a:bodyPr/>
        <a:lstStyle/>
        <a:p>
          <a:endParaRPr/>
        </a:p>
      </dgm:t>
    </dgm:pt>
    <dgm:pt modelId="{372F8B03-C73A-4466-8758-FA16105F474C}" type="pres">
      <dgm:prSet presAssocID="{7C666A91-9FE5-4115-9A47-5BE3520F7359}" presName="rect2" presStyleLbl="alignAcc1" presStyleIdx="1" presStyleCnt="3"/>
      <dgm:spPr/>
      <dgm:t>
        <a:bodyPr/>
        <a:lstStyle/>
        <a:p>
          <a:endParaRPr lang="ru-RU"/>
        </a:p>
      </dgm:t>
    </dgm:pt>
    <dgm:pt modelId="{DCB0778C-28CB-4AB2-934B-1C80AA3E23FB}" type="pres">
      <dgm:prSet presAssocID="{2A2895C6-ECCA-42B1-BB65-CB658F994A59}" presName="vertSpace3" presStyleLbl="node1" presStyleIdx="1" presStyleCnt="3"/>
      <dgm:spPr/>
      <dgm:t>
        <a:bodyPr/>
        <a:lstStyle/>
        <a:p>
          <a:endParaRPr/>
        </a:p>
      </dgm:t>
    </dgm:pt>
    <dgm:pt modelId="{92CA1349-AE76-491B-8B81-945E1FF9855F}" type="pres">
      <dgm:prSet presAssocID="{2A2895C6-ECCA-42B1-BB65-CB658F994A59}" presName="circle3" presStyleLbl="node1" presStyleIdx="2" presStyleCnt="3"/>
      <dgm:spPr/>
      <dgm:t>
        <a:bodyPr/>
        <a:lstStyle/>
        <a:p>
          <a:endParaRPr/>
        </a:p>
      </dgm:t>
    </dgm:pt>
    <dgm:pt modelId="{D56FE80C-1807-44DC-8DA1-765F55D2253E}" type="pres">
      <dgm:prSet presAssocID="{2A2895C6-ECCA-42B1-BB65-CB658F994A59}" presName="rect3" presStyleLbl="alignAcc1" presStyleIdx="2" presStyleCnt="3"/>
      <dgm:spPr/>
      <dgm:t>
        <a:bodyPr/>
        <a:lstStyle/>
        <a:p>
          <a:endParaRPr lang="ru-RU"/>
        </a:p>
      </dgm:t>
    </dgm:pt>
    <dgm:pt modelId="{C34AC906-EDA2-4618-97D0-BD4AB439C5A1}" type="pres">
      <dgm:prSet presAssocID="{91B82DE8-0D14-4286-A9E3-D75F9251CC73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B3335-DB43-4623-85C5-3B4ED978AF3D}" type="pres">
      <dgm:prSet presAssocID="{91B82DE8-0D14-4286-A9E3-D75F9251CC73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8FB2F1-3921-4F5B-8FF9-0F8D732E063F}" type="pres">
      <dgm:prSet presAssocID="{7C666A91-9FE5-4115-9A47-5BE3520F7359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471DE7-1075-4240-BDE6-5C11C281B04B}" type="pres">
      <dgm:prSet presAssocID="{7C666A91-9FE5-4115-9A47-5BE3520F7359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444020-740B-4FF2-8B7E-3A1A2E45D097}" type="pres">
      <dgm:prSet presAssocID="{2A2895C6-ECCA-42B1-BB65-CB658F994A59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6EB8B8-BC83-489C-B985-A58CA60B275A}" type="pres">
      <dgm:prSet presAssocID="{2A2895C6-ECCA-42B1-BB65-CB658F994A59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855BB-8DAE-435F-8BE1-9687E6DE364B}" srcId="{4FB637A9-1A00-4AF9-93A6-68085B8D2894}" destId="{2A2895C6-ECCA-42B1-BB65-CB658F994A59}" srcOrd="2" destOrd="0" parTransId="{D438CB1A-1ADE-4B1E-984F-008C2CE572F8}" sibTransId="{9D5BF57F-203E-448A-9651-12A913C6F001}"/>
    <dgm:cxn modelId="{9F5A407B-57C2-44FE-A8CB-1992A9216DA1}" type="presOf" srcId="{7C666A91-9FE5-4115-9A47-5BE3520F7359}" destId="{DA8FB2F1-3921-4F5B-8FF9-0F8D732E063F}" srcOrd="1" destOrd="0" presId="urn:microsoft.com/office/officeart/2005/8/layout/target3"/>
    <dgm:cxn modelId="{8F56733F-4600-4630-B041-2E4A4B80281F}" srcId="{4FB637A9-1A00-4AF9-93A6-68085B8D2894}" destId="{7C666A91-9FE5-4115-9A47-5BE3520F7359}" srcOrd="1" destOrd="0" parTransId="{802C144D-F273-48B9-8D21-D1A16DEFC1EA}" sibTransId="{656FDEF2-CF8F-4197-A849-8300570EFE55}"/>
    <dgm:cxn modelId="{B70914CE-F5FB-4236-9BB9-9F6E084F9DC2}" srcId="{7C666A91-9FE5-4115-9A47-5BE3520F7359}" destId="{370CA6FA-44E7-4773-88FE-C707B0790940}" srcOrd="1" destOrd="0" parTransId="{2E7808F7-444E-4D00-B1C4-710C1606037E}" sibTransId="{466B8993-2A46-4940-93F3-79CAA5FB5E3E}"/>
    <dgm:cxn modelId="{15B797BD-B6BC-4FA4-B9E0-EFE768227EAC}" type="presOf" srcId="{370CA6FA-44E7-4773-88FE-C707B0790940}" destId="{3E471DE7-1075-4240-BDE6-5C11C281B04B}" srcOrd="0" destOrd="1" presId="urn:microsoft.com/office/officeart/2005/8/layout/target3"/>
    <dgm:cxn modelId="{31A42095-CD98-4589-B341-F391916DA641}" type="presOf" srcId="{91B82DE8-0D14-4286-A9E3-D75F9251CC73}" destId="{C34AC906-EDA2-4618-97D0-BD4AB439C5A1}" srcOrd="1" destOrd="0" presId="urn:microsoft.com/office/officeart/2005/8/layout/target3"/>
    <dgm:cxn modelId="{CD9790EE-E09D-48C2-A478-8430D728786E}" srcId="{7C666A91-9FE5-4115-9A47-5BE3520F7359}" destId="{A1B4F1F4-0832-4B54-A062-2229CA85B479}" srcOrd="0" destOrd="0" parTransId="{3DE85615-2B68-4B85-8B72-A4C014270747}" sibTransId="{4917955A-5DD7-4BC9-A6EF-3D512D46F1F3}"/>
    <dgm:cxn modelId="{24CB521E-8F22-403E-B106-83502CF5ACCF}" type="presOf" srcId="{7C666A91-9FE5-4115-9A47-5BE3520F7359}" destId="{372F8B03-C73A-4466-8758-FA16105F474C}" srcOrd="0" destOrd="0" presId="urn:microsoft.com/office/officeart/2005/8/layout/target3"/>
    <dgm:cxn modelId="{06120B7B-5D83-4318-B7CC-55D71FE9F111}" srcId="{91B82DE8-0D14-4286-A9E3-D75F9251CC73}" destId="{C0E70010-3D3C-4A49-892C-7D7320724AD1}" srcOrd="0" destOrd="0" parTransId="{4B4B633C-6538-4610-8112-E4FAE17C38D6}" sibTransId="{45E03044-2E54-4F75-B027-8901965CC6EE}"/>
    <dgm:cxn modelId="{F319E742-1918-4CAE-B44E-3CB6C953F766}" type="presOf" srcId="{2A2895C6-ECCA-42B1-BB65-CB658F994A59}" destId="{D56FE80C-1807-44DC-8DA1-765F55D2253E}" srcOrd="0" destOrd="0" presId="urn:microsoft.com/office/officeart/2005/8/layout/target3"/>
    <dgm:cxn modelId="{6A1C2306-B465-4C64-A754-4EA6BE0E16AB}" srcId="{4FB637A9-1A00-4AF9-93A6-68085B8D2894}" destId="{91B82DE8-0D14-4286-A9E3-D75F9251CC73}" srcOrd="0" destOrd="0" parTransId="{FF209327-69C6-485D-818E-264DDD761A0B}" sibTransId="{880D0A98-E055-49F3-B5D6-5DCA51C588FC}"/>
    <dgm:cxn modelId="{6FF87C18-47F3-4AC1-A9EA-006BCB7C0C4F}" srcId="{91B82DE8-0D14-4286-A9E3-D75F9251CC73}" destId="{9371E7E0-9B3C-4D2A-82EA-FE7AD50C45B9}" srcOrd="1" destOrd="0" parTransId="{867EB9E3-1BAB-4F6D-B0F7-0AF993CE6EC9}" sibTransId="{0564BE60-3F58-4D47-B8CC-0F5F588E4DC6}"/>
    <dgm:cxn modelId="{7D96E2F4-8F35-4162-B537-492CFD5B5CC1}" type="presOf" srcId="{4FB637A9-1A00-4AF9-93A6-68085B8D2894}" destId="{B4CDD82D-71FF-48D9-B23B-3AD5AA9664CA}" srcOrd="0" destOrd="0" presId="urn:microsoft.com/office/officeart/2005/8/layout/target3"/>
    <dgm:cxn modelId="{170531FC-2121-46A3-ACC5-B64E7ACE8699}" type="presOf" srcId="{91B82DE8-0D14-4286-A9E3-D75F9251CC73}" destId="{E16D1752-9323-47AE-B77E-CA9F6C3716C0}" srcOrd="0" destOrd="0" presId="urn:microsoft.com/office/officeart/2005/8/layout/target3"/>
    <dgm:cxn modelId="{E2CD37DE-93BB-4212-9258-F0BC3C57C41E}" type="presOf" srcId="{C0E70010-3D3C-4A49-892C-7D7320724AD1}" destId="{C51B3335-DB43-4623-85C5-3B4ED978AF3D}" srcOrd="0" destOrd="0" presId="urn:microsoft.com/office/officeart/2005/8/layout/target3"/>
    <dgm:cxn modelId="{2DBD9C30-B942-44A8-842D-AECE1DDFAB25}" type="presOf" srcId="{A1B4F1F4-0832-4B54-A062-2229CA85B479}" destId="{3E471DE7-1075-4240-BDE6-5C11C281B04B}" srcOrd="0" destOrd="0" presId="urn:microsoft.com/office/officeart/2005/8/layout/target3"/>
    <dgm:cxn modelId="{FBBE31B5-1F35-4469-9061-312D09666F6C}" type="presOf" srcId="{2A2895C6-ECCA-42B1-BB65-CB658F994A59}" destId="{DC444020-740B-4FF2-8B7E-3A1A2E45D097}" srcOrd="1" destOrd="0" presId="urn:microsoft.com/office/officeart/2005/8/layout/target3"/>
    <dgm:cxn modelId="{6D329C10-DBCE-4AE9-A9AA-F7FFCAA4B752}" srcId="{2A2895C6-ECCA-42B1-BB65-CB658F994A59}" destId="{4D71156D-161D-4727-85A7-8558A0D57B94}" srcOrd="0" destOrd="0" parTransId="{D469377F-CB8F-4E36-AD95-67E3AD11BB6F}" sibTransId="{E9E876CB-4472-4D8F-A9BF-585B1ADFFD01}"/>
    <dgm:cxn modelId="{F09FAC28-E547-4289-BBBB-CBAB7B3D5F06}" type="presOf" srcId="{9371E7E0-9B3C-4D2A-82EA-FE7AD50C45B9}" destId="{C51B3335-DB43-4623-85C5-3B4ED978AF3D}" srcOrd="0" destOrd="1" presId="urn:microsoft.com/office/officeart/2005/8/layout/target3"/>
    <dgm:cxn modelId="{916502CE-102D-463E-B51C-C7FAC7ADC908}" type="presOf" srcId="{4D71156D-161D-4727-85A7-8558A0D57B94}" destId="{CD6EB8B8-BC83-489C-B985-A58CA60B275A}" srcOrd="0" destOrd="0" presId="urn:microsoft.com/office/officeart/2005/8/layout/target3"/>
    <dgm:cxn modelId="{A26FD439-91DD-450B-87FD-9C330DC925A5}" type="presParOf" srcId="{B4CDD82D-71FF-48D9-B23B-3AD5AA9664CA}" destId="{D31E3596-FDC9-4C38-8416-4B892E387B16}" srcOrd="0" destOrd="0" presId="urn:microsoft.com/office/officeart/2005/8/layout/target3"/>
    <dgm:cxn modelId="{A8FCCF3A-337F-44CB-AE33-848EB2C7714A}" type="presParOf" srcId="{B4CDD82D-71FF-48D9-B23B-3AD5AA9664CA}" destId="{C0D08981-57E8-463B-992E-F5126387C00F}" srcOrd="1" destOrd="0" presId="urn:microsoft.com/office/officeart/2005/8/layout/target3"/>
    <dgm:cxn modelId="{C0939851-15D5-4D17-8F2E-D319B8A47760}" type="presParOf" srcId="{B4CDD82D-71FF-48D9-B23B-3AD5AA9664CA}" destId="{E16D1752-9323-47AE-B77E-CA9F6C3716C0}" srcOrd="2" destOrd="0" presId="urn:microsoft.com/office/officeart/2005/8/layout/target3"/>
    <dgm:cxn modelId="{66351979-E37F-4753-B94D-D71F5A933BCF}" type="presParOf" srcId="{B4CDD82D-71FF-48D9-B23B-3AD5AA9664CA}" destId="{9AA8B0F5-9E7E-407F-BD31-206039E19112}" srcOrd="3" destOrd="0" presId="urn:microsoft.com/office/officeart/2005/8/layout/target3"/>
    <dgm:cxn modelId="{A7268270-4F52-4DB6-AB6B-62BA8C67130C}" type="presParOf" srcId="{B4CDD82D-71FF-48D9-B23B-3AD5AA9664CA}" destId="{8DB74754-2147-46BB-B2DC-9F7EDD98B6E9}" srcOrd="4" destOrd="0" presId="urn:microsoft.com/office/officeart/2005/8/layout/target3"/>
    <dgm:cxn modelId="{83D2764A-9B39-4200-924E-E08CBEE0E2A9}" type="presParOf" srcId="{B4CDD82D-71FF-48D9-B23B-3AD5AA9664CA}" destId="{372F8B03-C73A-4466-8758-FA16105F474C}" srcOrd="5" destOrd="0" presId="urn:microsoft.com/office/officeart/2005/8/layout/target3"/>
    <dgm:cxn modelId="{1E3A71F7-B367-451D-9BBD-66AAABDB1498}" type="presParOf" srcId="{B4CDD82D-71FF-48D9-B23B-3AD5AA9664CA}" destId="{DCB0778C-28CB-4AB2-934B-1C80AA3E23FB}" srcOrd="6" destOrd="0" presId="urn:microsoft.com/office/officeart/2005/8/layout/target3"/>
    <dgm:cxn modelId="{8D276EEE-6FC7-48BE-AB7A-30035434F87D}" type="presParOf" srcId="{B4CDD82D-71FF-48D9-B23B-3AD5AA9664CA}" destId="{92CA1349-AE76-491B-8B81-945E1FF9855F}" srcOrd="7" destOrd="0" presId="urn:microsoft.com/office/officeart/2005/8/layout/target3"/>
    <dgm:cxn modelId="{DFAC991F-E651-419E-B895-7928DE57F6CA}" type="presParOf" srcId="{B4CDD82D-71FF-48D9-B23B-3AD5AA9664CA}" destId="{D56FE80C-1807-44DC-8DA1-765F55D2253E}" srcOrd="8" destOrd="0" presId="urn:microsoft.com/office/officeart/2005/8/layout/target3"/>
    <dgm:cxn modelId="{6F1A129D-002F-464A-8EB2-E25465435EDC}" type="presParOf" srcId="{B4CDD82D-71FF-48D9-B23B-3AD5AA9664CA}" destId="{C34AC906-EDA2-4618-97D0-BD4AB439C5A1}" srcOrd="9" destOrd="0" presId="urn:microsoft.com/office/officeart/2005/8/layout/target3"/>
    <dgm:cxn modelId="{C3DD5CEF-C7EF-47EB-9450-5BF1816E5689}" type="presParOf" srcId="{B4CDD82D-71FF-48D9-B23B-3AD5AA9664CA}" destId="{C51B3335-DB43-4623-85C5-3B4ED978AF3D}" srcOrd="10" destOrd="0" presId="urn:microsoft.com/office/officeart/2005/8/layout/target3"/>
    <dgm:cxn modelId="{D7E19159-3085-42DA-8041-78B6BC61B8DB}" type="presParOf" srcId="{B4CDD82D-71FF-48D9-B23B-3AD5AA9664CA}" destId="{DA8FB2F1-3921-4F5B-8FF9-0F8D732E063F}" srcOrd="11" destOrd="0" presId="urn:microsoft.com/office/officeart/2005/8/layout/target3"/>
    <dgm:cxn modelId="{A450D55C-31CE-4D28-B2CB-39803A3CA92E}" type="presParOf" srcId="{B4CDD82D-71FF-48D9-B23B-3AD5AA9664CA}" destId="{3E471DE7-1075-4240-BDE6-5C11C281B04B}" srcOrd="12" destOrd="0" presId="urn:microsoft.com/office/officeart/2005/8/layout/target3"/>
    <dgm:cxn modelId="{8A62417E-DE13-497A-9561-931F363F9070}" type="presParOf" srcId="{B4CDD82D-71FF-48D9-B23B-3AD5AA9664CA}" destId="{DC444020-740B-4FF2-8B7E-3A1A2E45D097}" srcOrd="13" destOrd="0" presId="urn:microsoft.com/office/officeart/2005/8/layout/target3"/>
    <dgm:cxn modelId="{E8C9E623-44F9-47D1-999A-4950923A2BAC}" type="presParOf" srcId="{B4CDD82D-71FF-48D9-B23B-3AD5AA9664CA}" destId="{CD6EB8B8-BC83-489C-B985-A58CA60B275A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DAF563-76E8-48AD-8F27-9CDA328AC22A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/>
        </a:p>
      </dgm:t>
    </dgm:pt>
    <dgm:pt modelId="{4B7CBC0B-A107-4F85-9DBD-58C99BD34C2E}" type="parTrans" cxnId="{26F4830A-208C-4611-82A6-9AD9B7F451B1}">
      <dgm:prSet/>
      <dgm:spPr/>
      <dgm:t>
        <a:bodyPr/>
        <a:lstStyle/>
        <a:p>
          <a:endParaRPr lang="ru-RU"/>
        </a:p>
      </dgm:t>
    </dgm:pt>
    <dgm:pt modelId="{FD9EEA92-EF56-4F44-B928-1B7E74AEDE58}">
      <dgm:prSet phldrT="[Текст]" custT="1"/>
      <dgm:spPr/>
      <dgm:t>
        <a:bodyPr/>
        <a:lstStyle/>
        <a:p>
          <a:pPr algn="ctr"/>
          <a:r>
            <a:rPr lang="ru-RU" sz="1800" b="1" smtClean="0"/>
            <a:t>Темп роста 110,2%</a:t>
          </a:r>
          <a:endParaRPr lang="ru-RU" sz="1800" b="1"/>
        </a:p>
      </dgm:t>
    </dgm:pt>
    <dgm:pt modelId="{623DE422-2245-4F02-B128-AEC318FF3CBE}" type="sibTrans" cxnId="{26F4830A-208C-4611-82A6-9AD9B7F451B1}">
      <dgm:prSet/>
      <dgm:spPr/>
      <dgm:t>
        <a:bodyPr/>
        <a:lstStyle/>
        <a:p>
          <a:endParaRPr lang="ru-RU"/>
        </a:p>
      </dgm:t>
    </dgm:pt>
    <dgm:pt modelId="{A52A544F-6E1D-4630-B92B-A541759C6738}" type="parTrans" cxnId="{0474AA31-D170-49A5-83C2-E5061DE9D8FE}">
      <dgm:prSet/>
      <dgm:spPr/>
      <dgm:t>
        <a:bodyPr/>
        <a:lstStyle/>
        <a:p>
          <a:endParaRPr lang="ru-RU"/>
        </a:p>
      </dgm:t>
    </dgm:pt>
    <dgm:pt modelId="{024E538F-0E05-48FF-9819-CE8EC781575D}">
      <dgm:prSet phldrT="[Текст]" custT="1"/>
      <dgm:spPr/>
      <dgm:t>
        <a:bodyPr/>
        <a:lstStyle/>
        <a:p>
          <a:pPr algn="ctr"/>
          <a:r>
            <a:rPr lang="ru-RU" sz="1800" b="1" smtClean="0"/>
            <a:t>Темп роста 125,7%</a:t>
          </a:r>
          <a:endParaRPr lang="ru-RU" sz="1800" b="1"/>
        </a:p>
      </dgm:t>
    </dgm:pt>
    <dgm:pt modelId="{AB389FB6-A8B8-486E-8377-B2772FFE3C43}" type="sibTrans" cxnId="{0474AA31-D170-49A5-83C2-E5061DE9D8FE}">
      <dgm:prSet/>
      <dgm:spPr/>
      <dgm:t>
        <a:bodyPr/>
        <a:lstStyle/>
        <a:p>
          <a:endParaRPr lang="ru-RU"/>
        </a:p>
      </dgm:t>
    </dgm:pt>
    <dgm:pt modelId="{A6B5F083-7775-41DC-B1CE-28EA5ABDEC1E}" type="pres">
      <dgm:prSet presAssocID="{8FDAF563-76E8-48AD-8F27-9CDA328AC22A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/>
        </a:p>
      </dgm:t>
    </dgm:pt>
    <dgm:pt modelId="{574351E3-4EB0-41B3-A96A-01E3878BE818}" type="pres">
      <dgm:prSet presAssocID="{8FDAF563-76E8-48AD-8F27-9CDA328AC22A}" presName="arrow" presStyleLbl="bgShp" presStyleIdx="0" presStyleCnt="1" custScaleY="123910" custLinFactNeighborX="-6397" custLinFactNeighborY="359"/>
      <dgm:spPr>
        <a:solidFill>
          <a:srgbClr val="FFFF00"/>
        </a:solidFill>
      </dgm:spPr>
      <dgm:t>
        <a:bodyPr/>
        <a:lstStyle/>
        <a:p>
          <a:endParaRPr/>
        </a:p>
      </dgm:t>
    </dgm:pt>
    <dgm:pt modelId="{09154F31-9165-4158-A579-AD2ACB2A32FD}" type="pres">
      <dgm:prSet presAssocID="{8FDAF563-76E8-48AD-8F27-9CDA328AC22A}" presName="arrowDiagram2" presStyleCnt="0"/>
      <dgm:spPr/>
      <dgm:t>
        <a:bodyPr/>
        <a:lstStyle/>
        <a:p>
          <a:endParaRPr/>
        </a:p>
      </dgm:t>
    </dgm:pt>
    <dgm:pt modelId="{20958BE0-1ABE-40DB-AD1B-4F173EBA7471}" type="pres">
      <dgm:prSet presAssocID="{FD9EEA92-EF56-4F44-B928-1B7E74AEDE58}" presName="bullet2a" presStyleLbl="node1" presStyleIdx="0" presStyleCnt="2"/>
      <dgm:spPr/>
      <dgm:t>
        <a:bodyPr/>
        <a:lstStyle/>
        <a:p>
          <a:endParaRPr/>
        </a:p>
      </dgm:t>
    </dgm:pt>
    <dgm:pt modelId="{CE358EEE-E7FE-4BEE-A066-C7090CFE5A4B}" type="pres">
      <dgm:prSet presAssocID="{FD9EEA92-EF56-4F44-B928-1B7E74AEDE58}" presName="textBox2a" presStyleLbl="revTx" presStyleIdx="0" presStyleCnt="2" custScaleX="186466" custLinFactNeighborX="-24822" custLinFactNeighborY="17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AA8811-4213-45C5-9E39-F18C4D7B04E3}" type="pres">
      <dgm:prSet presAssocID="{024E538F-0E05-48FF-9819-CE8EC781575D}" presName="bullet2b" presStyleLbl="node1" presStyleIdx="1" presStyleCnt="2"/>
      <dgm:spPr/>
      <dgm:t>
        <a:bodyPr/>
        <a:lstStyle/>
        <a:p>
          <a:endParaRPr/>
        </a:p>
      </dgm:t>
    </dgm:pt>
    <dgm:pt modelId="{4DDD6593-8C88-436F-8113-B5FE266FB3E3}" type="pres">
      <dgm:prSet presAssocID="{024E538F-0E05-48FF-9819-CE8EC781575D}" presName="textBox2b" presStyleLbl="revTx" presStyleIdx="1" presStyleCnt="2" custScaleX="175751" custLinFactNeighborX="6343" custLinFactNeighborY="13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F4830A-208C-4611-82A6-9AD9B7F451B1}" srcId="{8FDAF563-76E8-48AD-8F27-9CDA328AC22A}" destId="{FD9EEA92-EF56-4F44-B928-1B7E74AEDE58}" srcOrd="0" destOrd="0" parTransId="{4B7CBC0B-A107-4F85-9DBD-58C99BD34C2E}" sibTransId="{623DE422-2245-4F02-B128-AEC318FF3CBE}"/>
    <dgm:cxn modelId="{7A7876C0-5AAA-4D57-95E1-B0D6A9F86716}" type="presOf" srcId="{FD9EEA92-EF56-4F44-B928-1B7E74AEDE58}" destId="{CE358EEE-E7FE-4BEE-A066-C7090CFE5A4B}" srcOrd="0" destOrd="0" presId="urn:microsoft.com/office/officeart/2005/8/layout/arrow2"/>
    <dgm:cxn modelId="{7D3B5D3E-B4CE-4CD6-96AA-FB805A7C5661}" type="presOf" srcId="{8FDAF563-76E8-48AD-8F27-9CDA328AC22A}" destId="{A6B5F083-7775-41DC-B1CE-28EA5ABDEC1E}" srcOrd="0" destOrd="0" presId="urn:microsoft.com/office/officeart/2005/8/layout/arrow2"/>
    <dgm:cxn modelId="{ED3EACFB-88A8-4D39-B74E-393D1CF47CF2}" type="presOf" srcId="{024E538F-0E05-48FF-9819-CE8EC781575D}" destId="{4DDD6593-8C88-436F-8113-B5FE266FB3E3}" srcOrd="0" destOrd="0" presId="urn:microsoft.com/office/officeart/2005/8/layout/arrow2"/>
    <dgm:cxn modelId="{0474AA31-D170-49A5-83C2-E5061DE9D8FE}" srcId="{8FDAF563-76E8-48AD-8F27-9CDA328AC22A}" destId="{024E538F-0E05-48FF-9819-CE8EC781575D}" srcOrd="1" destOrd="0" parTransId="{A52A544F-6E1D-4630-B92B-A541759C6738}" sibTransId="{AB389FB6-A8B8-486E-8377-B2772FFE3C43}"/>
    <dgm:cxn modelId="{5A762E82-E514-43CD-823C-DCE96AB18738}" type="presParOf" srcId="{A6B5F083-7775-41DC-B1CE-28EA5ABDEC1E}" destId="{574351E3-4EB0-41B3-A96A-01E3878BE818}" srcOrd="0" destOrd="0" presId="urn:microsoft.com/office/officeart/2005/8/layout/arrow2"/>
    <dgm:cxn modelId="{1E13FFFB-47CA-4CA3-A340-41BD370D4704}" type="presParOf" srcId="{A6B5F083-7775-41DC-B1CE-28EA5ABDEC1E}" destId="{09154F31-9165-4158-A579-AD2ACB2A32FD}" srcOrd="1" destOrd="0" presId="urn:microsoft.com/office/officeart/2005/8/layout/arrow2"/>
    <dgm:cxn modelId="{B209916B-6C71-4E3A-9753-D7EC52D1ACAC}" type="presParOf" srcId="{09154F31-9165-4158-A579-AD2ACB2A32FD}" destId="{20958BE0-1ABE-40DB-AD1B-4F173EBA7471}" srcOrd="0" destOrd="0" presId="urn:microsoft.com/office/officeart/2005/8/layout/arrow2"/>
    <dgm:cxn modelId="{B4DCBA3C-95ED-4D96-802F-5958CF93E429}" type="presParOf" srcId="{09154F31-9165-4158-A579-AD2ACB2A32FD}" destId="{CE358EEE-E7FE-4BEE-A066-C7090CFE5A4B}" srcOrd="1" destOrd="0" presId="urn:microsoft.com/office/officeart/2005/8/layout/arrow2"/>
    <dgm:cxn modelId="{2585E14C-778C-40E4-B1AA-74FD78AE8D20}" type="presParOf" srcId="{09154F31-9165-4158-A579-AD2ACB2A32FD}" destId="{35AA8811-4213-45C5-9E39-F18C4D7B04E3}" srcOrd="2" destOrd="0" presId="urn:microsoft.com/office/officeart/2005/8/layout/arrow2"/>
    <dgm:cxn modelId="{0D2096CB-F283-4577-9BE3-545182403D91}" type="presParOf" srcId="{09154F31-9165-4158-A579-AD2ACB2A32FD}" destId="{4DDD6593-8C88-436F-8113-B5FE266FB3E3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B637A9-1A00-4AF9-93A6-68085B8D2894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209327-69C6-485D-818E-264DDD761A0B}" type="parTrans" cxnId="{821ECC31-16D0-497B-B8ED-954B2A1D6651}">
      <dgm:prSet/>
      <dgm:spPr/>
      <dgm:t>
        <a:bodyPr/>
        <a:lstStyle/>
        <a:p>
          <a:endParaRPr lang="ru-RU"/>
        </a:p>
      </dgm:t>
    </dgm:pt>
    <dgm:pt modelId="{91B82DE8-0D14-4286-A9E3-D75F9251CC73}">
      <dgm:prSet phldrT="[Текст]"/>
      <dgm:spPr/>
      <dgm:t>
        <a:bodyPr/>
        <a:lstStyle/>
        <a:p>
          <a:r>
            <a:rPr lang="ru-RU" smtClean="0"/>
            <a:t>АО «Птицефабрика «Чамзинская»</a:t>
          </a:r>
          <a:endParaRPr lang="ru-RU"/>
        </a:p>
      </dgm:t>
    </dgm:pt>
    <dgm:pt modelId="{4B4B633C-6538-4610-8112-E4FAE17C38D6}" type="parTrans" cxnId="{A796F738-DE0B-45FE-AC83-174C6616FA44}">
      <dgm:prSet/>
      <dgm:spPr/>
      <dgm:t>
        <a:bodyPr/>
        <a:lstStyle/>
        <a:p>
          <a:endParaRPr lang="ru-RU"/>
        </a:p>
      </dgm:t>
    </dgm:pt>
    <dgm:pt modelId="{C0E70010-3D3C-4A49-892C-7D7320724AD1}">
      <dgm:prSet phldrT="[Текст]"/>
      <dgm:spPr/>
      <dgm:t>
        <a:bodyPr/>
        <a:lstStyle/>
        <a:p>
          <a:endParaRPr lang="ru-RU"/>
        </a:p>
      </dgm:t>
    </dgm:pt>
    <dgm:pt modelId="{45E03044-2E54-4F75-B027-8901965CC6EE}" type="sibTrans" cxnId="{A796F738-DE0B-45FE-AC83-174C6616FA44}">
      <dgm:prSet/>
      <dgm:spPr/>
      <dgm:t>
        <a:bodyPr/>
        <a:lstStyle/>
        <a:p>
          <a:endParaRPr lang="ru-RU"/>
        </a:p>
      </dgm:t>
    </dgm:pt>
    <dgm:pt modelId="{867EB9E3-1BAB-4F6D-B0F7-0AF993CE6EC9}" type="parTrans" cxnId="{9494C97D-D950-4281-A6BC-3F20112EA817}">
      <dgm:prSet/>
      <dgm:spPr/>
      <dgm:t>
        <a:bodyPr/>
        <a:lstStyle/>
        <a:p>
          <a:endParaRPr lang="ru-RU"/>
        </a:p>
      </dgm:t>
    </dgm:pt>
    <dgm:pt modelId="{9371E7E0-9B3C-4D2A-82EA-FE7AD50C45B9}">
      <dgm:prSet phldrT="[Текст]"/>
      <dgm:spPr/>
      <dgm:t>
        <a:bodyPr/>
        <a:lstStyle/>
        <a:p>
          <a:r>
            <a:rPr lang="ru-RU" smtClean="0"/>
            <a:t>Казахстан</a:t>
          </a:r>
          <a:endParaRPr lang="ru-RU"/>
        </a:p>
      </dgm:t>
    </dgm:pt>
    <dgm:pt modelId="{0564BE60-3F58-4D47-B8CC-0F5F588E4DC6}" type="sibTrans" cxnId="{9494C97D-D950-4281-A6BC-3F20112EA817}">
      <dgm:prSet/>
      <dgm:spPr/>
      <dgm:t>
        <a:bodyPr/>
        <a:lstStyle/>
        <a:p>
          <a:endParaRPr lang="ru-RU"/>
        </a:p>
      </dgm:t>
    </dgm:pt>
    <dgm:pt modelId="{880D0A98-E055-49F3-B5D6-5DCA51C588FC}" type="sibTrans" cxnId="{821ECC31-16D0-497B-B8ED-954B2A1D6651}">
      <dgm:prSet/>
      <dgm:spPr/>
      <dgm:t>
        <a:bodyPr/>
        <a:lstStyle/>
        <a:p>
          <a:endParaRPr lang="ru-RU"/>
        </a:p>
      </dgm:t>
    </dgm:pt>
    <dgm:pt modelId="{B4CDD82D-71FF-48D9-B23B-3AD5AA9664CA}" type="pres">
      <dgm:prSet presAssocID="{4FB637A9-1A00-4AF9-93A6-68085B8D289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1E3596-FDC9-4C38-8416-4B892E387B16}" type="pres">
      <dgm:prSet presAssocID="{91B82DE8-0D14-4286-A9E3-D75F9251CC73}" presName="circle1" presStyleLbl="node1" presStyleIdx="0" presStyleCnt="1" custLinFactNeighborX="172" custLinFactNeighborY="-634"/>
      <dgm:spPr>
        <a:solidFill>
          <a:schemeClr val="tx2">
            <a:lumMod val="75000"/>
          </a:schemeClr>
        </a:solidFill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C0D08981-57E8-463B-992E-F5126387C00F}" type="pres">
      <dgm:prSet presAssocID="{91B82DE8-0D14-4286-A9E3-D75F9251CC73}" presName="space" presStyleCnt="0"/>
      <dgm:spPr/>
      <dgm:t>
        <a:bodyPr/>
        <a:lstStyle/>
        <a:p>
          <a:endParaRPr/>
        </a:p>
      </dgm:t>
    </dgm:pt>
    <dgm:pt modelId="{E16D1752-9323-47AE-B77E-CA9F6C3716C0}" type="pres">
      <dgm:prSet presAssocID="{91B82DE8-0D14-4286-A9E3-D75F9251CC73}" presName="rect1" presStyleLbl="alignAcc1" presStyleIdx="0" presStyleCnt="1" custScaleY="99880" custLinFactNeighborX="-280" custLinFactNeighborY="956"/>
      <dgm:spPr/>
      <dgm:t>
        <a:bodyPr/>
        <a:lstStyle/>
        <a:p>
          <a:endParaRPr lang="ru-RU"/>
        </a:p>
      </dgm:t>
    </dgm:pt>
    <dgm:pt modelId="{C34AC906-EDA2-4618-97D0-BD4AB439C5A1}" type="pres">
      <dgm:prSet presAssocID="{91B82DE8-0D14-4286-A9E3-D75F9251CC73}" presName="rect1ParTx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B3335-DB43-4623-85C5-3B4ED978AF3D}" type="pres">
      <dgm:prSet presAssocID="{91B82DE8-0D14-4286-A9E3-D75F9251CC73}" presName="rect1ChTx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1ECC31-16D0-497B-B8ED-954B2A1D6651}" srcId="{4FB637A9-1A00-4AF9-93A6-68085B8D2894}" destId="{91B82DE8-0D14-4286-A9E3-D75F9251CC73}" srcOrd="0" destOrd="0" parTransId="{FF209327-69C6-485D-818E-264DDD761A0B}" sibTransId="{880D0A98-E055-49F3-B5D6-5DCA51C588FC}"/>
    <dgm:cxn modelId="{D109515F-C7BB-4ECE-8B80-DA306F360BAE}" type="presOf" srcId="{91B82DE8-0D14-4286-A9E3-D75F9251CC73}" destId="{C34AC906-EDA2-4618-97D0-BD4AB439C5A1}" srcOrd="1" destOrd="0" presId="urn:microsoft.com/office/officeart/2005/8/layout/target3"/>
    <dgm:cxn modelId="{9494C97D-D950-4281-A6BC-3F20112EA817}" srcId="{91B82DE8-0D14-4286-A9E3-D75F9251CC73}" destId="{9371E7E0-9B3C-4D2A-82EA-FE7AD50C45B9}" srcOrd="1" destOrd="0" parTransId="{867EB9E3-1BAB-4F6D-B0F7-0AF993CE6EC9}" sibTransId="{0564BE60-3F58-4D47-B8CC-0F5F588E4DC6}"/>
    <dgm:cxn modelId="{89E02870-1122-45B5-92F5-467DEB87CA19}" type="presOf" srcId="{C0E70010-3D3C-4A49-892C-7D7320724AD1}" destId="{C51B3335-DB43-4623-85C5-3B4ED978AF3D}" srcOrd="0" destOrd="0" presId="urn:microsoft.com/office/officeart/2005/8/layout/target3"/>
    <dgm:cxn modelId="{86976B68-DC49-400B-834D-F6AD2898F0BA}" type="presOf" srcId="{91B82DE8-0D14-4286-A9E3-D75F9251CC73}" destId="{E16D1752-9323-47AE-B77E-CA9F6C3716C0}" srcOrd="0" destOrd="0" presId="urn:microsoft.com/office/officeart/2005/8/layout/target3"/>
    <dgm:cxn modelId="{A58C527F-497B-4127-929E-32977D2A3A91}" type="presOf" srcId="{4FB637A9-1A00-4AF9-93A6-68085B8D2894}" destId="{B4CDD82D-71FF-48D9-B23B-3AD5AA9664CA}" srcOrd="0" destOrd="0" presId="urn:microsoft.com/office/officeart/2005/8/layout/target3"/>
    <dgm:cxn modelId="{A796F738-DE0B-45FE-AC83-174C6616FA44}" srcId="{91B82DE8-0D14-4286-A9E3-D75F9251CC73}" destId="{C0E70010-3D3C-4A49-892C-7D7320724AD1}" srcOrd="0" destOrd="0" parTransId="{4B4B633C-6538-4610-8112-E4FAE17C38D6}" sibTransId="{45E03044-2E54-4F75-B027-8901965CC6EE}"/>
    <dgm:cxn modelId="{792F6237-6D7A-4CED-8001-B7D12852E380}" type="presOf" srcId="{9371E7E0-9B3C-4D2A-82EA-FE7AD50C45B9}" destId="{C51B3335-DB43-4623-85C5-3B4ED978AF3D}" srcOrd="0" destOrd="1" presId="urn:microsoft.com/office/officeart/2005/8/layout/target3"/>
    <dgm:cxn modelId="{65FEB670-EFB9-45F6-942A-A80087B0EFE7}" type="presParOf" srcId="{B4CDD82D-71FF-48D9-B23B-3AD5AA9664CA}" destId="{D31E3596-FDC9-4C38-8416-4B892E387B16}" srcOrd="0" destOrd="0" presId="urn:microsoft.com/office/officeart/2005/8/layout/target3"/>
    <dgm:cxn modelId="{CDDBFD0A-3F5B-4985-BE3F-A8483C2E00ED}" type="presParOf" srcId="{B4CDD82D-71FF-48D9-B23B-3AD5AA9664CA}" destId="{C0D08981-57E8-463B-992E-F5126387C00F}" srcOrd="1" destOrd="0" presId="urn:microsoft.com/office/officeart/2005/8/layout/target3"/>
    <dgm:cxn modelId="{F3DDBB1D-0384-4FF9-9A81-1E3DADAE85EC}" type="presParOf" srcId="{B4CDD82D-71FF-48D9-B23B-3AD5AA9664CA}" destId="{E16D1752-9323-47AE-B77E-CA9F6C3716C0}" srcOrd="2" destOrd="0" presId="urn:microsoft.com/office/officeart/2005/8/layout/target3"/>
    <dgm:cxn modelId="{CC696E9F-8B78-4055-B035-6CF04C776DF1}" type="presParOf" srcId="{B4CDD82D-71FF-48D9-B23B-3AD5AA9664CA}" destId="{C34AC906-EDA2-4618-97D0-BD4AB439C5A1}" srcOrd="3" destOrd="0" presId="urn:microsoft.com/office/officeart/2005/8/layout/target3"/>
    <dgm:cxn modelId="{8437AB50-F796-4A22-805A-F7362AE930A8}" type="presParOf" srcId="{B4CDD82D-71FF-48D9-B23B-3AD5AA9664CA}" destId="{C51B3335-DB43-4623-85C5-3B4ED978AF3D}" srcOrd="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72F7D56-3696-45E0-8DB4-AC9DA7FD79B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/>
        </a:p>
      </dgm:t>
    </dgm:pt>
    <dgm:pt modelId="{E47379FF-C5EA-4E86-9162-6C11696540CA}" type="parTrans" cxnId="{5D642C92-3A32-496F-BB11-18247B3014C3}">
      <dgm:prSet/>
      <dgm:spPr/>
      <dgm:t>
        <a:bodyPr/>
        <a:lstStyle/>
        <a:p>
          <a:endParaRPr lang="ru-RU"/>
        </a:p>
      </dgm:t>
    </dgm:pt>
    <dgm:pt modelId="{D4FF2097-D31B-4CCC-B622-48B7C4E4EC1E}">
      <dgm:prSet phldrT="[Текст]" custT="1"/>
      <dgm:spPr/>
      <dgm:t>
        <a:bodyPr/>
        <a:lstStyle/>
        <a:p>
          <a:r>
            <a:rPr lang="ru-RU" sz="20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2020 г.      35 870 руб.</a:t>
          </a:r>
          <a:endParaRPr lang="ru-RU" sz="2000" b="1">
            <a:latin typeface="Times New Roman" pitchFamily="18" charset="0"/>
            <a:cs typeface="Times New Roman" panose="02020603050405020304" pitchFamily="18" charset="0"/>
          </a:endParaRPr>
        </a:p>
      </dgm:t>
    </dgm:pt>
    <dgm:pt modelId="{95F60328-B801-4256-98B5-6EF6A7ACD31F}" type="sibTrans" cxnId="{5D642C92-3A32-496F-BB11-18247B3014C3}">
      <dgm:prSet/>
      <dgm:spPr/>
      <dgm:t>
        <a:bodyPr/>
        <a:lstStyle/>
        <a:p>
          <a:endParaRPr lang="ru-RU"/>
        </a:p>
      </dgm:t>
    </dgm:pt>
    <dgm:pt modelId="{0D4D5277-0F86-4FCA-8F79-4F2124EBBB2E}" type="parTrans" cxnId="{D305506C-AC09-4F58-B734-AAE580F8FA4B}">
      <dgm:prSet/>
      <dgm:spPr/>
      <dgm:t>
        <a:bodyPr/>
        <a:lstStyle/>
        <a:p>
          <a:endParaRPr lang="ru-RU"/>
        </a:p>
      </dgm:t>
    </dgm:pt>
    <dgm:pt modelId="{CC0C6324-A3FF-4F2F-8042-DB466DEBA15D}">
      <dgm:prSet phldrT="[Текст]" custT="1"/>
      <dgm:spPr/>
      <dgm:t>
        <a:bodyPr/>
        <a:lstStyle/>
        <a:p>
          <a:r>
            <a:rPr lang="ru-RU" sz="20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2021 г.      39 529 руб.</a:t>
          </a:r>
          <a:endParaRPr lang="ru-RU" sz="20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39CCD9-A355-4D1D-9B4D-DF10E8DC294C}" type="sibTrans" cxnId="{D305506C-AC09-4F58-B734-AAE580F8FA4B}">
      <dgm:prSet/>
      <dgm:spPr/>
      <dgm:t>
        <a:bodyPr/>
        <a:lstStyle/>
        <a:p>
          <a:endParaRPr lang="ru-RU"/>
        </a:p>
      </dgm:t>
    </dgm:pt>
    <dgm:pt modelId="{150DC037-6939-491F-A9F9-8D55C862F00E}" type="parTrans" cxnId="{F30188C3-311D-4B64-B669-A4475DAFF4C7}">
      <dgm:prSet/>
      <dgm:spPr/>
      <dgm:t>
        <a:bodyPr/>
        <a:lstStyle/>
        <a:p>
          <a:endParaRPr lang="ru-RU"/>
        </a:p>
      </dgm:t>
    </dgm:pt>
    <dgm:pt modelId="{5E86F560-0BAA-4BE7-B3D0-4B70E230592C}">
      <dgm:prSet phldrT="[Текст]" custT="1"/>
      <dgm:spPr/>
      <dgm:t>
        <a:bodyPr/>
        <a:lstStyle/>
        <a:p>
          <a:r>
            <a:rPr lang="ru-RU" sz="20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1 кв. 2022 г.    45 048,6 руб.</a:t>
          </a:r>
          <a:endParaRPr lang="ru-RU" sz="20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0718F4-9DF3-40F9-90AF-A50E7D8203E2}" type="sibTrans" cxnId="{F30188C3-311D-4B64-B669-A4475DAFF4C7}">
      <dgm:prSet/>
      <dgm:spPr/>
      <dgm:t>
        <a:bodyPr/>
        <a:lstStyle/>
        <a:p>
          <a:endParaRPr lang="ru-RU"/>
        </a:p>
      </dgm:t>
    </dgm:pt>
    <dgm:pt modelId="{780D347A-BDDA-4714-BDDF-16654D63C781}" type="pres">
      <dgm:prSet presAssocID="{572F7D56-3696-45E0-8DB4-AC9DA7FD79B4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/>
        </a:p>
      </dgm:t>
    </dgm:pt>
    <dgm:pt modelId="{CB649488-B43F-4F2F-B421-57F47FDFB412}" type="pres">
      <dgm:prSet presAssocID="{572F7D56-3696-45E0-8DB4-AC9DA7FD79B4}" presName="arrow" presStyleLbl="bgShp" presStyleIdx="0" presStyleCnt="1" custLinFactNeighborX="-2363" custLinFactNeighborY="-4911"/>
      <dgm:spPr/>
      <dgm:t>
        <a:bodyPr/>
        <a:lstStyle/>
        <a:p>
          <a:endParaRPr/>
        </a:p>
      </dgm:t>
    </dgm:pt>
    <dgm:pt modelId="{371102BF-8082-48A8-B84A-6178D2CBBC08}" type="pres">
      <dgm:prSet presAssocID="{572F7D56-3696-45E0-8DB4-AC9DA7FD79B4}" presName="arrowDiagram3" presStyleCnt="0"/>
      <dgm:spPr/>
      <dgm:t>
        <a:bodyPr/>
        <a:lstStyle/>
        <a:p>
          <a:endParaRPr/>
        </a:p>
      </dgm:t>
    </dgm:pt>
    <dgm:pt modelId="{4925DE8D-C222-4DC1-A990-C4946C2DCF76}" type="pres">
      <dgm:prSet presAssocID="{D4FF2097-D31B-4CCC-B622-48B7C4E4EC1E}" presName="bullet3a" presStyleLbl="node1" presStyleIdx="0" presStyleCnt="3"/>
      <dgm:spPr/>
      <dgm:t>
        <a:bodyPr/>
        <a:lstStyle/>
        <a:p>
          <a:endParaRPr/>
        </a:p>
      </dgm:t>
    </dgm:pt>
    <dgm:pt modelId="{2B08DB04-5275-4114-BA8B-DEE93744D6E7}" type="pres">
      <dgm:prSet presAssocID="{D4FF2097-D31B-4CCC-B622-48B7C4E4EC1E}" presName="textBox3a" presStyleLbl="revTx" presStyleIdx="0" presStyleCnt="3" custScaleX="137482" custScaleY="6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0B9FFE-73E9-4200-9942-21BE08B8E2F0}" type="pres">
      <dgm:prSet presAssocID="{CC0C6324-A3FF-4F2F-8042-DB466DEBA15D}" presName="bullet3b" presStyleLbl="node1" presStyleIdx="1" presStyleCnt="3"/>
      <dgm:spPr/>
      <dgm:t>
        <a:bodyPr/>
        <a:lstStyle/>
        <a:p>
          <a:endParaRPr/>
        </a:p>
      </dgm:t>
    </dgm:pt>
    <dgm:pt modelId="{F4D1AA55-0CA4-4DF4-A0CF-FAAC6AF7CEE1}" type="pres">
      <dgm:prSet presAssocID="{CC0C6324-A3FF-4F2F-8042-DB466DEBA15D}" presName="textBox3b" presStyleLbl="revTx" presStyleIdx="1" presStyleCnt="3" custScaleX="138889" custScaleY="31750" custLinFactNeighborX="-13889" custLinFactNeighborY="-17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76AAA7-BF77-4CEE-ACCC-8A5495024018}" type="pres">
      <dgm:prSet presAssocID="{5E86F560-0BAA-4BE7-B3D0-4B70E230592C}" presName="bullet3c" presStyleLbl="node1" presStyleIdx="2" presStyleCnt="3"/>
      <dgm:spPr/>
      <dgm:t>
        <a:bodyPr/>
        <a:lstStyle/>
        <a:p>
          <a:endParaRPr/>
        </a:p>
      </dgm:t>
    </dgm:pt>
    <dgm:pt modelId="{7430E372-541C-42EA-8D6F-21817511F215}" type="pres">
      <dgm:prSet presAssocID="{5E86F560-0BAA-4BE7-B3D0-4B70E230592C}" presName="textBox3c" presStyleLbl="revTx" presStyleIdx="2" presStyleCnt="3" custScaleX="166431" custScaleY="23557" custLinFactNeighborX="-14701" custLinFactNeighborY="-26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C18FFE-6C31-4B65-8A60-8530A1227056}" type="presOf" srcId="{572F7D56-3696-45E0-8DB4-AC9DA7FD79B4}" destId="{780D347A-BDDA-4714-BDDF-16654D63C781}" srcOrd="0" destOrd="0" presId="urn:microsoft.com/office/officeart/2005/8/layout/arrow2"/>
    <dgm:cxn modelId="{3DB7FFFE-F87C-47BC-A6B8-387363FE6DE7}" type="presOf" srcId="{D4FF2097-D31B-4CCC-B622-48B7C4E4EC1E}" destId="{2B08DB04-5275-4114-BA8B-DEE93744D6E7}" srcOrd="0" destOrd="0" presId="urn:microsoft.com/office/officeart/2005/8/layout/arrow2"/>
    <dgm:cxn modelId="{037DA00C-66B1-43BD-AE88-1DA09803A23E}" type="presOf" srcId="{5E86F560-0BAA-4BE7-B3D0-4B70E230592C}" destId="{7430E372-541C-42EA-8D6F-21817511F215}" srcOrd="0" destOrd="0" presId="urn:microsoft.com/office/officeart/2005/8/layout/arrow2"/>
    <dgm:cxn modelId="{F30188C3-311D-4B64-B669-A4475DAFF4C7}" srcId="{572F7D56-3696-45E0-8DB4-AC9DA7FD79B4}" destId="{5E86F560-0BAA-4BE7-B3D0-4B70E230592C}" srcOrd="2" destOrd="0" parTransId="{150DC037-6939-491F-A9F9-8D55C862F00E}" sibTransId="{800718F4-9DF3-40F9-90AF-A50E7D8203E2}"/>
    <dgm:cxn modelId="{D305506C-AC09-4F58-B734-AAE580F8FA4B}" srcId="{572F7D56-3696-45E0-8DB4-AC9DA7FD79B4}" destId="{CC0C6324-A3FF-4F2F-8042-DB466DEBA15D}" srcOrd="1" destOrd="0" parTransId="{0D4D5277-0F86-4FCA-8F79-4F2124EBBB2E}" sibTransId="{7339CCD9-A355-4D1D-9B4D-DF10E8DC294C}"/>
    <dgm:cxn modelId="{AD2B8666-43FD-49FD-9237-3AE2E280DDCB}" type="presOf" srcId="{CC0C6324-A3FF-4F2F-8042-DB466DEBA15D}" destId="{F4D1AA55-0CA4-4DF4-A0CF-FAAC6AF7CEE1}" srcOrd="0" destOrd="0" presId="urn:microsoft.com/office/officeart/2005/8/layout/arrow2"/>
    <dgm:cxn modelId="{5D642C92-3A32-496F-BB11-18247B3014C3}" srcId="{572F7D56-3696-45E0-8DB4-AC9DA7FD79B4}" destId="{D4FF2097-D31B-4CCC-B622-48B7C4E4EC1E}" srcOrd="0" destOrd="0" parTransId="{E47379FF-C5EA-4E86-9162-6C11696540CA}" sibTransId="{95F60328-B801-4256-98B5-6EF6A7ACD31F}"/>
    <dgm:cxn modelId="{C253BD96-0651-4E84-AD06-4643D37E0A2B}" type="presParOf" srcId="{780D347A-BDDA-4714-BDDF-16654D63C781}" destId="{CB649488-B43F-4F2F-B421-57F47FDFB412}" srcOrd="0" destOrd="0" presId="urn:microsoft.com/office/officeart/2005/8/layout/arrow2"/>
    <dgm:cxn modelId="{826FC8C3-486B-4167-A3DD-0ABE5D0B7F9A}" type="presParOf" srcId="{780D347A-BDDA-4714-BDDF-16654D63C781}" destId="{371102BF-8082-48A8-B84A-6178D2CBBC08}" srcOrd="1" destOrd="0" presId="urn:microsoft.com/office/officeart/2005/8/layout/arrow2"/>
    <dgm:cxn modelId="{A6D9C90C-69FD-4006-A57A-F308BFB610BE}" type="presParOf" srcId="{371102BF-8082-48A8-B84A-6178D2CBBC08}" destId="{4925DE8D-C222-4DC1-A990-C4946C2DCF76}" srcOrd="0" destOrd="0" presId="urn:microsoft.com/office/officeart/2005/8/layout/arrow2"/>
    <dgm:cxn modelId="{1763100A-48B5-4634-A4B2-444A1A1DBEC9}" type="presParOf" srcId="{371102BF-8082-48A8-B84A-6178D2CBBC08}" destId="{2B08DB04-5275-4114-BA8B-DEE93744D6E7}" srcOrd="1" destOrd="0" presId="urn:microsoft.com/office/officeart/2005/8/layout/arrow2"/>
    <dgm:cxn modelId="{3157778F-F2B4-4DAE-9F83-841FD3435247}" type="presParOf" srcId="{371102BF-8082-48A8-B84A-6178D2CBBC08}" destId="{720B9FFE-73E9-4200-9942-21BE08B8E2F0}" srcOrd="2" destOrd="0" presId="urn:microsoft.com/office/officeart/2005/8/layout/arrow2"/>
    <dgm:cxn modelId="{4790FDAC-13BE-4BF1-9E25-6C82CBA7941F}" type="presParOf" srcId="{371102BF-8082-48A8-B84A-6178D2CBBC08}" destId="{F4D1AA55-0CA4-4DF4-A0CF-FAAC6AF7CEE1}" srcOrd="3" destOrd="0" presId="urn:microsoft.com/office/officeart/2005/8/layout/arrow2"/>
    <dgm:cxn modelId="{D24723BE-48FF-49D1-BDFB-04967AECA5AE}" type="presParOf" srcId="{371102BF-8082-48A8-B84A-6178D2CBBC08}" destId="{6676AAA7-BF77-4CEE-ACCC-8A5495024018}" srcOrd="4" destOrd="0" presId="urn:microsoft.com/office/officeart/2005/8/layout/arrow2"/>
    <dgm:cxn modelId="{CF72AE17-F195-433D-BC4A-C0233C6932AC}" type="presParOf" srcId="{371102BF-8082-48A8-B84A-6178D2CBBC08}" destId="{7430E372-541C-42EA-8D6F-21817511F215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8321E26-96B5-477D-92CC-ADFB677A5C9E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ED7E59-979B-4B09-85D9-B4CF5E8AB4D6}" type="parTrans" cxnId="{F14C2572-637B-4B92-92F3-7765B19D9EBF}">
      <dgm:prSet/>
      <dgm:spPr/>
      <dgm:t>
        <a:bodyPr/>
        <a:lstStyle/>
        <a:p>
          <a:endParaRPr lang="ru-RU"/>
        </a:p>
      </dgm:t>
    </dgm:pt>
    <dgm:pt modelId="{0795D6DE-D5EF-4B25-A57F-17FF3CF0DEB1}">
      <dgm:prSet phldrT="[Текст]" custT="1"/>
      <dgm:spPr/>
      <dgm:t>
        <a:bodyPr/>
        <a:lstStyle/>
        <a:p>
          <a:r>
            <a:rPr lang="ru-RU" sz="1500" smtClean="0"/>
            <a:t>На  01.01.2022 г.</a:t>
          </a:r>
          <a:endParaRPr lang="ru-RU" sz="1500"/>
        </a:p>
      </dgm:t>
    </dgm:pt>
    <dgm:pt modelId="{64E5E1A8-2103-41FA-A07A-960CEE576AAC}" type="parTrans" cxnId="{1C93CD69-CB5A-4E6F-9B46-3858FC6C1276}">
      <dgm:prSet/>
      <dgm:spPr/>
      <dgm:t>
        <a:bodyPr/>
        <a:lstStyle/>
        <a:p>
          <a:endParaRPr lang="ru-RU"/>
        </a:p>
      </dgm:t>
    </dgm:pt>
    <dgm:pt modelId="{1191446C-73D6-40E3-8B5A-3A61305CCCFA}">
      <dgm:prSet phldrT="[Текст]" custT="1"/>
      <dgm:spPr/>
      <dgm:t>
        <a:bodyPr/>
        <a:lstStyle/>
        <a:p>
          <a:pPr algn="ctr"/>
          <a:r>
            <a:rPr lang="ru-RU" sz="4000" smtClean="0"/>
            <a:t>124</a:t>
          </a:r>
          <a:endParaRPr lang="ru-RU" sz="4000"/>
        </a:p>
      </dgm:t>
    </dgm:pt>
    <dgm:pt modelId="{F09F427A-76ED-477E-A432-879C6AD5B13B}" type="sibTrans" cxnId="{1C93CD69-CB5A-4E6F-9B46-3858FC6C1276}">
      <dgm:prSet/>
      <dgm:spPr/>
      <dgm:t>
        <a:bodyPr/>
        <a:lstStyle/>
        <a:p>
          <a:endParaRPr lang="ru-RU"/>
        </a:p>
      </dgm:t>
    </dgm:pt>
    <dgm:pt modelId="{3F52A5F8-CFAB-4860-B2F6-10B26989BA8E}" type="sibTrans" cxnId="{F14C2572-637B-4B92-92F3-7765B19D9EBF}">
      <dgm:prSet/>
      <dgm:spPr/>
      <dgm:t>
        <a:bodyPr/>
        <a:lstStyle/>
        <a:p>
          <a:endParaRPr lang="ru-RU"/>
        </a:p>
      </dgm:t>
    </dgm:pt>
    <dgm:pt modelId="{B5BA81D5-2024-4D7F-A351-A8CF80838229}" type="parTrans" cxnId="{156DF29C-FA2B-41FC-94F5-5B64CF858132}">
      <dgm:prSet/>
      <dgm:spPr/>
      <dgm:t>
        <a:bodyPr/>
        <a:lstStyle/>
        <a:p>
          <a:endParaRPr lang="ru-RU"/>
        </a:p>
      </dgm:t>
    </dgm:pt>
    <dgm:pt modelId="{3B22E7B7-9033-4994-9D52-36E31FEA70DD}">
      <dgm:prSet phldrT="[Текст]" custT="1"/>
      <dgm:spPr/>
      <dgm:t>
        <a:bodyPr/>
        <a:lstStyle/>
        <a:p>
          <a:r>
            <a:rPr lang="ru-RU" sz="1500" smtClean="0"/>
            <a:t>На 01.05.2022 г.</a:t>
          </a:r>
          <a:endParaRPr lang="ru-RU" sz="1500"/>
        </a:p>
      </dgm:t>
    </dgm:pt>
    <dgm:pt modelId="{5C2B8421-F387-436D-9472-7217A3AB03F7}" type="parTrans" cxnId="{C93B5564-4139-4854-90D4-8F49165C9EA4}">
      <dgm:prSet/>
      <dgm:spPr/>
      <dgm:t>
        <a:bodyPr/>
        <a:lstStyle/>
        <a:p>
          <a:endParaRPr lang="ru-RU"/>
        </a:p>
      </dgm:t>
    </dgm:pt>
    <dgm:pt modelId="{DD466931-91C0-4B15-9D37-06730D54C6A8}">
      <dgm:prSet phldrT="[Текст]"/>
      <dgm:spPr/>
      <dgm:t>
        <a:bodyPr/>
        <a:lstStyle/>
        <a:p>
          <a:pPr algn="ctr"/>
          <a:r>
            <a:rPr lang="ru-RU" smtClean="0"/>
            <a:t>83</a:t>
          </a:r>
          <a:endParaRPr lang="ru-RU"/>
        </a:p>
      </dgm:t>
    </dgm:pt>
    <dgm:pt modelId="{5024B12A-A2B3-48EF-A115-F7FFB7738D86}" type="sibTrans" cxnId="{C93B5564-4139-4854-90D4-8F49165C9EA4}">
      <dgm:prSet/>
      <dgm:spPr/>
      <dgm:t>
        <a:bodyPr/>
        <a:lstStyle/>
        <a:p>
          <a:endParaRPr lang="ru-RU"/>
        </a:p>
      </dgm:t>
    </dgm:pt>
    <dgm:pt modelId="{B33AB0FA-F4A5-4997-8B55-433DA536EC42}" type="sibTrans" cxnId="{156DF29C-FA2B-41FC-94F5-5B64CF858132}">
      <dgm:prSet/>
      <dgm:spPr/>
      <dgm:t>
        <a:bodyPr/>
        <a:lstStyle/>
        <a:p>
          <a:endParaRPr lang="ru-RU"/>
        </a:p>
      </dgm:t>
    </dgm:pt>
    <dgm:pt modelId="{C89BA46D-353E-4F06-89B0-15A03B565D3F}" type="pres">
      <dgm:prSet presAssocID="{58321E26-96B5-477D-92CC-ADFB677A5C9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A139F57-4098-4E37-976B-E86B9A55E0A3}" type="pres">
      <dgm:prSet presAssocID="{0795D6DE-D5EF-4B25-A57F-17FF3CF0DEB1}" presName="parentText1" presStyleLbl="node1" presStyleIdx="0" presStyleCnt="2" custScaleY="192159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A79C6-BA6B-4868-9743-D969355FC12E}" type="pres">
      <dgm:prSet presAssocID="{0795D6DE-D5EF-4B25-A57F-17FF3CF0DEB1}" presName="childText1" presStyleLbl="solidAlignAcc1" presStyleIdx="0" presStyleCnt="2" custScaleX="96865" custScaleY="87278" custLinFactNeighborX="665" custLinFactNeighborY="-28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EA93B-22F7-4B89-989B-903FE1628146}" type="pres">
      <dgm:prSet presAssocID="{3B22E7B7-9033-4994-9D52-36E31FEA70DD}" presName="parentText2" presStyleLbl="node1" presStyleIdx="1" presStyleCnt="2" custScaleX="12143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9ECC9-C609-4FD1-9EA8-FBA43B9CC29F}" type="pres">
      <dgm:prSet presAssocID="{3B22E7B7-9033-4994-9D52-36E31FEA70DD}" presName="childText2" presStyleLbl="solidAlignAcc1" presStyleIdx="1" presStyleCnt="2" custScaleX="105298" custScaleY="84324" custLinFactNeighborX="1081" custLinFactNeighborY="-114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6DF29C-FA2B-41FC-94F5-5B64CF858132}" srcId="{58321E26-96B5-477D-92CC-ADFB677A5C9E}" destId="{3B22E7B7-9033-4994-9D52-36E31FEA70DD}" srcOrd="1" destOrd="0" parTransId="{B5BA81D5-2024-4D7F-A351-A8CF80838229}" sibTransId="{B33AB0FA-F4A5-4997-8B55-433DA536EC42}"/>
    <dgm:cxn modelId="{991446BE-77BC-4FFA-A671-71E956E7EF60}" type="presOf" srcId="{3B22E7B7-9033-4994-9D52-36E31FEA70DD}" destId="{1B6EA93B-22F7-4B89-989B-903FE1628146}" srcOrd="0" destOrd="0" presId="urn:microsoft.com/office/officeart/2009/3/layout/IncreasingArrowsProcess"/>
    <dgm:cxn modelId="{C93B5564-4139-4854-90D4-8F49165C9EA4}" srcId="{3B22E7B7-9033-4994-9D52-36E31FEA70DD}" destId="{DD466931-91C0-4B15-9D37-06730D54C6A8}" srcOrd="0" destOrd="0" parTransId="{5C2B8421-F387-436D-9472-7217A3AB03F7}" sibTransId="{5024B12A-A2B3-48EF-A115-F7FFB7738D86}"/>
    <dgm:cxn modelId="{A454D18B-4B42-43AD-B550-653C999B649F}" type="presOf" srcId="{1191446C-73D6-40E3-8B5A-3A61305CCCFA}" destId="{D8FA79C6-BA6B-4868-9743-D969355FC12E}" srcOrd="0" destOrd="0" presId="urn:microsoft.com/office/officeart/2009/3/layout/IncreasingArrowsProcess"/>
    <dgm:cxn modelId="{F14C2572-637B-4B92-92F3-7765B19D9EBF}" srcId="{58321E26-96B5-477D-92CC-ADFB677A5C9E}" destId="{0795D6DE-D5EF-4B25-A57F-17FF3CF0DEB1}" srcOrd="0" destOrd="0" parTransId="{58ED7E59-979B-4B09-85D9-B4CF5E8AB4D6}" sibTransId="{3F52A5F8-CFAB-4860-B2F6-10B26989BA8E}"/>
    <dgm:cxn modelId="{1C93CD69-CB5A-4E6F-9B46-3858FC6C1276}" srcId="{0795D6DE-D5EF-4B25-A57F-17FF3CF0DEB1}" destId="{1191446C-73D6-40E3-8B5A-3A61305CCCFA}" srcOrd="0" destOrd="0" parTransId="{64E5E1A8-2103-41FA-A07A-960CEE576AAC}" sibTransId="{F09F427A-76ED-477E-A432-879C6AD5B13B}"/>
    <dgm:cxn modelId="{15226E87-523E-4B99-A973-9CAAA331CBF3}" type="presOf" srcId="{DD466931-91C0-4B15-9D37-06730D54C6A8}" destId="{83F9ECC9-C609-4FD1-9EA8-FBA43B9CC29F}" srcOrd="0" destOrd="0" presId="urn:microsoft.com/office/officeart/2009/3/layout/IncreasingArrowsProcess"/>
    <dgm:cxn modelId="{DD0A6F6F-6A2E-45C1-91D5-CE951F2FDFDB}" type="presOf" srcId="{0795D6DE-D5EF-4B25-A57F-17FF3CF0DEB1}" destId="{5A139F57-4098-4E37-976B-E86B9A55E0A3}" srcOrd="0" destOrd="0" presId="urn:microsoft.com/office/officeart/2009/3/layout/IncreasingArrowsProcess"/>
    <dgm:cxn modelId="{ABF4402C-9904-4182-B155-90FA36CE314B}" type="presOf" srcId="{58321E26-96B5-477D-92CC-ADFB677A5C9E}" destId="{C89BA46D-353E-4F06-89B0-15A03B565D3F}" srcOrd="0" destOrd="0" presId="urn:microsoft.com/office/officeart/2009/3/layout/IncreasingArrowsProcess"/>
    <dgm:cxn modelId="{28D67EEB-A542-4E75-B569-839DA3BEB7E3}" type="presParOf" srcId="{C89BA46D-353E-4F06-89B0-15A03B565D3F}" destId="{5A139F57-4098-4E37-976B-E86B9A55E0A3}" srcOrd="0" destOrd="0" presId="urn:microsoft.com/office/officeart/2009/3/layout/IncreasingArrowsProcess"/>
    <dgm:cxn modelId="{F1EF4A46-68D0-4CDF-A75F-9ABA20CD26D9}" type="presParOf" srcId="{C89BA46D-353E-4F06-89B0-15A03B565D3F}" destId="{D8FA79C6-BA6B-4868-9743-D969355FC12E}" srcOrd="1" destOrd="0" presId="urn:microsoft.com/office/officeart/2009/3/layout/IncreasingArrowsProcess"/>
    <dgm:cxn modelId="{42C76A2A-7258-4945-B436-121BC404A9AB}" type="presParOf" srcId="{C89BA46D-353E-4F06-89B0-15A03B565D3F}" destId="{1B6EA93B-22F7-4B89-989B-903FE1628146}" srcOrd="2" destOrd="0" presId="urn:microsoft.com/office/officeart/2009/3/layout/IncreasingArrowsProcess"/>
    <dgm:cxn modelId="{7C48D56B-FF1E-45E3-9DA9-67BF7B62C05F}" type="presParOf" srcId="{C89BA46D-353E-4F06-89B0-15A03B565D3F}" destId="{83F9ECC9-C609-4FD1-9EA8-FBA43B9CC29F}" srcOrd="3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8321E26-96B5-477D-92CC-ADFB677A5C9E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ED7E59-979B-4B09-85D9-B4CF5E8AB4D6}" type="parTrans" cxnId="{7A7A3602-28BE-4BE3-8124-95E94787DB69}">
      <dgm:prSet/>
      <dgm:spPr/>
      <dgm:t>
        <a:bodyPr/>
        <a:lstStyle/>
        <a:p>
          <a:endParaRPr lang="ru-RU"/>
        </a:p>
      </dgm:t>
    </dgm:pt>
    <dgm:pt modelId="{0795D6DE-D5EF-4B25-A57F-17FF3CF0DEB1}">
      <dgm:prSet phldrT="[Текст]" custT="1"/>
      <dgm:spPr/>
      <dgm:t>
        <a:bodyPr/>
        <a:lstStyle/>
        <a:p>
          <a:r>
            <a:rPr lang="ru-RU" sz="1500" smtClean="0"/>
            <a:t>На  01.01.2022 г.</a:t>
          </a:r>
          <a:endParaRPr lang="ru-RU" sz="1500"/>
        </a:p>
      </dgm:t>
    </dgm:pt>
    <dgm:pt modelId="{64E5E1A8-2103-41FA-A07A-960CEE576AAC}" type="parTrans" cxnId="{2C70DC92-C77D-4606-9987-18EF8B1E2839}">
      <dgm:prSet/>
      <dgm:spPr/>
      <dgm:t>
        <a:bodyPr/>
        <a:lstStyle/>
        <a:p>
          <a:endParaRPr lang="ru-RU"/>
        </a:p>
      </dgm:t>
    </dgm:pt>
    <dgm:pt modelId="{1191446C-73D6-40E3-8B5A-3A61305CCCFA}">
      <dgm:prSet phldrT="[Текст]" custT="1"/>
      <dgm:spPr/>
      <dgm:t>
        <a:bodyPr/>
        <a:lstStyle/>
        <a:p>
          <a:pPr algn="ctr"/>
          <a:r>
            <a:rPr lang="ru-RU" sz="4000" smtClean="0"/>
            <a:t>557</a:t>
          </a:r>
          <a:endParaRPr lang="ru-RU" sz="4000"/>
        </a:p>
      </dgm:t>
    </dgm:pt>
    <dgm:pt modelId="{F09F427A-76ED-477E-A432-879C6AD5B13B}" type="sibTrans" cxnId="{2C70DC92-C77D-4606-9987-18EF8B1E2839}">
      <dgm:prSet/>
      <dgm:spPr/>
      <dgm:t>
        <a:bodyPr/>
        <a:lstStyle/>
        <a:p>
          <a:endParaRPr lang="ru-RU"/>
        </a:p>
      </dgm:t>
    </dgm:pt>
    <dgm:pt modelId="{3F52A5F8-CFAB-4860-B2F6-10B26989BA8E}" type="sibTrans" cxnId="{7A7A3602-28BE-4BE3-8124-95E94787DB69}">
      <dgm:prSet/>
      <dgm:spPr/>
      <dgm:t>
        <a:bodyPr/>
        <a:lstStyle/>
        <a:p>
          <a:endParaRPr lang="ru-RU"/>
        </a:p>
      </dgm:t>
    </dgm:pt>
    <dgm:pt modelId="{B5BA81D5-2024-4D7F-A351-A8CF80838229}" type="parTrans" cxnId="{DAE61F19-B342-4872-84EA-C4CC824D2F7F}">
      <dgm:prSet/>
      <dgm:spPr/>
      <dgm:t>
        <a:bodyPr/>
        <a:lstStyle/>
        <a:p>
          <a:endParaRPr lang="ru-RU"/>
        </a:p>
      </dgm:t>
    </dgm:pt>
    <dgm:pt modelId="{3B22E7B7-9033-4994-9D52-36E31FEA70DD}">
      <dgm:prSet phldrT="[Текст]" custT="1"/>
      <dgm:spPr/>
      <dgm:t>
        <a:bodyPr/>
        <a:lstStyle/>
        <a:p>
          <a:r>
            <a:rPr lang="ru-RU" sz="1500" smtClean="0"/>
            <a:t>На 01.05.2022 г.</a:t>
          </a:r>
          <a:endParaRPr lang="ru-RU" sz="1500"/>
        </a:p>
      </dgm:t>
    </dgm:pt>
    <dgm:pt modelId="{5C2B8421-F387-436D-9472-7217A3AB03F7}" type="parTrans" cxnId="{4796AC65-62E7-4D27-8145-26F5BD8B68EB}">
      <dgm:prSet/>
      <dgm:spPr/>
      <dgm:t>
        <a:bodyPr/>
        <a:lstStyle/>
        <a:p>
          <a:endParaRPr lang="ru-RU"/>
        </a:p>
      </dgm:t>
    </dgm:pt>
    <dgm:pt modelId="{DD466931-91C0-4B15-9D37-06730D54C6A8}">
      <dgm:prSet phldrT="[Текст]" custT="1"/>
      <dgm:spPr/>
      <dgm:t>
        <a:bodyPr/>
        <a:lstStyle/>
        <a:p>
          <a:pPr algn="ctr"/>
          <a:r>
            <a:rPr lang="ru-RU" sz="4000" smtClean="0"/>
            <a:t>679</a:t>
          </a:r>
          <a:endParaRPr lang="ru-RU" sz="4000"/>
        </a:p>
      </dgm:t>
    </dgm:pt>
    <dgm:pt modelId="{5024B12A-A2B3-48EF-A115-F7FFB7738D86}" type="sibTrans" cxnId="{4796AC65-62E7-4D27-8145-26F5BD8B68EB}">
      <dgm:prSet/>
      <dgm:spPr/>
      <dgm:t>
        <a:bodyPr/>
        <a:lstStyle/>
        <a:p>
          <a:endParaRPr lang="ru-RU"/>
        </a:p>
      </dgm:t>
    </dgm:pt>
    <dgm:pt modelId="{B33AB0FA-F4A5-4997-8B55-433DA536EC42}" type="sibTrans" cxnId="{DAE61F19-B342-4872-84EA-C4CC824D2F7F}">
      <dgm:prSet/>
      <dgm:spPr/>
      <dgm:t>
        <a:bodyPr/>
        <a:lstStyle/>
        <a:p>
          <a:endParaRPr lang="ru-RU"/>
        </a:p>
      </dgm:t>
    </dgm:pt>
    <dgm:pt modelId="{C89BA46D-353E-4F06-89B0-15A03B565D3F}" type="pres">
      <dgm:prSet presAssocID="{58321E26-96B5-477D-92CC-ADFB677A5C9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A139F57-4098-4E37-976B-E86B9A55E0A3}" type="pres">
      <dgm:prSet presAssocID="{0795D6DE-D5EF-4B25-A57F-17FF3CF0DEB1}" presName="parentText1" presStyleLbl="node1" presStyleIdx="0" presStyleCnt="2" custScaleY="192159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A79C6-BA6B-4868-9743-D969355FC12E}" type="pres">
      <dgm:prSet presAssocID="{0795D6DE-D5EF-4B25-A57F-17FF3CF0DEB1}" presName="childText1" presStyleLbl="solidAlignAcc1" presStyleIdx="0" presStyleCnt="2" custScaleY="87277" custLinFactNeighborY="28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EA93B-22F7-4B89-989B-903FE1628146}" type="pres">
      <dgm:prSet presAssocID="{3B22E7B7-9033-4994-9D52-36E31FEA70DD}" presName="parentText2" presStyleLbl="node1" presStyleIdx="1" presStyleCnt="2" custScaleX="12143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9ECC9-C609-4FD1-9EA8-FBA43B9CC29F}" type="pres">
      <dgm:prSet presAssocID="{3B22E7B7-9033-4994-9D52-36E31FEA70DD}" presName="childText2" presStyleLbl="solidAlignAcc1" presStyleIdx="1" presStyleCnt="2" custScaleY="88856" custLinFactNeighborX="-1908" custLinFactNeighborY="-53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70DC92-C77D-4606-9987-18EF8B1E2839}" srcId="{0795D6DE-D5EF-4B25-A57F-17FF3CF0DEB1}" destId="{1191446C-73D6-40E3-8B5A-3A61305CCCFA}" srcOrd="0" destOrd="0" parTransId="{64E5E1A8-2103-41FA-A07A-960CEE576AAC}" sibTransId="{F09F427A-76ED-477E-A432-879C6AD5B13B}"/>
    <dgm:cxn modelId="{7A7A3602-28BE-4BE3-8124-95E94787DB69}" srcId="{58321E26-96B5-477D-92CC-ADFB677A5C9E}" destId="{0795D6DE-D5EF-4B25-A57F-17FF3CF0DEB1}" srcOrd="0" destOrd="0" parTransId="{58ED7E59-979B-4B09-85D9-B4CF5E8AB4D6}" sibTransId="{3F52A5F8-CFAB-4860-B2F6-10B26989BA8E}"/>
    <dgm:cxn modelId="{4796AC65-62E7-4D27-8145-26F5BD8B68EB}" srcId="{3B22E7B7-9033-4994-9D52-36E31FEA70DD}" destId="{DD466931-91C0-4B15-9D37-06730D54C6A8}" srcOrd="0" destOrd="0" parTransId="{5C2B8421-F387-436D-9472-7217A3AB03F7}" sibTransId="{5024B12A-A2B3-48EF-A115-F7FFB7738D86}"/>
    <dgm:cxn modelId="{DAE61F19-B342-4872-84EA-C4CC824D2F7F}" srcId="{58321E26-96B5-477D-92CC-ADFB677A5C9E}" destId="{3B22E7B7-9033-4994-9D52-36E31FEA70DD}" srcOrd="1" destOrd="0" parTransId="{B5BA81D5-2024-4D7F-A351-A8CF80838229}" sibTransId="{B33AB0FA-F4A5-4997-8B55-433DA536EC42}"/>
    <dgm:cxn modelId="{40AB0443-8419-49D4-A052-D780281F91BC}" type="presOf" srcId="{1191446C-73D6-40E3-8B5A-3A61305CCCFA}" destId="{D8FA79C6-BA6B-4868-9743-D969355FC12E}" srcOrd="0" destOrd="0" presId="urn:microsoft.com/office/officeart/2009/3/layout/IncreasingArrowsProcess"/>
    <dgm:cxn modelId="{0A5CF250-E18F-48F9-9F0D-759420F761BE}" type="presOf" srcId="{3B22E7B7-9033-4994-9D52-36E31FEA70DD}" destId="{1B6EA93B-22F7-4B89-989B-903FE1628146}" srcOrd="0" destOrd="0" presId="urn:microsoft.com/office/officeart/2009/3/layout/IncreasingArrowsProcess"/>
    <dgm:cxn modelId="{97C2B526-E690-478F-90A5-9CD3CF167D5B}" type="presOf" srcId="{0795D6DE-D5EF-4B25-A57F-17FF3CF0DEB1}" destId="{5A139F57-4098-4E37-976B-E86B9A55E0A3}" srcOrd="0" destOrd="0" presId="urn:microsoft.com/office/officeart/2009/3/layout/IncreasingArrowsProcess"/>
    <dgm:cxn modelId="{0C2F3677-073E-4358-97E8-E6C27FDAACEF}" type="presOf" srcId="{58321E26-96B5-477D-92CC-ADFB677A5C9E}" destId="{C89BA46D-353E-4F06-89B0-15A03B565D3F}" srcOrd="0" destOrd="0" presId="urn:microsoft.com/office/officeart/2009/3/layout/IncreasingArrowsProcess"/>
    <dgm:cxn modelId="{33310DD9-B31F-4557-9980-E0002DCA557C}" type="presOf" srcId="{DD466931-91C0-4B15-9D37-06730D54C6A8}" destId="{83F9ECC9-C609-4FD1-9EA8-FBA43B9CC29F}" srcOrd="0" destOrd="0" presId="urn:microsoft.com/office/officeart/2009/3/layout/IncreasingArrowsProcess"/>
    <dgm:cxn modelId="{73E57E1E-26FD-4E28-99F8-F756A72D36CE}" type="presParOf" srcId="{C89BA46D-353E-4F06-89B0-15A03B565D3F}" destId="{5A139F57-4098-4E37-976B-E86B9A55E0A3}" srcOrd="0" destOrd="0" presId="urn:microsoft.com/office/officeart/2009/3/layout/IncreasingArrowsProcess"/>
    <dgm:cxn modelId="{45AC9F7B-0A51-4043-8340-AD40463048C0}" type="presParOf" srcId="{C89BA46D-353E-4F06-89B0-15A03B565D3F}" destId="{D8FA79C6-BA6B-4868-9743-D969355FC12E}" srcOrd="1" destOrd="0" presId="urn:microsoft.com/office/officeart/2009/3/layout/IncreasingArrowsProcess"/>
    <dgm:cxn modelId="{654C17AC-1A22-4CA3-9463-D5F3B2DC88D6}" type="presParOf" srcId="{C89BA46D-353E-4F06-89B0-15A03B565D3F}" destId="{1B6EA93B-22F7-4B89-989B-903FE1628146}" srcOrd="2" destOrd="0" presId="urn:microsoft.com/office/officeart/2009/3/layout/IncreasingArrowsProcess"/>
    <dgm:cxn modelId="{6EAE257D-51F7-47AC-846D-90644F24237C}" type="presParOf" srcId="{C89BA46D-353E-4F06-89B0-15A03B565D3F}" destId="{83F9ECC9-C609-4FD1-9EA8-FBA43B9CC29F}" srcOrd="3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0.03253</cdr:x>
      <cdr:y>0.77775</cdr:y>
    </cdr:from>
    <cdr:to>
      <cdr:x>0.3148</cdr:x>
      <cdr:y>1</cdr:y>
    </cdr:to>
    <cdr:grpSp>
      <cdr:nvGrpSpPr>
        <cdr:cNvPr id="2" name="Группа 1"/>
        <cdr:cNvGrpSpPr/>
      </cdr:nvGrpSpPr>
      <cdr:grpSpPr>
        <a:xfrm xmlns:a="http://schemas.openxmlformats.org/drawingml/2006/main">
          <a:off x="255016" y="5165021"/>
          <a:ext cx="2212829" cy="1475958"/>
          <a:chOff x="5048350" y="591806"/>
          <a:chExt cx="2212786" cy="1475928"/>
        </a:xfrm>
      </cdr:grpSpPr>
      <cdr:sp macro="" textlink="">
        <cdr:nvSpPr>
          <cdr:cNvPr id="3" name="Прямоугольник 2"/>
          <cdr:cNvSpPr/>
        </cdr:nvSpPr>
        <cdr:spPr>
          <a:xfrm xmlns:a="http://schemas.openxmlformats.org/drawingml/2006/main">
            <a:off x="5048350" y="591806"/>
            <a:ext cx="2212786" cy="1475928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xmlns:a="http://schemas.openxmlformats.org/drawingml/2006/main"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xmlns:a="http://schemas.openxmlformats.org/drawingml/2006/main"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xmlns:a="http://schemas.openxmlformats.org/drawingml/2006/main" idx="minor">
            <a:schemeClr val="dk1">
              <a:hueOff val="0"/>
              <a:satOff val="0"/>
              <a:lumOff val="0"/>
              <a:alphaOff val="0"/>
            </a:schemeClr>
          </a:fontRef>
        </cdr:style>
        <cdr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cdr:txBody>
      </cdr:sp>
      <cdr:sp macro="" textlink="">
        <cdr:nvSpPr>
          <cdr:cNvPr id="4" name="Прямоугольник 3"/>
          <cdr:cNvSpPr/>
        </cdr:nvSpPr>
        <cdr:spPr>
          <a:xfrm xmlns:a="http://schemas.openxmlformats.org/drawingml/2006/main">
            <a:off x="5657424" y="591806"/>
            <a:ext cx="1603711" cy="1318914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0">
            <a:scrgbClr r="0" g="0" b="0"/>
          </a:lnRef>
          <a:fillRef xmlns:a="http://schemas.openxmlformats.org/drawingml/2006/main" idx="0">
            <a:scrgbClr r="0" g="0" b="0"/>
          </a:fillRef>
          <a:effectRef xmlns:a="http://schemas.openxmlformats.org/drawingml/2006/main" idx="0">
            <a:scrgbClr r="0" g="0" b="0"/>
          </a:effectRef>
          <a:fontRef xmlns:a="http://schemas.openxmlformats.org/drawingml/2006/main" idx="minor">
            <a:schemeClr val="dk1">
              <a:hueOff val="0"/>
              <a:satOff val="0"/>
              <a:lumOff val="0"/>
              <a:alphaOff val="0"/>
            </a:schemeClr>
          </a:fontRef>
        </cdr:style>
        <cdr:txBody>
          <a:bodyPr xmlns:a="http://schemas.openxmlformats.org/drawingml/2006/main" spcFirstLastPara="0" vert="horz" wrap="square" lIns="0" tIns="106680" rIns="106680" bIns="106680" numCol="1" spcCol="1270" anchor="ctr" anchorCtr="0">
            <a:noAutofit/>
          </a:bodyPr>
          <a:lstStyle xmlns:a="http://schemas.openxmlformats.org/drawingml/2006/main"/>
          <a:p xmlns:a="http://schemas.openxmlformats.org/drawingml/2006/main">
            <a:pPr lvl="0" algn="l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500" kern="1200" smtClean="0"/>
              <a:t>В том числе  </a:t>
            </a:r>
            <a:r>
              <a:rPr lang="ru-RU" sz="3000" kern="1200" smtClean="0"/>
              <a:t>465 ИП</a:t>
            </a:r>
            <a:endParaRPr lang="ru-RU" sz="3000" kern="1200"/>
          </a:p>
        </cdr:txBody>
      </cdr:sp>
    </cdr:grpSp>
  </cdr:relSizeAnchor>
  <cdr:relSizeAnchor xmlns:cdr="http://schemas.openxmlformats.org/drawingml/2006/chartDrawing">
    <cdr:from>
      <cdr:x>0.32149</cdr:x>
      <cdr:y>0.77775</cdr:y>
    </cdr:from>
    <cdr:to>
      <cdr:x>0.60375</cdr:x>
      <cdr:y>1</cdr:y>
    </cdr:to>
    <cdr:grpSp>
      <cdr:nvGrpSpPr>
        <cdr:cNvPr id="5" name="Группа 4"/>
        <cdr:cNvGrpSpPr/>
      </cdr:nvGrpSpPr>
      <cdr:grpSpPr>
        <a:xfrm xmlns:a="http://schemas.openxmlformats.org/drawingml/2006/main">
          <a:off x="2520290" y="5165021"/>
          <a:ext cx="2212751" cy="1475958"/>
          <a:chOff x="5088822" y="2069464"/>
          <a:chExt cx="2212786" cy="1475928"/>
        </a:xfrm>
      </cdr:grpSpPr>
      <cdr:sp macro="" textlink="">
        <cdr:nvSpPr>
          <cdr:cNvPr id="6" name="Прямоугольник 5"/>
          <cdr:cNvSpPr/>
        </cdr:nvSpPr>
        <cdr:spPr>
          <a:xfrm xmlns:a="http://schemas.openxmlformats.org/drawingml/2006/main">
            <a:off x="5088822" y="2069464"/>
            <a:ext cx="2212786" cy="1475928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xmlns:a="http://schemas.openxmlformats.org/drawingml/2006/main"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xmlns:a="http://schemas.openxmlformats.org/drawingml/2006/main"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xmlns:a="http://schemas.openxmlformats.org/drawingml/2006/main" idx="minor">
            <a:schemeClr val="dk1">
              <a:hueOff val="0"/>
              <a:satOff val="0"/>
              <a:lumOff val="0"/>
              <a:alphaOff val="0"/>
            </a:schemeClr>
          </a:fontRef>
        </cdr:style>
        <cdr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cdr:txBody>
      </cdr:sp>
      <cdr:sp macro="" textlink="">
        <cdr:nvSpPr>
          <cdr:cNvPr id="7" name="Прямоугольник 6"/>
          <cdr:cNvSpPr/>
        </cdr:nvSpPr>
        <cdr:spPr>
          <a:xfrm xmlns:a="http://schemas.openxmlformats.org/drawingml/2006/main">
            <a:off x="5442867" y="2069464"/>
            <a:ext cx="1858740" cy="1475928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0">
            <a:scrgbClr r="0" g="0" b="0"/>
          </a:lnRef>
          <a:fillRef xmlns:a="http://schemas.openxmlformats.org/drawingml/2006/main" idx="0">
            <a:scrgbClr r="0" g="0" b="0"/>
          </a:fillRef>
          <a:effectRef xmlns:a="http://schemas.openxmlformats.org/drawingml/2006/main" idx="0">
            <a:scrgbClr r="0" g="0" b="0"/>
          </a:effectRef>
          <a:fontRef xmlns:a="http://schemas.openxmlformats.org/drawingml/2006/main" idx="minor">
            <a:schemeClr val="dk1">
              <a:hueOff val="0"/>
              <a:satOff val="0"/>
              <a:lumOff val="0"/>
              <a:alphaOff val="0"/>
            </a:schemeClr>
          </a:fontRef>
        </cdr:style>
        <cdr:txBody>
          <a:bodyPr xmlns:a="http://schemas.openxmlformats.org/drawingml/2006/main" spcFirstLastPara="0" vert="horz" wrap="square" lIns="0" tIns="213360" rIns="213360" bIns="213360" numCol="1" spcCol="1270" anchor="ctr" anchorCtr="0">
            <a:noAutofit/>
          </a:bodyPr>
          <a:lstStyle xmlns:a="http://schemas.openxmlformats.org/drawingml/2006/main"/>
          <a:p xmlns:a="http://schemas.openxmlformats.org/drawingml/2006/main">
            <a:pPr lvl="0" algn="l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000" kern="1200" smtClean="0"/>
              <a:t>419</a:t>
            </a:r>
            <a:r>
              <a:rPr lang="ru-RU" sz="1200" kern="1200" smtClean="0"/>
              <a:t> </a:t>
            </a:r>
            <a:r>
              <a:rPr lang="ru-RU" sz="1400" kern="1200" smtClean="0"/>
              <a:t>САМОЗАНЯТЫХ</a:t>
            </a:r>
            <a:endParaRPr lang="ru-RU" sz="1600" kern="1200"/>
          </a:p>
        </cdr:txBody>
      </cdr:sp>
    </cdr:grp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64393-DAB7-417C-96B2-50F002A57546}" type="datetimeFigureOut">
              <a:rPr lang="ru-RU"/>
              <a:pPr>
                <a:defRPr/>
              </a:pPr>
              <a:t>17.08.2022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4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8F685B-A564-4811-BBAB-CD8659677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8344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9A0F40-78AF-4538-ABEE-817A11023BC1}" type="datetimeFigureOut">
              <a:rPr lang="ru-RU"/>
              <a:pPr>
                <a:defRPr/>
              </a:pPr>
              <a:t>17.08.2022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7713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57"/>
            <a:ext cx="5486400" cy="4476274"/>
          </a:xfrm>
          <a:prstGeom prst="rect">
            <a:avLst/>
          </a:prstGeom>
        </p:spPr>
        <p:txBody>
          <a:bodyPr vert="horz" lIns="91998" tIns="45999" rIns="91998" bIns="45999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7AE1A6-26B9-47E2-8C59-7053238A5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01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7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136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A99DBE5-EDE1-4CF8-A06C-6F034BFE2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0F6B3-9A25-48DD-9F4B-E350A6224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61C22AA-4475-4556-A62D-4B59DBA226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D1CF8-F450-4EAA-B622-FC19B45F16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56974D-AE3B-4CFA-90EF-37FCEA8FAA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1FCB9-49DF-4F9A-9067-02D6837469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330D673-5E2F-4792-A5D7-88989BF640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ct val="0"/>
              </a:spcBef>
              <a:spcAft>
                <a:spcPct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9D951C-219E-4089-BB13-50EEA87EC9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ct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73000"/>
              <a:buFontTx/>
              <a:buNone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0FD06E-047D-49EC-9631-6C9D6FB885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E77DB-13E2-46DD-9A5E-5000FE7D05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pPr>
              <a:defRPr/>
            </a:pPr>
            <a:fld id="{A060E18D-292E-4952-A78F-467E66729B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F52C378-B297-4657-AC99-A95286B123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6" r:id="rId1"/>
    <p:sldLayoutId id="2147484217" r:id="rId2"/>
    <p:sldLayoutId id="2147484218" r:id="rId3"/>
    <p:sldLayoutId id="2147484219" r:id="rId4"/>
    <p:sldLayoutId id="2147484220" r:id="rId5"/>
    <p:sldLayoutId id="2147484221" r:id="rId6"/>
    <p:sldLayoutId id="2147484222" r:id="rId7"/>
    <p:sldLayoutId id="2147484223" r:id="rId8"/>
    <p:sldLayoutId id="2147484224" r:id="rId9"/>
    <p:sldLayoutId id="2147484225" r:id="rId10"/>
    <p:sldLayoutId id="2147484226" r:id="rId11"/>
  </p:sldLayoutIdLst>
  <p:transition/>
  <p:hf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Tx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Tx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microsoft.com/office/2007/relationships/hdphoto" Target="../media/hdphoto2.wdp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microsoft.com/office/2007/relationships/hdphoto" Target="../media/hdphoto4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.wdp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6.png"/><Relationship Id="rId7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microsoft.com/office/2007/relationships/hdphoto" Target="../media/hdphoto6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9.wdp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jpeg"/><Relationship Id="rId11" Type="http://schemas.microsoft.com/office/2007/relationships/hdphoto" Target="../media/hdphoto14.wdp"/><Relationship Id="rId5" Type="http://schemas.microsoft.com/office/2007/relationships/hdphoto" Target="../media/hdphoto11.wdp"/><Relationship Id="rId10" Type="http://schemas.openxmlformats.org/officeDocument/2006/relationships/image" Target="../media/image62.jpeg"/><Relationship Id="rId4" Type="http://schemas.openxmlformats.org/officeDocument/2006/relationships/image" Target="../media/image59.jpeg"/><Relationship Id="rId9" Type="http://schemas.microsoft.com/office/2007/relationships/hdphoto" Target="../media/hdphoto13.wdp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17.wdp"/><Relationship Id="rId3" Type="http://schemas.microsoft.com/office/2007/relationships/hdphoto" Target="../media/hdphoto15.wdp"/><Relationship Id="rId7" Type="http://schemas.openxmlformats.org/officeDocument/2006/relationships/image" Target="../media/image6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jpeg"/><Relationship Id="rId5" Type="http://schemas.microsoft.com/office/2007/relationships/hdphoto" Target="../media/hdphoto16.wdp"/><Relationship Id="rId4" Type="http://schemas.openxmlformats.org/officeDocument/2006/relationships/image" Target="../media/image6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microsoft.com/office/2007/relationships/hdphoto" Target="../media/hdphoto18.wdp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image" Target="../media/image74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2.jpeg"/><Relationship Id="rId7" Type="http://schemas.openxmlformats.org/officeDocument/2006/relationships/image" Target="../media/image96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tiff"/><Relationship Id="rId9" Type="http://schemas.openxmlformats.org/officeDocument/2006/relationships/image" Target="../media/image9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7" Type="http://schemas.openxmlformats.org/officeDocument/2006/relationships/image" Target="../media/image110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7" Type="http://schemas.openxmlformats.org/officeDocument/2006/relationships/image" Target="../media/image116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118.jpeg"/><Relationship Id="rId7" Type="http://schemas.openxmlformats.org/officeDocument/2006/relationships/image" Target="../media/image122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emf"/><Relationship Id="rId1" Type="http://schemas.openxmlformats.org/officeDocument/2006/relationships/slideLayout" Target="../slideLayouts/slideLayout7.xml"/><Relationship Id="rId4" Type="http://schemas.microsoft.com/office/2007/relationships/hdphoto" Target="../media/hdphoto20.wdp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148" y="1556792"/>
            <a:ext cx="8352927" cy="212365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ru-RU" sz="4400" b="1" cap="all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ru-RU" sz="4400" b="1" cap="all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ru-RU" sz="4400" b="1" cap="all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64" y="-33821"/>
            <a:ext cx="9164664" cy="405542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20665" y="-26380"/>
            <a:ext cx="918599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spc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                    Инвестиционный            </a:t>
            </a:r>
          </a:p>
          <a:p>
            <a:pPr algn="ctr"/>
            <a:r>
              <a:rPr lang="ru-RU" sz="4400" b="1" cap="all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4400" b="1" cap="all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                                      </a:t>
            </a:r>
            <a:r>
              <a:rPr lang="ru-RU" sz="4400" b="1" cap="all" spc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паспорт</a:t>
            </a:r>
            <a:r>
              <a:rPr lang="ru-RU" sz="4300" b="1" cap="all" spc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sz="4300" b="1" cap="all" spc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70241" y="4437113"/>
            <a:ext cx="3600399" cy="244107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5894" y="4437113"/>
            <a:ext cx="3438642" cy="244107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58479" y="4437113"/>
            <a:ext cx="2411762" cy="24410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-1404664" y="3925476"/>
            <a:ext cx="12097344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all" spc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Чамзинского муниципального района</a:t>
            </a:r>
            <a:endParaRPr lang="ru-RU" sz="3000" b="1" cap="all" spc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0856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998744" y="6021288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2" descr="C:\Users\Андрей\Desktop\фото черновики\chamz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90" y="993050"/>
            <a:ext cx="4248472" cy="508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/>
          <p:nvPr/>
        </p:nvSpPr>
        <p:spPr>
          <a:xfrm>
            <a:off x="323528" y="188640"/>
            <a:ext cx="7761478" cy="43204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latin typeface="Impact" pitchFamily="34" charset="0"/>
              </a:rPr>
              <a:t>Расположение Чамзинского муниципального района </a:t>
            </a:r>
            <a:endParaRPr lang="ru-RU" sz="2400">
              <a:latin typeface="Impact" panose="020B0806030902050204" pitchFamily="34" charset="0"/>
            </a:endParaRPr>
          </a:p>
        </p:txBody>
      </p:sp>
      <p:sp>
        <p:nvSpPr>
          <p:cNvPr id="6" name="object 4"/>
          <p:cNvSpPr>
            <a:spLocks noChangeArrowheads="1"/>
          </p:cNvSpPr>
          <p:nvPr/>
        </p:nvSpPr>
        <p:spPr bwMode="auto">
          <a:xfrm>
            <a:off x="7236296" y="712454"/>
            <a:ext cx="680147" cy="56119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endParaRPr lang="ru-RU" altLang="ru-RU"/>
          </a:p>
        </p:txBody>
      </p:sp>
      <p:sp>
        <p:nvSpPr>
          <p:cNvPr id="7" name="TextBox 6"/>
          <p:cNvSpPr txBox="1"/>
          <p:nvPr/>
        </p:nvSpPr>
        <p:spPr>
          <a:xfrm>
            <a:off x="4572000" y="3193827"/>
            <a:ext cx="3314677" cy="331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Саранска </a:t>
            </a:r>
            <a:r>
              <a:rPr lang="mr-IN" sz="1900" b="1" smtClean="0">
                <a:latin typeface="Times New Roman" panose="02020603050405020304" pitchFamily="18" charset="0"/>
                <a:ea typeface="Arial Black" charset="0"/>
                <a:cs typeface="Arial Black" charset="0"/>
              </a:rPr>
              <a:t>–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50 км</a:t>
            </a:r>
          </a:p>
          <a:p>
            <a:r>
              <a:rPr lang="ru-RU" sz="1900" b="1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о Атяшево – 26 км</a:t>
            </a:r>
          </a:p>
          <a:p>
            <a:r>
              <a:rPr lang="ru-RU" sz="1900" b="1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о Ардатово – 63 км</a:t>
            </a:r>
          </a:p>
          <a:p>
            <a:r>
              <a:rPr lang="ru-RU" sz="1900" b="1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о Дубенок – 37 км</a:t>
            </a:r>
          </a:p>
          <a:p>
            <a:r>
              <a:rPr lang="ru-RU" sz="1900" b="1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о Б.Игнатово – 118 км</a:t>
            </a:r>
          </a:p>
          <a:p>
            <a:r>
              <a:rPr lang="ru-RU" sz="1900" b="1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о Б.Березники – 35 км</a:t>
            </a:r>
          </a:p>
          <a:p>
            <a:endParaRPr lang="ru-RU" sz="1050" b="1" smtClean="0">
              <a:latin typeface="Times New Roman" pitchFamily="18" charset="0"/>
              <a:ea typeface="Arial Black"/>
              <a:cs typeface="Times New Roman" panose="02020603050405020304" pitchFamily="18" charset="0"/>
            </a:endParaRPr>
          </a:p>
          <a:p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Р 178 Саранск </a:t>
            </a:r>
            <a:r>
              <a:rPr lang="mr-IN" sz="1900" b="1" smtClean="0">
                <a:latin typeface="Times New Roman" panose="02020603050405020304" pitchFamily="18" charset="0"/>
                <a:ea typeface="Arial Black" charset="0"/>
                <a:cs typeface="Arial Black" charset="0"/>
              </a:rPr>
              <a:t>–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Сурское </a:t>
            </a:r>
            <a:r>
              <a:rPr lang="mr-IN" sz="1900" b="1" smtClean="0">
                <a:latin typeface="Times New Roman" panose="02020603050405020304" pitchFamily="18" charset="0"/>
                <a:ea typeface="Arial Black" charset="0"/>
                <a:cs typeface="Arial Black" charset="0"/>
              </a:rPr>
              <a:t>–</a:t>
            </a:r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Ульяновск</a:t>
            </a:r>
          </a:p>
          <a:p>
            <a:endParaRPr lang="ru-RU" sz="900" b="1" smtClean="0">
              <a:latin typeface="Times New Roman" pitchFamily="18" charset="0"/>
              <a:ea typeface="Arial Black"/>
              <a:cs typeface="Times New Roman" panose="02020603050405020304" pitchFamily="18" charset="0"/>
            </a:endParaRPr>
          </a:p>
          <a:p>
            <a:r>
              <a:rPr lang="ru-RU" sz="1900" b="1" smtClean="0"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ж/д узел Красный узел - Канаш</a:t>
            </a:r>
            <a:endParaRPr lang="ru-RU" sz="1900">
              <a:latin typeface="Arial Black" panose="020B0A04020102020204" charset="0"/>
              <a:ea typeface="Arial Black"/>
              <a:cs typeface="Arial Black" panose="020B0A04020102020204" charset="0"/>
            </a:endParaRPr>
          </a:p>
        </p:txBody>
      </p:sp>
      <p:sp>
        <p:nvSpPr>
          <p:cNvPr id="8" name="object 4"/>
          <p:cNvSpPr>
            <a:spLocks noChangeArrowheads="1"/>
          </p:cNvSpPr>
          <p:nvPr/>
        </p:nvSpPr>
        <p:spPr bwMode="auto">
          <a:xfrm>
            <a:off x="7459319" y="5013176"/>
            <a:ext cx="684213" cy="68103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endParaRPr lang="ru-RU" altLang="ru-RU"/>
          </a:p>
        </p:txBody>
      </p:sp>
      <p:sp>
        <p:nvSpPr>
          <p:cNvPr id="9" name="object 9"/>
          <p:cNvSpPr>
            <a:spLocks noChangeArrowheads="1"/>
          </p:cNvSpPr>
          <p:nvPr/>
        </p:nvSpPr>
        <p:spPr bwMode="auto">
          <a:xfrm>
            <a:off x="7517843" y="5976411"/>
            <a:ext cx="567163" cy="46305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endParaRPr lang="ru-RU" altLang="ru-RU"/>
          </a:p>
        </p:txBody>
      </p:sp>
      <p:sp>
        <p:nvSpPr>
          <p:cNvPr id="10" name="TextBox 9"/>
          <p:cNvSpPr txBox="1"/>
          <p:nvPr/>
        </p:nvSpPr>
        <p:spPr>
          <a:xfrm>
            <a:off x="4572000" y="712454"/>
            <a:ext cx="4248347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Расстояние:</a:t>
            </a:r>
          </a:p>
          <a:p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Москвы – 703 км</a:t>
            </a:r>
          </a:p>
          <a:p>
            <a:r>
              <a:rPr lang="ru-RU" sz="19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Нижнего Новгорода – 334 км</a:t>
            </a:r>
          </a:p>
          <a:p>
            <a:r>
              <a:rPr lang="ru-RU" sz="19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Чебоксар – 300 км</a:t>
            </a:r>
          </a:p>
          <a:p>
            <a:r>
              <a:rPr lang="ru-RU" sz="19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Казани – 398 км</a:t>
            </a:r>
          </a:p>
          <a:p>
            <a:r>
              <a:rPr lang="ru-RU" sz="19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Ульяновска – 190 км</a:t>
            </a:r>
          </a:p>
          <a:p>
            <a:r>
              <a:rPr lang="ru-RU" sz="19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Самары – 430 км</a:t>
            </a:r>
          </a:p>
          <a:p>
            <a:r>
              <a:rPr lang="ru-RU" sz="19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Пензы 220 км</a:t>
            </a:r>
            <a:endParaRPr lang="ru-RU" sz="1900"/>
          </a:p>
        </p:txBody>
      </p:sp>
    </p:spTree>
    <p:extLst>
      <p:ext uri="{BB962C8B-B14F-4D97-AF65-F5344CB8AC3E}">
        <p14:creationId xmlns:p14="http://schemas.microsoft.com/office/powerpoint/2010/main" val="284518291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581" y="692696"/>
            <a:ext cx="2815481" cy="1712598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79432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0" y="222252"/>
            <a:ext cx="7632848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Инвестиционные преимущества </a:t>
            </a:r>
          </a:p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Чамзинского муниципального района</a:t>
            </a:r>
            <a:endParaRPr lang="ru-RU" sz="2400">
              <a:solidFill>
                <a:schemeClr val="tx2">
                  <a:lumMod val="75000"/>
                </a:schemeClr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одержимое 4"/>
          <p:cNvSpPr txBox="1"/>
          <p:nvPr/>
        </p:nvSpPr>
        <p:spPr>
          <a:xfrm>
            <a:off x="179512" y="1124744"/>
            <a:ext cx="5077234" cy="5544616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-  48 км  </a:t>
            </a:r>
          </a:p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Развитая транспортная инфраструктура – сеть автомобильных дорог, крупный железнодорожный узел; </a:t>
            </a:r>
            <a:endParaRPr lang="ru-RU" sz="1000" smtClean="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ыгодное транспортное положение на Казанской железной дороге и  автодороге федерального значения Саранск-Ульяновск;  </a:t>
            </a:r>
            <a:endParaRPr lang="ru-RU" sz="1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высококвалифицированных рабочих и инженерных кадров;</a:t>
            </a:r>
          </a:p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свободных земель и производственных площадок;</a:t>
            </a:r>
            <a:endParaRPr lang="ru-RU" sz="1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Агроклиматические ресурсы благоприятны для развития отраслей сельского хозяйства;</a:t>
            </a:r>
            <a:endParaRPr lang="ru-RU" sz="1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Обеспеченность объектами здравоохранения, образования, спорта;</a:t>
            </a:r>
          </a:p>
          <a:p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Благоприятная нормативно-правовая база для инвесторов и условий для ведения бизнеса.</a:t>
            </a:r>
            <a:endParaRPr lang="ru-RU" sz="180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09" y="2492896"/>
            <a:ext cx="2793700" cy="16561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62" y="4293096"/>
            <a:ext cx="1475495" cy="13095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859" y="4293096"/>
            <a:ext cx="1475943" cy="15533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509" y="5705356"/>
            <a:ext cx="1342167" cy="109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4223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00392" y="6344334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755576" y="188640"/>
            <a:ext cx="7848872" cy="86409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Историческая</a:t>
            </a:r>
            <a:r>
              <a:rPr lang="ru-RU" sz="2400" b="1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 справка</a:t>
            </a:r>
            <a:endParaRPr lang="ru-RU" sz="2400" b="1">
              <a:solidFill>
                <a:schemeClr val="tx2">
                  <a:lumMod val="75000"/>
                </a:schemeClr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2.bp.blogspot.com/-UBL1cO3P-kg/WnX8E-Lj4ZI/AAAAAAAA4H0/A95u917G97AfBJkNNqNLfBHw4V2O9-hDQCLcBGAs/s1600/IMG_5689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56" y="764704"/>
            <a:ext cx="8217668" cy="2808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1344" y="3284984"/>
            <a:ext cx="8001644" cy="31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>
              <a:lnSpc>
                <a:spcPct val="100000"/>
              </a:lnSpc>
              <a:spcBef>
                <a:spcPts val="350"/>
              </a:spcBef>
              <a:buNone/>
            </a:pPr>
            <a:endParaRPr lang="ru-RU" sz="1600" kern="1000" smtClean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350"/>
              </a:spcBef>
              <a:buNone/>
            </a:pPr>
            <a:r>
              <a:rPr lang="ru-RU" sz="1600" kern="1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 </a:t>
            </a:r>
            <a:r>
              <a:rPr lang="ru-RU" sz="1600" kern="1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</a:t>
            </a:r>
            <a:r>
              <a:rPr lang="ru-RU" sz="1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образован постановлением ВЦИК от 16 июля 1928 года в составе Мордовского национального округа, в пределах Средне-Волжской области. </a:t>
            </a:r>
          </a:p>
          <a:p>
            <a:pPr marL="0" lv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1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Районный центр – поселок Чамзинка.  </a:t>
            </a:r>
            <a:r>
              <a:rPr lang="ru-RU" sz="1600" kern="1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Существуют различные легенды о возникновении Чамзинки, как свидетельствуют летописцы, село с таким названием впервые появилось в исторических записях в XVII веке. Мордовские слова «Чау нза» переводятся на русский язык как «пустое место».</a:t>
            </a:r>
          </a:p>
          <a:p>
            <a:pPr marL="0" lv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1600" kern="1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Дореволюционное развитие Чамзинки связано со строительством в 1893г. Московско-Казанской железной дороги.</a:t>
            </a:r>
          </a:p>
          <a:p>
            <a:pPr marL="0" indent="0">
              <a:buNone/>
            </a:pPr>
            <a:r>
              <a:rPr lang="ru-RU" sz="1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индустриализации района, создание крупной строительной индустрии связано с открытием запасов мергелистого мела и строительством на территории района цементного завода.</a:t>
            </a:r>
          </a:p>
        </p:txBody>
      </p:sp>
    </p:spTree>
    <p:extLst>
      <p:ext uri="{BB962C8B-B14F-4D97-AF65-F5344CB8AC3E}">
        <p14:creationId xmlns:p14="http://schemas.microsoft.com/office/powerpoint/2010/main" val="223356306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1"/>
            <a:ext cx="7128792" cy="2923376"/>
          </a:xfrm>
          <a:prstGeom prst="rect">
            <a:avLst/>
          </a:prstGeom>
        </p:spPr>
      </p:pic>
      <p:sp>
        <p:nvSpPr>
          <p:cNvPr id="5" name="Объект 5"/>
          <p:cNvSpPr txBox="1"/>
          <p:nvPr/>
        </p:nvSpPr>
        <p:spPr>
          <a:xfrm>
            <a:off x="316335" y="3637429"/>
            <a:ext cx="4615705" cy="2736304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160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Чам­зин­ский район гео­гра­фи­че­ски рас­по­ло­жен в цен­тре во­сточ­ной части Рес­пуб­ли­ки Мор­до­вия. Тер­ри­то­рия рай­о­на со­став­ля­ет 1009,5 км². Чам­зин­ский район самый воз­вы­шен­ный в Мор­до­вии. Здесь на­хо­дит­ся самая вы­со­кая точка в рес­пуб­ли­ке, рас­по­ло­же­на она в рай­оне села Боль­шое Ма­ре­се­во и равна 324 м над уров­нем моря. Чуть ниже — Лысая гора, от­ку­да пошёл це­мент­ный завод.</a:t>
            </a: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 smtClean="0"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ru-RU" sz="160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>
              <a:lnSpc>
                <a:spcPts val="1920"/>
              </a:lnSpc>
              <a:spcBef>
                <a:spcPct val="0"/>
              </a:spcBef>
              <a:buFont typeface="Arial" pitchFamily="34" charset="0"/>
              <a:buNone/>
            </a:pPr>
            <a:endParaRPr lang="ru-RU" sz="1600" smtClean="0">
              <a:latin typeface="Times New Roman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28384" y="6302375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741115" y="131862"/>
            <a:ext cx="7848872" cy="6480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1"/>
                </a:solidFill>
                <a:latin typeface="Impact" pitchFamily="34" charset="0"/>
                <a:cs typeface="Times New Roman" panose="02020603050405020304" pitchFamily="18" charset="0"/>
              </a:rPr>
              <a:t>География </a:t>
            </a:r>
            <a:r>
              <a:rPr lang="ru-RU" sz="2400">
                <a:solidFill>
                  <a:schemeClr val="tx1"/>
                </a:solidFill>
                <a:latin typeface="Impact" pitchFamily="34" charset="0"/>
                <a:cs typeface="Times New Roman" panose="02020603050405020304" pitchFamily="18" charset="0"/>
              </a:rPr>
              <a:t>и климатические </a:t>
            </a:r>
            <a:r>
              <a:rPr lang="ru-RU" sz="2400" smtClean="0">
                <a:solidFill>
                  <a:schemeClr val="tx1"/>
                </a:solidFill>
                <a:latin typeface="Impact" pitchFamily="34" charset="0"/>
                <a:cs typeface="Times New Roman" panose="02020603050405020304" pitchFamily="18" charset="0"/>
              </a:rPr>
              <a:t>условия</a:t>
            </a:r>
            <a:endParaRPr lang="ru-RU" sz="2400">
              <a:latin typeface="Impact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4048" y="3637429"/>
            <a:ext cx="3024336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9326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5"/>
          <p:cNvSpPr txBox="1">
            <a:spLocks noGrp="1"/>
          </p:cNvSpPr>
          <p:nvPr>
            <p:ph type="subTitle" idx="1"/>
          </p:nvPr>
        </p:nvSpPr>
        <p:spPr>
          <a:xfrm>
            <a:off x="2771800" y="1484784"/>
            <a:ext cx="6192688" cy="5904656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273050" algn="just">
              <a:lnSpc>
                <a:spcPts val="1920"/>
              </a:lnSpc>
              <a:spcBef>
                <a:spcPct val="0"/>
              </a:spcBef>
              <a:buNone/>
            </a:pPr>
            <a:r>
              <a:rPr lang="ru-RU" sz="15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Район расположен в лесостепной зоне. Лесов в районе немного - около 19 % площади района, под кустарниками - 2,7 %.  В структуре почвенного покрова преобладают серые лесные (52 %) и черноземные (33 %) почвы.  </a:t>
            </a:r>
            <a:endParaRPr lang="ru-RU" sz="1500">
              <a:solidFill>
                <a:schemeClr val="bg1"/>
              </a:solidFill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>
              <a:lnSpc>
                <a:spcPts val="1920"/>
              </a:lnSpc>
              <a:spcBef>
                <a:spcPct val="0"/>
              </a:spcBef>
              <a:buNone/>
            </a:pPr>
            <a:r>
              <a:rPr lang="ru-RU" sz="15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Возвышенное положение территории района на сильно пересеченной местности с глубокими балками и оврагами обусловливает ее водный режим. Гидрологическая  сеть небогата, представлена небольшими реками Нуя, Штырма, искусственными водоемами. Эксплуатационные запасы подземных вод - 38,7 тыс. м</a:t>
            </a:r>
            <a:r>
              <a:rPr lang="ru-RU" sz="1500" baseline="300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15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/сут., из которых 14,5 тыс. м</a:t>
            </a:r>
            <a:r>
              <a:rPr lang="ru-RU" sz="1500" baseline="300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15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/сут. имеют минерализацию до 1 г/дм</a:t>
            </a:r>
            <a:r>
              <a:rPr lang="ru-RU" sz="1500" baseline="300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150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 marL="0" indent="273050" algn="just" fontAlgn="base">
              <a:spcBef>
                <a:spcPct val="0"/>
              </a:spcBef>
              <a:buFont typeface="Arial" pitchFamily="34" charset="0"/>
              <a:buNone/>
            </a:pPr>
            <a:r>
              <a:rPr lang="ru-RU" sz="15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района умеренно-континентальный. Климатические условия позволяют заниматься выращиванием зерна, кормовых культур, производством молока и мяса. Средняя температура января -11 градусов, может опускаться до -25 градусов и ниже. Снежный покров до 50 см, в лесных массивах 70 см. Средние показания температуры июля + 19 градусов. Годовое количество осадков составляет 500-600 мм в год, значительная доля их приходиться на теплый период.</a:t>
            </a:r>
          </a:p>
          <a:p>
            <a:pPr marL="0" indent="273050" algn="just">
              <a:spcBef>
                <a:spcPct val="0"/>
              </a:spcBef>
              <a:buFont typeface="Arial" pitchFamily="34" charset="0"/>
              <a:buNone/>
            </a:pPr>
            <a:r>
              <a:rPr lang="ru-RU" sz="150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районе находится самое крупное месторождение цементного сырья (Алексеевское); имеются промышленные запасы мела, мергеля и трепела (Огаревское месторождение), мела в с. Алексеевка (Кулясовское), опоки в с. Большое Маресево, кирпичных суглинков (Сайгушинское), керамзитовых глин (Чамзинское).</a:t>
            </a:r>
            <a:endParaRPr lang="ru-RU" sz="1500">
              <a:solidFill>
                <a:schemeClr val="bg1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699792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07504" y="24805"/>
            <a:ext cx="8856984" cy="1315963"/>
          </a:xfrm>
        </p:spPr>
        <p:txBody>
          <a:bodyPr/>
          <a:lstStyle/>
          <a:p>
            <a:r>
              <a:rPr lang="ru-RU" sz="4000" smtClean="0"/>
              <a:t>География и климатические условия</a:t>
            </a:r>
            <a:endParaRPr lang="ru-RU" sz="4000"/>
          </a:p>
        </p:txBody>
      </p:sp>
    </p:spTree>
    <p:extLst>
      <p:ext uri="{BB962C8B-B14F-4D97-AF65-F5344CB8AC3E}">
        <p14:creationId xmlns:p14="http://schemas.microsoft.com/office/powerpoint/2010/main" val="173795896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692696"/>
            <a:ext cx="2674333" cy="29677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0"/>
            <a:ext cx="9217024" cy="692696"/>
          </a:xfrm>
        </p:spPr>
        <p:txBody>
          <a:bodyPr/>
          <a:lstStyle/>
          <a:p>
            <a:r>
              <a:rPr lang="ru-RU" sz="4100" smtClean="0"/>
              <a:t>Транспортная инфраструктура</a:t>
            </a:r>
            <a:endParaRPr lang="ru-RU" sz="41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764704"/>
            <a:ext cx="5976664" cy="5832648"/>
          </a:xfrm>
        </p:spPr>
        <p:txBody>
          <a:bodyPr>
            <a:noAutofit/>
          </a:bodyPr>
          <a:lstStyle/>
          <a:p>
            <a:pPr indent="341313" algn="just">
              <a:lnSpc>
                <a:spcPct val="105000"/>
              </a:lnSpc>
              <a:spcBef>
                <a:spcPct val="0"/>
              </a:spcBef>
            </a:pP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пассажирские перевозки в </a:t>
            </a:r>
            <a:r>
              <a:rPr lang="ru-RU" sz="15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Чамзинском муниципальном районе осуществляются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автобусами, маршрутными такси, а также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службами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такси. </a:t>
            </a:r>
          </a:p>
          <a:p>
            <a:pPr indent="341313" algn="just">
              <a:lnSpc>
                <a:spcPct val="105000"/>
              </a:lnSpc>
              <a:spcBef>
                <a:spcPct val="0"/>
              </a:spcBef>
            </a:pP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В Чамзинском муниципальном районе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пассажирские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перевозки производятся по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маршрутам. </a:t>
            </a:r>
            <a:r>
              <a:rPr lang="ru-RU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протяженностью </a:t>
            </a:r>
            <a:r>
              <a:rPr lang="ru-RU" sz="15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209,6 </a:t>
            </a:r>
            <a:r>
              <a:rPr lang="ru-RU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км, и один пригородный Чамзинка - Саранск. </a:t>
            </a:r>
            <a:r>
              <a:rPr lang="ru-RU" sz="1500" kern="8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 обеспечены регулярными перевозками 7 малых деревень с численностью менее 10 </a:t>
            </a:r>
            <a:r>
              <a:rPr lang="ru-RU" sz="1500" kern="8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человек.</a:t>
            </a:r>
          </a:p>
          <a:p>
            <a:pPr indent="341313" algn="just">
              <a:lnSpc>
                <a:spcPct val="105000"/>
              </a:lnSpc>
              <a:spcBef>
                <a:spcPct val="0"/>
              </a:spcBef>
            </a:pPr>
            <a:r>
              <a:rPr lang="ru-RU" sz="15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Транспортные </a:t>
            </a:r>
            <a:r>
              <a:rPr lang="ru-RU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услуги по регулярным перевозкам пассажиров на территории района оказывают</a:t>
            </a:r>
            <a:r>
              <a:rPr lang="ru-RU" sz="1500" spc="-35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2 перевозчика:</a:t>
            </a:r>
            <a:r>
              <a:rPr lang="ru-RU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ООО «Континент», ИП Родина А.В</a:t>
            </a:r>
            <a:r>
              <a:rPr lang="ru-RU" sz="15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ru-RU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Автопарк насчитывает 31 единицу автотранспортных средств.</a:t>
            </a:r>
          </a:p>
          <a:p>
            <a:pPr indent="341313" algn="just">
              <a:lnSpc>
                <a:spcPct val="105000"/>
              </a:lnSpc>
              <a:spcBef>
                <a:spcPct val="0"/>
              </a:spcBef>
            </a:pP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маршрутные транспортные средства оснащены валидаторами - оборудованием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, позволяющим использование платежных карт при оплате проезда. По рекомендации Минстроя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Мордовия,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6 транспортных средств оснащены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видео-камерами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500">
              <a:solidFill>
                <a:srgbClr val="000000"/>
              </a:solidFill>
              <a:latin typeface="Times New Roman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spcBef>
                <a:spcPct val="0"/>
              </a:spcBef>
            </a:pPr>
            <a:r>
              <a:rPr lang="ru-RU" sz="15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 </a:t>
            </a:r>
            <a:r>
              <a:rPr lang="ru-RU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 апреля 2021 года  перевозчики используют безналичную систему оплаты проезда по всем маршрутам. Доля безналичной оплаты пассажироперевозок составляет 42,7</a:t>
            </a:r>
            <a:r>
              <a:rPr lang="ru-RU" sz="15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%.</a:t>
            </a:r>
          </a:p>
          <a:p>
            <a:pPr indent="457200" algn="just">
              <a:spcBef>
                <a:spcPct val="0"/>
              </a:spcBef>
            </a:pPr>
            <a:r>
              <a:rPr lang="ru-RU" alt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alt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 </a:t>
            </a:r>
            <a:r>
              <a:rPr lang="ru-RU" alt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район проходит Горьковская железная дорога</a:t>
            </a:r>
            <a:r>
              <a:rPr lang="ru-RU" alt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территории района существует 2 ж/д Станции: «Нуя» в р.п. Комсомольский, и «Чамзинка» в р.п. Чамзинка.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станцию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«Чамзинка» можно отправиться по 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России и </a:t>
            </a:r>
            <a:r>
              <a:rPr lang="ru-RU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международные рейсы.  Расписание поездов можно посмотреть перейдя по ссылке: </a:t>
            </a:r>
            <a:r>
              <a:rPr lang="en-US" sz="15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https</a:t>
            </a:r>
            <a:r>
              <a:rPr lang="en-US" sz="15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://jdbilet.ru/raspisanie-poezdov-chamzinka</a:t>
            </a:r>
            <a:endParaRPr lang="ru-RU" sz="1500"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ru-RU" sz="15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573016"/>
            <a:ext cx="2674333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09241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67544" y="836712"/>
            <a:ext cx="4275247" cy="1224136"/>
          </a:xfrm>
          <a:prstGeom prst="roundRect">
            <a:avLst/>
          </a:prstGeom>
          <a:solidFill>
            <a:srgbClr val="E5D7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Чамзинский муниципальный район Республики Мордовия на </a:t>
            </a:r>
            <a:r>
              <a:rPr lang="ru-RU" sz="1400" i="1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01.01.2022 </a:t>
            </a:r>
            <a:r>
              <a:rPr lang="ru-RU" sz="1400" i="1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 включает  в  себя  </a:t>
            </a:r>
            <a:r>
              <a:rPr lang="ru-RU" sz="1400" i="1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10  </a:t>
            </a:r>
            <a:r>
              <a:rPr lang="ru-RU" sz="1400" i="1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административных  единиц</a:t>
            </a:r>
            <a:r>
              <a:rPr lang="ru-RU" sz="14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defRPr/>
            </a:pPr>
            <a:r>
              <a:rPr lang="ru-RU" sz="14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4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городских поселения - Чамзинка  и  Комсомольское </a:t>
            </a:r>
          </a:p>
          <a:p>
            <a:pPr algn="just">
              <a:defRPr/>
            </a:pPr>
            <a:r>
              <a:rPr lang="ru-RU" sz="14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- 8 сельских поселений (51 населенный пункт)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0941" y="869904"/>
            <a:ext cx="3699183" cy="815590"/>
          </a:xfrm>
          <a:prstGeom prst="roundRect">
            <a:avLst/>
          </a:prstGeom>
          <a:solidFill>
            <a:schemeClr val="bg1">
              <a:alpha val="8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 территории  района  –  1009,5  кв. км., в том числе площадь сельскохозяйственных угодий  56,1  тыс. га</a:t>
            </a:r>
            <a:endParaRPr lang="ru-RU" sz="1600" b="1" i="1" spc="-10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370" y="187845"/>
            <a:ext cx="8620102" cy="504851"/>
          </a:xfrm>
        </p:spPr>
        <p:txBody>
          <a:bodyPr>
            <a:noAutofit/>
          </a:bodyPr>
          <a:lstStyle/>
          <a:p>
            <a:pPr algn="ctr"/>
            <a:r>
              <a:rPr lang="ru-RU" sz="2400">
                <a:latin typeface="Impact" pitchFamily="34" charset="0"/>
                <a:cs typeface="Times New Roman" panose="02020603050405020304" pitchFamily="18" charset="0"/>
              </a:rPr>
              <a:t>Общие сведения о Чамзинском муниципальном районе</a:t>
            </a:r>
          </a:p>
        </p:txBody>
      </p:sp>
      <p:sp>
        <p:nvSpPr>
          <p:cNvPr id="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28384" y="6302375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975930708"/>
              </p:ext>
            </p:extLst>
          </p:nvPr>
        </p:nvGraphicFramePr>
        <p:xfrm>
          <a:off x="395536" y="2348880"/>
          <a:ext cx="4261859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000941" y="2060848"/>
            <a:ext cx="3699183" cy="4104456"/>
          </a:xfrm>
          <a:prstGeom prst="roundRect">
            <a:avLst/>
          </a:prstGeom>
          <a:solidFill>
            <a:schemeClr val="accent4">
              <a:lumMod val="20000"/>
              <a:lumOff val="80000"/>
              <a:alpha val="5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проживает 3,7% населения Республики Мордовия (6-е место среди муниципальных образований республики). На </a:t>
            </a:r>
            <a:r>
              <a:rPr lang="ru-RU" sz="1600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01.01.2022г</a:t>
            </a: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численность постоянного населения района  -  </a:t>
            </a:r>
            <a:r>
              <a:rPr lang="ru-RU" sz="1600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28 701 </a:t>
            </a: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</a:t>
            </a:r>
          </a:p>
          <a:p>
            <a:pPr marL="266700" algn="just">
              <a:defRPr/>
            </a:pP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: </a:t>
            </a:r>
            <a:endParaRPr lang="ru-RU" sz="1600" spc="-100" smtClean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266700" algn="just">
              <a:defRPr/>
            </a:pPr>
            <a:r>
              <a:rPr lang="ru-RU" sz="1600" spc="-10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городское  –  21 052 </a:t>
            </a: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</a:t>
            </a:r>
          </a:p>
          <a:p>
            <a:pPr marL="266700" algn="just">
              <a:defRPr/>
            </a:pPr>
            <a:r>
              <a:rPr lang="ru-RU" sz="1600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сельской местности  </a:t>
            </a:r>
            <a:r>
              <a:rPr lang="ru-RU" sz="1600" spc="-1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7 649 человек</a:t>
            </a: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defRPr/>
            </a:pPr>
            <a:r>
              <a:rPr lang="ru-RU" sz="1600" spc="-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структуре национального состава населения присутствуют:</a:t>
            </a:r>
          </a:p>
          <a:p>
            <a:pPr algn="just"/>
            <a:r>
              <a:rPr lang="ru-RU" altLang="ru-RU" sz="1600" smtClean="0">
                <a:solidFill>
                  <a:srgbClr val="0D061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</a:t>
            </a:r>
            <a:r>
              <a:rPr lang="ru-RU" altLang="ru-RU" sz="1600">
                <a:solidFill>
                  <a:srgbClr val="0D061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- 48,7%, мордва - 48%, </a:t>
            </a:r>
            <a:endParaRPr lang="ru-RU" altLang="ru-RU" sz="1600" smtClean="0">
              <a:solidFill>
                <a:srgbClr val="0D0612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600" smtClean="0">
                <a:solidFill>
                  <a:srgbClr val="0D0612"/>
                </a:solidFill>
                <a:latin typeface="Times New Roman" pitchFamily="18" charset="0"/>
                <a:cs typeface="Times New Roman" panose="02020603050405020304" pitchFamily="18" charset="0"/>
              </a:rPr>
              <a:t>татары </a:t>
            </a:r>
            <a:r>
              <a:rPr lang="ru-RU" altLang="ru-RU" sz="1600">
                <a:solidFill>
                  <a:srgbClr val="0D061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- 2,1%, украинцы – 0,4%, армяне - 0,2%, чуваши -0,1% белорусы - 0,1%, другие национальности - 0,4%</a:t>
            </a:r>
          </a:p>
        </p:txBody>
      </p:sp>
    </p:spTree>
    <p:extLst>
      <p:ext uri="{BB962C8B-B14F-4D97-AF65-F5344CB8AC3E}">
        <p14:creationId xmlns:p14="http://schemas.microsoft.com/office/powerpoint/2010/main" val="271270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 xmlns:a14="http://schemas.microsoft.com/office/drawing/2010/main" xmlns:p15="http://schemas.microsoft.com/office/powerpoint/2012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66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682799"/>
            <a:ext cx="3960440" cy="2904103"/>
          </a:xfrm>
          <a:prstGeom prst="roundRect">
            <a:avLst>
              <a:gd name="adj" fmla="val 707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180975" algn="just">
              <a:defRPr/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района в республиканских объемах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производства сельскохозяйственной </a:t>
            </a: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продукции: </a:t>
            </a:r>
          </a:p>
          <a:p>
            <a:pPr indent="180975" algn="just">
              <a:defRPr/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молоко –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5,9% </a:t>
            </a:r>
            <a:endParaRPr lang="ru-RU" sz="140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мясо –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35,2%</a:t>
            </a:r>
            <a:endParaRPr lang="ru-RU" sz="14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яйцо –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20,4% </a:t>
            </a:r>
            <a:endParaRPr lang="ru-RU" sz="14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зерно –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8,1%</a:t>
            </a:r>
            <a:endParaRPr lang="ru-RU" sz="14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Ведущая  отрасль – животноводство: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молочное скотоводство, 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птицеводство, 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свиноводство. </a:t>
            </a:r>
          </a:p>
          <a:p>
            <a:pPr algn="just">
              <a:defRPr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растениеводстве:</a:t>
            </a:r>
          </a:p>
          <a:p>
            <a:pPr algn="just">
              <a:defRPr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производство зерна и кормовых культур</a:t>
            </a:r>
            <a:endParaRPr lang="ru-RU" sz="14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156695676"/>
              </p:ext>
            </p:extLst>
          </p:nvPr>
        </p:nvGraphicFramePr>
        <p:xfrm>
          <a:off x="4716016" y="3789040"/>
          <a:ext cx="3960440" cy="2824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274042"/>
          </a:xfrm>
        </p:spPr>
        <p:txBody>
          <a:bodyPr>
            <a:noAutofit/>
          </a:bodyPr>
          <a:lstStyle/>
          <a:p>
            <a:pPr algn="ctr"/>
            <a:r>
              <a:rPr lang="ru-RU" altLang="ru-RU" sz="2400">
                <a:ln w="0"/>
                <a:solidFill>
                  <a:schemeClr val="tx1"/>
                </a:solidFill>
                <a:latin typeface="Impact" pitchFamily="34" charset="0"/>
                <a:ea typeface="+mn-ea"/>
                <a:cs typeface="Times New Roman" panose="02020603050405020304" pitchFamily="18" charset="0"/>
              </a:rPr>
              <a:t>Развитие сельскохозяйственной отрасли</a:t>
            </a:r>
          </a:p>
        </p:txBody>
      </p:sp>
      <p:sp>
        <p:nvSpPr>
          <p:cNvPr id="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28384" y="6302375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73447756"/>
              </p:ext>
            </p:extLst>
          </p:nvPr>
        </p:nvGraphicFramePr>
        <p:xfrm>
          <a:off x="4572000" y="682799"/>
          <a:ext cx="3816424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431540" y="3789040"/>
            <a:ext cx="3888432" cy="2924509"/>
          </a:xfrm>
          <a:prstGeom prst="roundRect">
            <a:avLst>
              <a:gd name="adj" fmla="val 707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ts val="1920"/>
              </a:lnSpc>
              <a:spcAft>
                <a:spcPct val="0"/>
              </a:spcAft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Сельскохозяйственное производство занимает одно из важнейших мест в экономике района, </a:t>
            </a:r>
            <a:endParaRPr lang="ru-RU" sz="1400">
              <a:solidFill>
                <a:prstClr val="black"/>
              </a:solidFill>
              <a:latin typeface="Times New Roman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920"/>
              </a:lnSpc>
              <a:spcAft>
                <a:spcPct val="0"/>
              </a:spcAft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включает в себя восемь сельхозтоваропроизводителей:</a:t>
            </a:r>
          </a:p>
          <a:p>
            <a:pPr algn="just">
              <a:lnSpc>
                <a:spcPts val="1920"/>
              </a:lnSpc>
              <a:spcAft>
                <a:spcPct val="0"/>
              </a:spcAft>
            </a:pP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АО «Птицефабрика Чамзинская», ООО «Хорошее дело», ООО «Магма ХД», ЗАО «Мордовский бекон», ООО «Калиновское», ООО «Ремезенское», ООО «Колос», ООО «Садовод»,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12 </a:t>
            </a: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крестьянско-фермерских хозяйств. Число работников сельского хозяйства около </a:t>
            </a:r>
            <a:r>
              <a:rPr lang="ru-RU" sz="140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3,7 тысяч </a:t>
            </a:r>
            <a:r>
              <a:rPr lang="ru-RU" sz="140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83455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72400" y="6237312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5BE152CC-4BA4-451A-A104-4AA5A2777D43}"/>
              </a:ext>
            </a:extLst>
          </p:cNvPr>
          <p:cNvSpPr txBox="1"/>
          <p:nvPr/>
        </p:nvSpPr>
        <p:spPr>
          <a:xfrm>
            <a:off x="395536" y="260648"/>
            <a:ext cx="7920880" cy="7920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latin typeface="Impact" pitchFamily="34" charset="0"/>
              </a:rPr>
              <a:t>Основные показатели </a:t>
            </a:r>
            <a:br>
              <a:rPr lang="ru-RU" sz="2400" smtClean="0">
                <a:latin typeface="Impact" pitchFamily="34" charset="0"/>
              </a:rPr>
            </a:br>
            <a:r>
              <a:rPr lang="ru-RU" sz="2400" smtClean="0">
                <a:latin typeface="Impact" pitchFamily="34" charset="0"/>
              </a:rPr>
              <a:t>социально-экономического развития </a:t>
            </a:r>
            <a:endParaRPr lang="ru-RU" sz="2400">
              <a:latin typeface="Impact" pitchFamily="34" charset="0"/>
            </a:endParaRP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00169A0E-1B1C-4765-9B77-D16E0E65AF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854763"/>
              </p:ext>
            </p:extLst>
          </p:nvPr>
        </p:nvGraphicFramePr>
        <p:xfrm>
          <a:off x="323528" y="1340768"/>
          <a:ext cx="7488831" cy="50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9492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444178727"/>
                    </a:ext>
                  </a:extLst>
                </a:gridCol>
                <a:gridCol w="984625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307182405"/>
                    </a:ext>
                  </a:extLst>
                </a:gridCol>
                <a:gridCol w="1208464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598970052"/>
                    </a:ext>
                  </a:extLst>
                </a:gridCol>
                <a:gridCol w="1146250"/>
              </a:tblGrid>
              <a:tr h="481175"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Наименование показателя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err="1"/>
                        <a:t>Ед.изм.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Значение за 2021 год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/>
                        <a:t>Прогноз на 2022 год</a:t>
                      </a:r>
                      <a:endParaRPr lang="ru-RU" sz="1200"/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612116355"/>
                  </a:ext>
                </a:extLst>
              </a:tr>
              <a:tr h="673645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 налоговых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неналоговых доходов консолидированного бюджета Чамзинского муниципального района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240 446,5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208 043,3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166652309"/>
                  </a:ext>
                </a:extLst>
              </a:tr>
              <a:tr h="774662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отгруженных товаров собственного производства, выполненных работ и услуг собственными силами по видам деятельности «обрабатывающие производства»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27 400 234,2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30 419 324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742638652"/>
                  </a:ext>
                </a:extLst>
              </a:tr>
              <a:tr h="481175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 производства скота и птицы от сельскохозяйственных организаций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КФХ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134 483,3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134 718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340699169"/>
                  </a:ext>
                </a:extLst>
              </a:tr>
              <a:tr h="481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 производства молока от сельскохозяйственных организаций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КФХ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26 092,9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26 155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753680309"/>
                  </a:ext>
                </a:extLst>
              </a:tr>
              <a:tr h="325141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 оборота розничной торговли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4 017 659,7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2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326 844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89537579"/>
                  </a:ext>
                </a:extLst>
              </a:tr>
              <a:tr h="288705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заработная плата 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38 161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41 001,4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01155295"/>
                  </a:ext>
                </a:extLst>
              </a:tr>
              <a:tr h="572532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площадь введённого в эксплуатацию жилья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учётом индивидуального жилищного строительства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 м.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7 450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7 400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065775743"/>
                  </a:ext>
                </a:extLst>
              </a:tr>
              <a:tr h="481175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 инвестиций в основной капитал (за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исключением бюджетных средств</a:t>
                      </a:r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2 461 358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2 241 591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539845285"/>
                  </a:ext>
                </a:extLst>
              </a:tr>
              <a:tr h="481175"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работников, принятых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дополнительно введённые рабочие места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200"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ru-RU"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</a:t>
                      </a:r>
                      <a:endParaRPr lang="ru-RU" sz="1200" b="1"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10807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461247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5856" y="476672"/>
            <a:ext cx="5616624" cy="1728192"/>
          </a:xfrm>
        </p:spPr>
        <p:txBody>
          <a:bodyPr/>
          <a:lstStyle/>
          <a:p>
            <a:r>
              <a:rPr lang="ru-RU" sz="4000" smtClean="0"/>
              <a:t>Чамзинский муниципальный район</a:t>
            </a:r>
            <a:r>
              <a:rPr lang="ru-RU" sz="1000" smtClean="0"/>
              <a:t> </a:t>
            </a:r>
            <a:r>
              <a:rPr lang="ru-RU" sz="4400" smtClean="0"/>
              <a:t> </a:t>
            </a:r>
            <a:endParaRPr lang="ru-RU" sz="350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40568" y="2282"/>
            <a:ext cx="4095750" cy="6858000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2564904"/>
            <a:ext cx="5114778" cy="4464496"/>
          </a:xfrm>
        </p:spPr>
        <p:txBody>
          <a:bodyPr>
            <a:normAutofit/>
          </a:bodyPr>
          <a:lstStyle/>
          <a:p>
            <a:pPr algn="ctr"/>
            <a:r>
              <a:rPr lang="ru-RU" sz="3200" smtClean="0"/>
              <a:t>На </a:t>
            </a:r>
            <a:r>
              <a:rPr lang="ru-RU" sz="3200"/>
              <a:t>протяжении последних 12 лет является победителем в высшей номинации </a:t>
            </a:r>
            <a:r>
              <a:rPr lang="ru-RU" sz="3200" smtClean="0"/>
              <a:t>– </a:t>
            </a:r>
          </a:p>
          <a:p>
            <a:pPr algn="ctr"/>
            <a:r>
              <a:rPr lang="ru-RU" sz="3200" smtClean="0"/>
              <a:t>«</a:t>
            </a:r>
            <a:r>
              <a:rPr lang="ru-RU" sz="3200"/>
              <a:t>Район эффективного ведения сельскохозяйственного производства».</a:t>
            </a:r>
          </a:p>
        </p:txBody>
      </p:sp>
    </p:spTree>
    <p:extLst>
      <p:ext uri="{BB962C8B-B14F-4D97-AF65-F5344CB8AC3E}">
        <p14:creationId xmlns:p14="http://schemas.microsoft.com/office/powerpoint/2010/main" val="128881641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2065437"/>
            <a:ext cx="5616624" cy="2436248"/>
          </a:xfrm>
        </p:spPr>
        <p:txBody>
          <a:bodyPr>
            <a:normAutofit/>
          </a:bodyPr>
          <a:lstStyle/>
          <a:p>
            <a:r>
              <a:rPr lang="ru-RU" smtClean="0"/>
              <a:t>Является лидером среди районов Республики Мордовия по производству скота и птицы в сельскохозяйственных организациях и крестьянско</a:t>
            </a:r>
            <a:r>
              <a:rPr lang="ru-RU"/>
              <a:t>-</a:t>
            </a:r>
            <a:r>
              <a:rPr lang="ru-RU" smtClean="0"/>
              <a:t>фермерских хозяйствах </a:t>
            </a:r>
            <a:r>
              <a:rPr lang="ru-RU"/>
              <a:t>по итогам 2021 </a:t>
            </a:r>
            <a:r>
              <a:rPr lang="ru-RU" smtClean="0"/>
              <a:t>года.  </a:t>
            </a:r>
            <a:endParaRPr lang="ru-RU"/>
          </a:p>
        </p:txBody>
      </p:sp>
      <p:sp>
        <p:nvSpPr>
          <p:cNvPr id="4" name="Заголовок 1"/>
          <p:cNvSpPr txBox="1"/>
          <p:nvPr/>
        </p:nvSpPr>
        <p:spPr>
          <a:xfrm>
            <a:off x="3275856" y="476672"/>
            <a:ext cx="5616624" cy="1584176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2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smtClean="0"/>
              <a:t>Чамзинский муниципальный район</a:t>
            </a:r>
            <a:r>
              <a:rPr lang="ru-RU" sz="1000" smtClean="0"/>
              <a:t> </a:t>
            </a:r>
            <a:r>
              <a:rPr lang="ru-RU" sz="4400" smtClean="0"/>
              <a:t> </a:t>
            </a:r>
            <a:endParaRPr lang="ru-RU" sz="350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7000"/>
                    </a14:imgEffect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499" r="10681" b="20963"/>
          <a:stretch>
            <a:fillRect/>
          </a:stretch>
        </p:blipFill>
        <p:spPr>
          <a:xfrm>
            <a:off x="1" y="0"/>
            <a:ext cx="2843808" cy="32849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0746"/>
          <a:stretch>
            <a:fillRect/>
          </a:stretch>
        </p:blipFill>
        <p:spPr>
          <a:xfrm>
            <a:off x="1964370" y="4034633"/>
            <a:ext cx="7147260" cy="28233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284984"/>
            <a:ext cx="2843808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43926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58471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A838931D-B5E9-4B73-BEC2-5A75A8681F76}"/>
              </a:ext>
            </a:extLst>
          </p:cNvPr>
          <p:cNvSpPr txBox="1"/>
          <p:nvPr/>
        </p:nvSpPr>
        <p:spPr>
          <a:xfrm>
            <a:off x="611560" y="332656"/>
            <a:ext cx="8208911" cy="108012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Impact" pitchFamily="34" charset="0"/>
              </a:rPr>
              <a:t>Доходы населения</a:t>
            </a:r>
            <a:endParaRPr lang="ru-RU" sz="2400">
              <a:solidFill>
                <a:schemeClr val="accent2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84331264"/>
              </p:ext>
            </p:extLst>
          </p:nvPr>
        </p:nvGraphicFramePr>
        <p:xfrm>
          <a:off x="179512" y="872716"/>
          <a:ext cx="871296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70895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548680"/>
            <a:ext cx="8777808" cy="1368152"/>
          </a:xfrm>
        </p:spPr>
        <p:txBody>
          <a:bodyPr/>
          <a:lstStyle/>
          <a:p>
            <a:r>
              <a:rPr lang="ru-RU" smtClean="0"/>
              <a:t>Чамзинский</a:t>
            </a:r>
            <a:br>
              <a:rPr lang="ru-RU" smtClean="0"/>
            </a:br>
            <a:r>
              <a:rPr lang="ru-RU" smtClean="0"/>
              <a:t> муниципальный </a:t>
            </a:r>
            <a:br>
              <a:rPr lang="ru-RU" smtClean="0"/>
            </a:br>
            <a:r>
              <a:rPr lang="ru-RU" smtClean="0"/>
              <a:t>район 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523" y="1844824"/>
            <a:ext cx="6343973" cy="2667422"/>
          </a:xfrm>
        </p:spPr>
        <p:txBody>
          <a:bodyPr>
            <a:normAutofit/>
          </a:bodyPr>
          <a:lstStyle/>
          <a:p>
            <a:r>
              <a:rPr lang="ru-RU" sz="2000" smtClean="0"/>
              <a:t>      Занимает 2 место в Республике  Мордовия по объёму отгруженных товаров собственного производства по видам экономической деятельности: «Обрабатывающее производство», «Производство и распределение электрической энергии, газа и воды» по итогам 2021 года.</a:t>
            </a:r>
            <a:endParaRPr lang="ru-RU" sz="200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219714091"/>
              </p:ext>
            </p:extLst>
          </p:nvPr>
        </p:nvGraphicFramePr>
        <p:xfrm>
          <a:off x="2483768" y="4464149"/>
          <a:ext cx="3941043" cy="2564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8060994C-9379-4D9A-916A-667156EFE59A}"/>
              </a:ext>
            </a:extLst>
          </p:cNvPr>
          <p:cNvSpPr txBox="1"/>
          <p:nvPr/>
        </p:nvSpPr>
        <p:spPr>
          <a:xfrm>
            <a:off x="2848769" y="4293096"/>
            <a:ext cx="2592288" cy="4766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800" b="1">
                <a:solidFill>
                  <a:srgbClr val="FFCCFF"/>
                </a:solidFill>
              </a:rPr>
              <a:t>Объём отгруженной </a:t>
            </a:r>
            <a:r>
              <a:rPr lang="ru-RU" sz="1800" b="1" smtClean="0">
                <a:solidFill>
                  <a:srgbClr val="FFCCFF"/>
                </a:solidFill>
              </a:rPr>
              <a:t>продукции          </a:t>
            </a:r>
            <a:endParaRPr lang="ru-RU" sz="1800" b="1">
              <a:solidFill>
                <a:srgbClr val="FFCCFF"/>
              </a:solidFill>
            </a:endParaRPr>
          </a:p>
        </p:txBody>
      </p:sp>
      <p:sp>
        <p:nvSpPr>
          <p:cNvPr id="10" name="Стрелка вверх 9"/>
          <p:cNvSpPr/>
          <p:nvPr/>
        </p:nvSpPr>
        <p:spPr>
          <a:xfrm>
            <a:off x="5536303" y="5301208"/>
            <a:ext cx="1383762" cy="1276844"/>
          </a:xfrm>
          <a:prstGeom prst="upArrow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rgbClr val="00B05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8060994C-9379-4D9A-916A-667156EFE59A}"/>
              </a:ext>
            </a:extLst>
          </p:cNvPr>
          <p:cNvSpPr txBox="1"/>
          <p:nvPr/>
        </p:nvSpPr>
        <p:spPr>
          <a:xfrm>
            <a:off x="5778134" y="5613026"/>
            <a:ext cx="900100" cy="65320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smtClean="0">
                <a:solidFill>
                  <a:schemeClr val="tx1"/>
                </a:solidFill>
                <a:latin typeface="+mn-lt"/>
              </a:rPr>
              <a:t>Рост 123,9%</a:t>
            </a:r>
            <a:endParaRPr lang="ru-RU" sz="1400" b="1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231558898"/>
              </p:ext>
            </p:extLst>
          </p:nvPr>
        </p:nvGraphicFramePr>
        <p:xfrm>
          <a:off x="6252914" y="5087947"/>
          <a:ext cx="3096344" cy="1820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8060994C-9379-4D9A-916A-667156EFE59A}"/>
              </a:ext>
            </a:extLst>
          </p:cNvPr>
          <p:cNvSpPr txBox="1"/>
          <p:nvPr/>
        </p:nvSpPr>
        <p:spPr>
          <a:xfrm>
            <a:off x="6228184" y="4077072"/>
            <a:ext cx="2915815" cy="101087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800" b="1">
                <a:solidFill>
                  <a:srgbClr val="FFFF00"/>
                </a:solidFill>
              </a:rPr>
              <a:t>Доля отгрузки </a:t>
            </a:r>
            <a:r>
              <a:rPr lang="ru-RU" sz="1800" b="1" smtClean="0">
                <a:solidFill>
                  <a:srgbClr val="FFFF00"/>
                </a:solidFill>
              </a:rPr>
              <a:t>района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800" b="1" smtClean="0">
                <a:solidFill>
                  <a:srgbClr val="FFFF00"/>
                </a:solidFill>
              </a:rPr>
              <a:t>в общем объёме 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800" b="1" smtClean="0">
                <a:solidFill>
                  <a:srgbClr val="FFFF00"/>
                </a:solidFill>
              </a:rPr>
              <a:t>республики</a:t>
            </a:r>
            <a:endParaRPr lang="ru-RU" sz="1800" b="1">
              <a:solidFill>
                <a:srgbClr val="FFFF00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85726" y="17190"/>
            <a:ext cx="2778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40990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дзаголовок 14"/>
          <p:cNvSpPr>
            <a:spLocks noGrp="1"/>
          </p:cNvSpPr>
          <p:nvPr>
            <p:ph type="subTitle" idx="1"/>
          </p:nvPr>
        </p:nvSpPr>
        <p:spPr>
          <a:xfrm>
            <a:off x="2878706" y="2132856"/>
            <a:ext cx="5869758" cy="1440160"/>
          </a:xfrm>
        </p:spPr>
        <p:txBody>
          <a:bodyPr>
            <a:normAutofit/>
          </a:bodyPr>
          <a:lstStyle/>
          <a:p>
            <a:r>
              <a:rPr lang="ru-RU" smtClean="0"/>
              <a:t>Занимает 2 место в Республике Мордовия по объёму инвестиций в основной капитал (за исключением бюджетных средств) по итогам 2021 года. 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8060994C-9379-4D9A-916A-667156EFE59A}"/>
              </a:ext>
            </a:extLst>
          </p:cNvPr>
          <p:cNvSpPr txBox="1"/>
          <p:nvPr/>
        </p:nvSpPr>
        <p:spPr>
          <a:xfrm>
            <a:off x="1691680" y="3789040"/>
            <a:ext cx="7992888" cy="4766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b="1">
                <a:solidFill>
                  <a:schemeClr val="bg2"/>
                </a:solidFill>
              </a:rPr>
              <a:t>Объём </a:t>
            </a:r>
            <a:r>
              <a:rPr lang="ru-RU" sz="2000" b="1" smtClean="0">
                <a:solidFill>
                  <a:schemeClr val="bg2"/>
                </a:solidFill>
              </a:rPr>
              <a:t>инвестиций в основной капитал       </a:t>
            </a:r>
            <a:endParaRPr lang="ru-RU" sz="2000" b="1">
              <a:solidFill>
                <a:schemeClr val="bg2"/>
              </a:solidFill>
            </a:endParaRPr>
          </a:p>
        </p:txBody>
      </p:sp>
      <p:sp>
        <p:nvSpPr>
          <p:cNvPr id="16" name="Заголовок 1"/>
          <p:cNvSpPr txBox="1">
            <a:spLocks noGrp="1"/>
          </p:cNvSpPr>
          <p:nvPr>
            <p:ph type="ctrTitle"/>
          </p:nvPr>
        </p:nvSpPr>
        <p:spPr>
          <a:xfrm>
            <a:off x="3366868" y="533400"/>
            <a:ext cx="5381596" cy="1599456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2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smtClean="0"/>
              <a:t>Чамзинский муниципальный район</a:t>
            </a:r>
            <a:r>
              <a:rPr lang="ru-RU" sz="1000" smtClean="0"/>
              <a:t> </a:t>
            </a:r>
            <a:r>
              <a:rPr lang="ru-RU" sz="4400" smtClean="0"/>
              <a:t> </a:t>
            </a:r>
            <a:endParaRPr lang="ru-RU" sz="350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536" y="1"/>
            <a:ext cx="2916070" cy="6858000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861502047"/>
              </p:ext>
            </p:extLst>
          </p:nvPr>
        </p:nvGraphicFramePr>
        <p:xfrm>
          <a:off x="1331640" y="4077072"/>
          <a:ext cx="7704856" cy="2661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57977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02405775"/>
              </p:ext>
            </p:extLst>
          </p:nvPr>
        </p:nvGraphicFramePr>
        <p:xfrm>
          <a:off x="179512" y="620688"/>
          <a:ext cx="4104456" cy="4347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8060994C-9379-4D9A-916A-667156EFE59A}"/>
              </a:ext>
            </a:extLst>
          </p:cNvPr>
          <p:cNvSpPr txBox="1"/>
          <p:nvPr/>
        </p:nvSpPr>
        <p:spPr>
          <a:xfrm>
            <a:off x="395536" y="485639"/>
            <a:ext cx="4032448" cy="5174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latin typeface="Impact" pitchFamily="34" charset="0"/>
              </a:rPr>
              <a:t>Предприятия экспортёры</a:t>
            </a:r>
            <a:endParaRPr lang="ru-RU" sz="2400">
              <a:latin typeface="Impact" pitchFamily="34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8060994C-9379-4D9A-916A-667156EFE59A}"/>
              </a:ext>
            </a:extLst>
          </p:cNvPr>
          <p:cNvSpPr txBox="1"/>
          <p:nvPr/>
        </p:nvSpPr>
        <p:spPr>
          <a:xfrm>
            <a:off x="5076056" y="764704"/>
            <a:ext cx="3024336" cy="4766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Динамика заработной платы в промышленности </a:t>
            </a:r>
            <a:endParaRPr lang="ru-RU" sz="2400">
              <a:solidFill>
                <a:schemeClr val="tx2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45956831"/>
              </p:ext>
            </p:extLst>
          </p:nvPr>
        </p:nvGraphicFramePr>
        <p:xfrm>
          <a:off x="4860032" y="4146393"/>
          <a:ext cx="3024336" cy="2155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6946544"/>
              </p:ext>
            </p:extLst>
          </p:nvPr>
        </p:nvGraphicFramePr>
        <p:xfrm>
          <a:off x="251520" y="4358160"/>
          <a:ext cx="4032448" cy="1944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0" name="Номер слайда 2"/>
          <p:cNvSpPr txBox="1"/>
          <p:nvPr/>
        </p:nvSpPr>
        <p:spPr>
          <a:xfrm>
            <a:off x="8028384" y="6302375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9pPr>
          </a:lstStyle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70999114"/>
              </p:ext>
            </p:extLst>
          </p:nvPr>
        </p:nvGraphicFramePr>
        <p:xfrm>
          <a:off x="4355976" y="1340768"/>
          <a:ext cx="4053408" cy="2766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117047619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95" y="188640"/>
            <a:ext cx="2685695" cy="19888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16632"/>
            <a:ext cx="8748464" cy="504056"/>
          </a:xfrm>
        </p:spPr>
        <p:txBody>
          <a:bodyPr/>
          <a:lstStyle/>
          <a:p>
            <a:r>
              <a:rPr lang="ru-RU" smtClean="0"/>
              <a:t>Потребительский рынок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764704"/>
            <a:ext cx="5989909" cy="5256584"/>
          </a:xfrm>
        </p:spPr>
        <p:txBody>
          <a:bodyPr>
            <a:noAutofit/>
          </a:bodyPr>
          <a:lstStyle/>
          <a:p>
            <a:pPr algn="l">
              <a:spcBef>
                <a:spcPct val="0"/>
              </a:spcBef>
            </a:pPr>
            <a:r>
              <a:rPr lang="ru-RU" sz="1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Потребительский 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рынок </a:t>
            </a:r>
            <a:r>
              <a:rPr lang="ru-RU" sz="1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важнейших сфер экономической деятельности, обеспечивающей жизнедеятельность и благополучие населения муниципального образования, основными составными элементами которого являются: сфера торговли, общественное питание и платные услуги населению</a:t>
            </a:r>
            <a:r>
              <a:rPr lang="ru-RU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>
              <a:spcBef>
                <a:spcPct val="0"/>
              </a:spcBef>
            </a:pPr>
            <a:r>
              <a:rPr lang="ru-RU" sz="1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Сеть 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торговых предприятий состоит из 239 объектов с торговой площадью 20 149,75 кв.м. Обеспеченность населения района торговыми площадями составляет 693,41 кв.м. на 1 тыс. жителей, по сравнению с соответствующим периодом прошлого года обеспеченность населения торговыми площадями возросла на 8,6%. Объем оборота розничной торговли во всех каналах реализации составил свыше 4 млрд. руб., с темпом роста 102,2% (прогноз выполнен на 96,5%). В расчете на 1 жителя продано товаров на сумму свыше 138,2 тыс. руб. </a:t>
            </a:r>
            <a:endParaRPr lang="ru-RU" sz="1400" smtClean="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l">
              <a:spcBef>
                <a:spcPct val="0"/>
              </a:spcBef>
            </a:pPr>
            <a:r>
              <a:rPr lang="ru-RU" sz="1400" smtClean="0">
                <a:solidFill>
                  <a:schemeClr val="bg1"/>
                </a:solidFill>
                <a:latin typeface="Times New Roman" pitchFamily="18" charset="0"/>
                <a:cs typeface="Times New Roman" panose="02020603050405020304" pitchFamily="18" charset="0"/>
              </a:rPr>
              <a:t>     Большой 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популярностью у жителей нашего района пользуется ярмарка выходного дня, которая проводится на территории рынка «Рождественский» в р.п.Комсомольский. Ярмарка дает возможность гражданам свободно осуществлять реализацию сельскохозяйственной продукции, производимой в личных подсобных хозяйствах. За 2021 г. было организовано и проведено 52 ярмарки выходного дня и 157 универсальных ярмарок. </a:t>
            </a:r>
          </a:p>
          <a:p>
            <a:pPr algn="l">
              <a:spcBef>
                <a:spcPct val="0"/>
              </a:spcBef>
            </a:pPr>
            <a:r>
              <a:rPr lang="ru-RU" sz="1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Сфера 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общественного питания - еще одно из направлений деятельности предпринимателей. Число предприятий общественного питания - 19 единиц, увеличилось на 2 единицы по сравнению с уровнем прошлого года, на 905 посадочных мест. Обеспеченность количеством мест в предприятиях общепита составила 31,14 единиц на 1 тыс. человек. Оборот общепита составил 74 372,7 тыс.руб. (104,1% к уровню прошлого года).</a:t>
            </a:r>
          </a:p>
          <a:p>
            <a:pPr algn="l">
              <a:spcBef>
                <a:spcPct val="0"/>
              </a:spcBef>
            </a:pPr>
            <a:r>
              <a:rPr lang="ru-RU" sz="1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По  </a:t>
            </a:r>
            <a:r>
              <a:rPr lang="ru-RU"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итогам 2021 года доля среднесписочной численности работников малых и средних предприятий в среднесписочной численности работников всех предприятий и организаций в районе составила 24%.</a:t>
            </a:r>
          </a:p>
          <a:p>
            <a:pPr algn="l">
              <a:spcBef>
                <a:spcPct val="0"/>
              </a:spcBef>
            </a:pPr>
            <a:endParaRPr lang="ru-RU" sz="14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648" y="2062708"/>
            <a:ext cx="2672400" cy="28529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20" r="7978"/>
          <a:stretch>
            <a:fillRect/>
          </a:stretch>
        </p:blipFill>
        <p:spPr>
          <a:xfrm>
            <a:off x="-22672" y="4778796"/>
            <a:ext cx="2704448" cy="207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52267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72400" y="6381328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91975092"/>
              </p:ext>
            </p:extLst>
          </p:nvPr>
        </p:nvGraphicFramePr>
        <p:xfrm>
          <a:off x="467544" y="185395"/>
          <a:ext cx="7839405" cy="66409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/>
          <p:nvPr/>
        </p:nvSpPr>
        <p:spPr>
          <a:xfrm>
            <a:off x="827584" y="4745422"/>
            <a:ext cx="4320480" cy="42520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Количество субъектов МСП</a:t>
            </a:r>
            <a:endParaRPr lang="ru-RU" sz="240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83968" y="5270837"/>
            <a:ext cx="1152128" cy="56667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smtClean="0">
                <a:solidFill>
                  <a:schemeClr val="tx1"/>
                </a:solidFill>
              </a:rPr>
              <a:t>на 01.04.2022г</a:t>
            </a:r>
            <a:endParaRPr lang="ru-RU" sz="1200" b="1">
              <a:solidFill>
                <a:schemeClr val="tx1"/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0" y="4924598"/>
            <a:ext cx="1259153" cy="1259153"/>
            <a:chOff x="3868197" y="1729"/>
            <a:chExt cx="1475190" cy="1475190"/>
          </a:xfrm>
        </p:grpSpPr>
        <p:sp>
          <p:nvSpPr>
            <p:cNvPr id="8" name="Овал 7"/>
            <p:cNvSpPr/>
            <p:nvPr/>
          </p:nvSpPr>
          <p:spPr>
            <a:xfrm>
              <a:off x="3868197" y="1729"/>
              <a:ext cx="1475190" cy="147519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93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9" name="Овал 4"/>
            <p:cNvSpPr/>
            <p:nvPr/>
          </p:nvSpPr>
          <p:spPr>
            <a:xfrm>
              <a:off x="4084234" y="217766"/>
              <a:ext cx="1043116" cy="10431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4400" kern="1200" smtClean="0"/>
                <a:t>576</a:t>
              </a:r>
              <a:endParaRPr lang="ru-RU" sz="44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78030575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780728" y="116632"/>
            <a:ext cx="7391672" cy="6480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latin typeface="Impact" pitchFamily="34" charset="0"/>
              </a:rPr>
              <a:t>Развитие социальной сферы </a:t>
            </a:r>
            <a:endParaRPr lang="ru-RU" sz="2400">
              <a:latin typeface="Impact" pitchFamily="34" charset="0"/>
            </a:endParaRPr>
          </a:p>
        </p:txBody>
      </p:sp>
      <p:sp>
        <p:nvSpPr>
          <p:cNvPr id="5" name="Объект 4"/>
          <p:cNvSpPr txBox="1"/>
          <p:nvPr/>
        </p:nvSpPr>
        <p:spPr>
          <a:xfrm>
            <a:off x="154360" y="620688"/>
            <a:ext cx="5275803" cy="3168352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Font typeface="Arial" pitchFamily="34" charset="0"/>
              <a:buNone/>
            </a:pP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7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здравоохранения </a:t>
            </a:r>
            <a:r>
              <a:rPr lang="ru-RU" sz="17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 муниципального района включает в себя центральную районную больницу ГБУЗ Республики Мордовия «Комсомольская ЦРБ» на 205 стационарных коек (круглосуточных), со структурными подразделениями:  2 поликлиники на 850 посещений в смену,  отделением скорой медицинской помощи (9 тыс. вызовов в год) и 18 фельдшерско-акушерскими пунктами.</a:t>
            </a:r>
            <a:r>
              <a:rPr lang="ru-RU" sz="170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Негосударственный сектор представлен 4 организациями: ООО «Дента Смайл»- стоматология «Корона», Центр сертификации ОП «Стоматология», ООО «Вера» (медицинский центр партнер ИНВИТРО), ООО «Гематест»</a:t>
            </a:r>
          </a:p>
          <a:p>
            <a:pPr marL="0" indent="0">
              <a:spcBef>
                <a:spcPct val="0"/>
              </a:spcBef>
              <a:buNone/>
            </a:pP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17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0163" y="764704"/>
            <a:ext cx="3525172" cy="30243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970588"/>
            <a:ext cx="2376264" cy="24482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60" y="4208648"/>
            <a:ext cx="2619375" cy="2198114"/>
          </a:xfrm>
          <a:prstGeom prst="rect">
            <a:avLst/>
          </a:prstGeom>
        </p:spPr>
      </p:pic>
      <p:sp>
        <p:nvSpPr>
          <p:cNvPr id="13" name="Объект 4"/>
          <p:cNvSpPr txBox="1"/>
          <p:nvPr/>
        </p:nvSpPr>
        <p:spPr>
          <a:xfrm>
            <a:off x="2771800" y="3967190"/>
            <a:ext cx="3528392" cy="2381792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Font typeface="Arial" pitchFamily="34" charset="0"/>
              <a:buNone/>
            </a:pP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700">
                <a:latin typeface="Times New Roman" panose="02020603050405020304" pitchFamily="18" charset="0"/>
                <a:cs typeface="Times New Roman" panose="02020603050405020304" pitchFamily="18" charset="0"/>
              </a:rPr>
              <a:t>2022 г. </a:t>
            </a: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700"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регионального проекта «Модернизация первичного звена здравоохранения Российской Федерации (Республика Мордовия)» </a:t>
            </a: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проводятся работы  по </a:t>
            </a:r>
            <a:r>
              <a:rPr lang="ru-RU" sz="170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капитальному ремонту </a:t>
            </a: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здания </a:t>
            </a:r>
            <a:r>
              <a:rPr lang="ru-RU" sz="1700">
                <a:latin typeface="Times New Roman" panose="02020603050405020304" pitchFamily="18" charset="0"/>
                <a:cs typeface="Times New Roman" panose="02020603050405020304" pitchFamily="18" charset="0"/>
              </a:rPr>
              <a:t>ГБУЗ Республики Мордовия «Комсомольская центральная районная больница», </a:t>
            </a: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р.п</a:t>
            </a:r>
            <a:r>
              <a:rPr lang="ru-RU" sz="17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Комсомольский</a:t>
            </a:r>
            <a:r>
              <a:rPr lang="ru-RU" sz="17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2566589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188640"/>
            <a:ext cx="5105400" cy="1296144"/>
          </a:xfrm>
        </p:spPr>
        <p:txBody>
          <a:bodyPr/>
          <a:lstStyle/>
          <a:p>
            <a:r>
              <a:rPr lang="ru-RU" smtClean="0"/>
              <a:t>Развитие образования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1628800"/>
            <a:ext cx="5114778" cy="753232"/>
          </a:xfrm>
        </p:spPr>
        <p:txBody>
          <a:bodyPr/>
          <a:lstStyle/>
          <a:p>
            <a:r>
              <a:rPr lang="ru-RU" smtClean="0"/>
              <a:t>Дошкольное образование</a:t>
            </a:r>
            <a:endParaRPr lang="ru-RU"/>
          </a:p>
        </p:txBody>
      </p:sp>
      <p:sp>
        <p:nvSpPr>
          <p:cNvPr id="4" name="Текст 2"/>
          <p:cNvSpPr txBox="1"/>
          <p:nvPr/>
        </p:nvSpPr>
        <p:spPr>
          <a:xfrm>
            <a:off x="4716016" y="1988840"/>
            <a:ext cx="4034173" cy="298600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5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представлено пятью муниципальными дошкольными организациями: МБДОУ «Детский сад «Планета детства» комбинированного вида», который объединяет 8 структурных городских подразделений и 4 сельских детских сада. </a:t>
            </a:r>
          </a:p>
          <a:p>
            <a:pPr marL="0" indent="0">
              <a:buNone/>
            </a:pPr>
            <a:r>
              <a:rPr lang="ru-RU" sz="15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воспитанников – 1240 человек. </a:t>
            </a:r>
            <a:endParaRPr lang="ru-RU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2289" y="980728"/>
            <a:ext cx="3879506" cy="2676525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005064"/>
            <a:ext cx="4608512" cy="2752353"/>
          </a:xfrm>
          <a:prstGeom prst="rect">
            <a:avLst/>
          </a:prstGeom>
        </p:spPr>
      </p:pic>
      <p:pic>
        <p:nvPicPr>
          <p:cNvPr id="9" name="Picture 4" descr="Детский сад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2288" y="4005064"/>
            <a:ext cx="3879506" cy="275235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44823709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7"/>
          <p:cNvSpPr>
            <a:spLocks noGrp="1"/>
          </p:cNvSpPr>
          <p:nvPr>
            <p:ph type="ctrTitle"/>
          </p:nvPr>
        </p:nvSpPr>
        <p:spPr>
          <a:xfrm>
            <a:off x="3366868" y="332656"/>
            <a:ext cx="5105400" cy="1152128"/>
          </a:xfrm>
        </p:spPr>
        <p:txBody>
          <a:bodyPr/>
          <a:lstStyle/>
          <a:p>
            <a:r>
              <a:rPr lang="ru-RU" smtClean="0"/>
              <a:t>Развитие образования</a:t>
            </a: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Объект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689140"/>
            <a:ext cx="2592288" cy="20398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767" y="4709679"/>
            <a:ext cx="2841681" cy="20193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533180" y="2156189"/>
            <a:ext cx="42812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 учреждений образования района включает в себя: </a:t>
            </a:r>
            <a:endParaRPr lang="ru-RU" sz="1600" b="1" smtClean="0">
              <a:solidFill>
                <a:schemeClr val="bg1"/>
              </a:solidFill>
              <a:latin typeface="Times New Roman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ru-RU" sz="1600" b="1" smtClean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anose="02020603050405020304" pitchFamily="18" charset="0"/>
              </a:rPr>
              <a:t>10 </a:t>
            </a:r>
            <a:r>
              <a:rPr lang="ru-RU" sz="1600" b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общеобразовательных учреждений, 3 учреждения дополнительного образования, </a:t>
            </a:r>
            <a:endParaRPr lang="ru-RU" sz="1600" b="1" smtClean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ru-RU" sz="1600" b="1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 </a:t>
            </a:r>
            <a:r>
              <a:rPr lang="ru-RU" sz="1600" b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дошкольных организаций, </a:t>
            </a:r>
            <a:br>
              <a:rPr lang="ru-RU" sz="1600" b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1600" b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Алексеевский индустриальный техникум.</a:t>
            </a:r>
            <a:endParaRPr lang="ru-RU" sz="1600">
              <a:solidFill>
                <a:schemeClr val="bg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73" y="260649"/>
            <a:ext cx="4082703" cy="18955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16" name="Скругленный прямоугольник 15"/>
          <p:cNvSpPr/>
          <p:nvPr/>
        </p:nvSpPr>
        <p:spPr>
          <a:xfrm>
            <a:off x="251941" y="4077070"/>
            <a:ext cx="8562478" cy="612069"/>
          </a:xfrm>
          <a:prstGeom prst="roundRect">
            <a:avLst/>
          </a:prstGeom>
          <a:solidFill>
            <a:schemeClr val="accent4">
              <a:lumMod val="40000"/>
              <a:lumOff val="6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spc="-1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базе  пяти   школ  созданы  </a:t>
            </a:r>
            <a:r>
              <a:rPr lang="ru-RU" b="1" spc="-1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Центры  </a:t>
            </a:r>
            <a:r>
              <a:rPr lang="ru-RU" b="1" spc="-1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цифрового и  гуманитарного профилей </a:t>
            </a:r>
            <a:r>
              <a:rPr lang="ru-RU" sz="2000" b="1" spc="-1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spc="-1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Точка  роста». </a:t>
            </a:r>
            <a:r>
              <a:rPr lang="ru-RU" b="1" spc="-1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Поставлено </a:t>
            </a:r>
            <a:r>
              <a:rPr lang="ru-RU" b="1" spc="-1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учебное оборудование.</a:t>
            </a:r>
            <a:endParaRPr lang="ru-RU"/>
          </a:p>
        </p:txBody>
      </p:sp>
      <p:pic>
        <p:nvPicPr>
          <p:cNvPr id="20" name="Объект 6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73" y="2259189"/>
            <a:ext cx="4082703" cy="1711960"/>
          </a:xfrm>
          <a:prstGeom prst="rect">
            <a:avLst/>
          </a:prstGeom>
        </p:spPr>
      </p:pic>
      <p:pic>
        <p:nvPicPr>
          <p:cNvPr id="21" name="Рисунок 20"/>
          <p:cNvPicPr/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39000" contras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548" y="4709678"/>
            <a:ext cx="2522855" cy="2019300"/>
          </a:xfrm>
          <a:prstGeom prst="rect">
            <a:avLst/>
          </a:prstGeom>
        </p:spPr>
      </p:pic>
      <p:sp>
        <p:nvSpPr>
          <p:cNvPr id="2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1628800"/>
            <a:ext cx="5114778" cy="753232"/>
          </a:xfrm>
        </p:spPr>
        <p:txBody>
          <a:bodyPr/>
          <a:lstStyle/>
          <a:p>
            <a:r>
              <a:rPr lang="ru-RU" smtClean="0"/>
              <a:t>Общее образование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402619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951384"/>
          </a:xfrm>
        </p:spPr>
        <p:txBody>
          <a:bodyPr/>
          <a:lstStyle/>
          <a:p>
            <a:r>
              <a:rPr lang="ru-RU" smtClean="0"/>
              <a:t>Развитие образования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1556792"/>
            <a:ext cx="5040560" cy="465200"/>
          </a:xfrm>
        </p:spPr>
        <p:txBody>
          <a:bodyPr/>
          <a:lstStyle/>
          <a:p>
            <a:r>
              <a:rPr lang="ru-RU" smtClean="0"/>
              <a:t>Дополнительное образование</a:t>
            </a:r>
            <a:endParaRPr lang="ru-RU"/>
          </a:p>
        </p:txBody>
      </p:sp>
      <p:sp>
        <p:nvSpPr>
          <p:cNvPr id="4" name="Текст 2"/>
          <p:cNvSpPr txBox="1"/>
          <p:nvPr/>
        </p:nvSpPr>
        <p:spPr>
          <a:xfrm>
            <a:off x="3419872" y="1988840"/>
            <a:ext cx="5544616" cy="208823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функционирует три муниципальных учреждений дополнительного образования: МБУ ДО «Центр детского творчества», МБУ ДО «Детско-юношеская спортивная школа», МБУ ДО «Детская школа искусств».</a:t>
            </a:r>
          </a:p>
          <a:p>
            <a:r>
              <a:rPr lang="ru-RU" sz="1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регионального проекта «Успех каждого ребенка» в районе внедрено персонифицированное финансирование в системе дополнительного образования детей. Выдано 3742 сертификата дополнительного образования детей. Процент охвата детей дополнительным образованием составляет 73% от общего числа детей в возрасте от 5 до 18 лет в районе.</a:t>
            </a:r>
            <a:endParaRPr lang="ru-RU" sz="1400" b="1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29" y="4280167"/>
            <a:ext cx="4985767" cy="23907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311" y="116632"/>
            <a:ext cx="3373308" cy="3960440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3" t="23377" r="2138" b="2798"/>
          <a:stretch>
            <a:fillRect/>
          </a:stretch>
        </p:blipFill>
        <p:spPr>
          <a:xfrm>
            <a:off x="5220072" y="4280167"/>
            <a:ext cx="3672408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85262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12968" cy="1152128"/>
          </a:xfrm>
        </p:spPr>
        <p:txBody>
          <a:bodyPr/>
          <a:lstStyle/>
          <a:p>
            <a:r>
              <a:rPr lang="ru-RU" sz="4000" smtClean="0"/>
              <a:t>Среднее профессиональное образование</a:t>
            </a:r>
            <a:endParaRPr lang="ru-RU" sz="400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Объект 5"/>
          <p:cNvSpPr txBox="1"/>
          <p:nvPr/>
        </p:nvSpPr>
        <p:spPr>
          <a:xfrm>
            <a:off x="3059833" y="1340768"/>
            <a:ext cx="5918052" cy="331236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5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На территории района функционирует 1 учреждение среднего профессионального образования - ГБПОУ РМ «Алексеевский индустриальный техникум», в котором обучаются 168 человек. </a:t>
            </a:r>
          </a:p>
          <a:p>
            <a:pPr marL="0" indent="0">
              <a:buFont typeface="Arial" pitchFamily="34" charset="0"/>
              <a:buNone/>
            </a:pPr>
            <a:r>
              <a:rPr lang="ru-RU" sz="15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Подготовка ведется по 3 специальностям среднего профессионального образования: </a:t>
            </a:r>
          </a:p>
          <a:p>
            <a:pPr>
              <a:buFontTx/>
              <a:buChar char="-"/>
            </a:pPr>
            <a:r>
              <a:rPr lang="ru-RU" sz="15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«Монтаж, техническое обслуживание и ремонт промышленного оборудования (по отраслям)», </a:t>
            </a:r>
          </a:p>
          <a:p>
            <a:pPr>
              <a:buFontTx/>
              <a:buChar char="-"/>
            </a:pPr>
            <a:r>
              <a:rPr lang="ru-RU" sz="15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«Монтаж, наладка и эксплуатация электрооборудования промышленных и гражданских зданий», </a:t>
            </a:r>
          </a:p>
          <a:p>
            <a:pPr>
              <a:buFontTx/>
              <a:buChar char="-"/>
            </a:pPr>
            <a:r>
              <a:rPr lang="ru-RU" sz="15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«Производство тугоплавких неметаллических и силикатных материалов и изделий», для промышленности стройматериалов : цементного, шиферного и керамического производств.</a:t>
            </a:r>
          </a:p>
          <a:p>
            <a:pPr marL="0" indent="0">
              <a:buFont typeface="Arial" pitchFamily="34" charset="0"/>
              <a:buNone/>
            </a:pPr>
            <a:endParaRPr lang="ru-RU" sz="14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692696"/>
            <a:ext cx="2677444" cy="1951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Номер слайда 2"/>
          <p:cNvSpPr txBox="1"/>
          <p:nvPr/>
        </p:nvSpPr>
        <p:spPr>
          <a:xfrm>
            <a:off x="8028384" y="6302375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9pPr>
          </a:lstStyle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7000"/>
                    </a14:imgEffect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805" r="5905" b="32084"/>
          <a:stretch>
            <a:fillRect/>
          </a:stretch>
        </p:blipFill>
        <p:spPr>
          <a:xfrm>
            <a:off x="248326" y="2644370"/>
            <a:ext cx="2680638" cy="200876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8860" y="4653133"/>
            <a:ext cx="3639024" cy="210940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28964" y="4653134"/>
            <a:ext cx="2291108" cy="210940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19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083" b="38255"/>
          <a:stretch>
            <a:fillRect/>
          </a:stretch>
        </p:blipFill>
        <p:spPr>
          <a:xfrm>
            <a:off x="251520" y="4653136"/>
            <a:ext cx="2520280" cy="210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8382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Текст 2"/>
          <p:cNvSpPr txBox="1"/>
          <p:nvPr/>
        </p:nvSpPr>
        <p:spPr>
          <a:xfrm>
            <a:off x="395536" y="836712"/>
            <a:ext cx="5002062" cy="288032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сеть культурно-просветительных учреждений района входят МБУ «Чамзинский РДК» </a:t>
            </a:r>
          </a:p>
          <a:p>
            <a:pPr marL="0" indent="0">
              <a:buNone/>
            </a:pP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(в составе 18 структурных подразделений)</a:t>
            </a:r>
          </a:p>
          <a:p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«Центральная районная библиотека» </a:t>
            </a:r>
          </a:p>
          <a:p>
            <a:pPr marL="0" indent="0">
              <a:buNone/>
            </a:pP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(в составе 21 структурных подразделений) </a:t>
            </a:r>
          </a:p>
          <a:p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«Детская школа искусств</a:t>
            </a:r>
          </a:p>
          <a:p>
            <a:pPr marL="0" indent="0">
              <a:buNone/>
            </a:pP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(в составе 4 структурных подразделений) 2-х музыкальных  школ в пгт. Чамзинка и пгт. Комсомольский и филиалом Детской школы искусств в  пгт. Чамзинка.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77754" y="836712"/>
            <a:ext cx="338357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98" y="3865483"/>
            <a:ext cx="3404171" cy="2512397"/>
          </a:xfrm>
          <a:prstGeom prst="rect">
            <a:avLst/>
          </a:prstGeom>
        </p:spPr>
      </p:pic>
      <p:sp>
        <p:nvSpPr>
          <p:cNvPr id="10" name="Номер слайда 2"/>
          <p:cNvSpPr txBox="1"/>
          <p:nvPr/>
        </p:nvSpPr>
        <p:spPr>
          <a:xfrm>
            <a:off x="8028384" y="6302375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9pPr>
          </a:lstStyle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4" descr="C:\Users\Андрей\Desktop\DSCN1332 - копия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05"/>
          <a:stretch>
            <a:fillRect/>
          </a:stretch>
        </p:blipFill>
        <p:spPr bwMode="auto">
          <a:xfrm>
            <a:off x="142875" y="3865483"/>
            <a:ext cx="5153198" cy="2512397"/>
          </a:xfrm>
          <a:prstGeom prst="rect">
            <a:avLst/>
          </a:prstGeom>
          <a:noFill/>
        </p:spPr>
      </p:pic>
      <p:sp>
        <p:nvSpPr>
          <p:cNvPr id="13" name="Заголовок 1"/>
          <p:cNvSpPr txBox="1"/>
          <p:nvPr/>
        </p:nvSpPr>
        <p:spPr>
          <a:xfrm>
            <a:off x="665992" y="188640"/>
            <a:ext cx="7242048" cy="432048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err="1" smtClean="0"/>
              <a:t>КУЛЬТУРа</a:t>
            </a:r>
            <a:endParaRPr lang="ru-RU" sz="2800"/>
          </a:p>
        </p:txBody>
      </p:sp>
    </p:spTree>
    <p:extLst>
      <p:ext uri="{BB962C8B-B14F-4D97-AF65-F5344CB8AC3E}">
        <p14:creationId xmlns:p14="http://schemas.microsoft.com/office/powerpoint/2010/main" val="29743831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79912" y="333452"/>
            <a:ext cx="5105400" cy="303312"/>
          </a:xfrm>
        </p:spPr>
        <p:txBody>
          <a:bodyPr/>
          <a:lstStyle/>
          <a:p>
            <a:r>
              <a:rPr lang="ru-RU" smtClean="0"/>
              <a:t>Культура</a:t>
            </a:r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86286" y="3349160"/>
            <a:ext cx="2517128" cy="33351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602" y="332656"/>
            <a:ext cx="2321473" cy="36004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603" y="4310590"/>
            <a:ext cx="2426769" cy="21420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416" b="19661"/>
          <a:stretch>
            <a:fillRect/>
          </a:stretch>
        </p:blipFill>
        <p:spPr>
          <a:xfrm>
            <a:off x="2771800" y="135693"/>
            <a:ext cx="2157189" cy="30869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6096" y="1679169"/>
            <a:ext cx="3537495" cy="5005186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0394" y="548680"/>
            <a:ext cx="5293606" cy="936104"/>
          </a:xfrm>
        </p:spPr>
        <p:txBody>
          <a:bodyPr>
            <a:noAutofit/>
          </a:bodyPr>
          <a:lstStyle/>
          <a:p>
            <a:r>
              <a:rPr 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 пгт. Чамзинка открыт </a:t>
            </a:r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</a:t>
            </a:r>
          </a:p>
          <a:p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республиканского краеведческого музея,</a:t>
            </a:r>
          </a:p>
          <a:p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издается районная газета </a:t>
            </a:r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Знамя».</a:t>
            </a:r>
          </a:p>
          <a:p>
            <a:endParaRPr lang="ru-RU" sz="1600"/>
          </a:p>
        </p:txBody>
      </p:sp>
    </p:spTree>
    <p:extLst>
      <p:ext uri="{BB962C8B-B14F-4D97-AF65-F5344CB8AC3E}">
        <p14:creationId xmlns:p14="http://schemas.microsoft.com/office/powerpoint/2010/main" val="3011678183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3001144" cy="3036168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 txBox="1"/>
          <p:nvPr/>
        </p:nvSpPr>
        <p:spPr>
          <a:xfrm>
            <a:off x="665992" y="188640"/>
            <a:ext cx="7242048" cy="432048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smtClean="0"/>
              <a:t>Памятники КУЛЬТУРы</a:t>
            </a:r>
            <a:endParaRPr lang="ru-RU" sz="360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618309"/>
            <a:ext cx="3799756" cy="28498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2000"/>
                    </a14:imgEffect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650007"/>
            <a:ext cx="3799756" cy="29782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66" y="600496"/>
            <a:ext cx="2445414" cy="3383101"/>
          </a:xfrm>
          <a:prstGeom prst="rect">
            <a:avLst/>
          </a:prstGeom>
        </p:spPr>
      </p:pic>
      <p:pic>
        <p:nvPicPr>
          <p:cNvPr id="14" name="Рисунок 13" descr="C:\Users\User\Downloads\DSC00130.JPG"/>
          <p:cNvPicPr/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7000"/>
                    </a14:imgEffect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093" y="4077072"/>
            <a:ext cx="4770443" cy="2391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9000"/>
                    </a14:imgEffect>
                    <a14:imgEffect>
                      <a14:brightnessContrast brigh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12" t="15062" r="10454" b="3637"/>
          <a:stretch>
            <a:fillRect/>
          </a:stretch>
        </p:blipFill>
        <p:spPr>
          <a:xfrm>
            <a:off x="2673530" y="600497"/>
            <a:ext cx="2237581" cy="338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7486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677" t="7186" r="12067" b="17064"/>
          <a:stretch>
            <a:fillRect/>
          </a:stretch>
        </p:blipFill>
        <p:spPr bwMode="auto">
          <a:xfrm>
            <a:off x="5048023" y="1268760"/>
            <a:ext cx="3752851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216"/>
          <a:stretch>
            <a:fillRect/>
          </a:stretch>
        </p:blipFill>
        <p:spPr>
          <a:xfrm>
            <a:off x="-107183" y="-2"/>
            <a:ext cx="4751189" cy="68580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016" y="4089880"/>
            <a:ext cx="2695575" cy="2587843"/>
          </a:xfrm>
          <a:prstGeom prst="rect">
            <a:avLst/>
          </a:prstGeom>
        </p:spPr>
      </p:pic>
      <p:pic>
        <p:nvPicPr>
          <p:cNvPr id="8" name="Picture 14" descr="https://avatars.mds.yandex.net/get-altay/902827/2a00000162870663463a1212e00e56c82044/XXL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08" r="19463" b="18007"/>
          <a:stretch>
            <a:fillRect/>
          </a:stretch>
        </p:blipFill>
        <p:spPr bwMode="auto">
          <a:xfrm>
            <a:off x="6924449" y="4089880"/>
            <a:ext cx="2124301" cy="257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7487"/>
            <a:ext cx="8928644" cy="1179265"/>
          </a:xfrm>
        </p:spPr>
        <p:txBody>
          <a:bodyPr/>
          <a:lstStyle/>
          <a:p>
            <a:r>
              <a:rPr lang="ru-RU" sz="4000" smtClean="0"/>
              <a:t>Святые места </a:t>
            </a:r>
            <a:r>
              <a:rPr lang="ru-RU" sz="3600" smtClean="0"/>
              <a:t>Чамзинского муниципального района</a:t>
            </a:r>
            <a:endParaRPr lang="ru-RU" sz="4000"/>
          </a:p>
        </p:txBody>
      </p:sp>
    </p:spTree>
    <p:extLst>
      <p:ext uri="{BB962C8B-B14F-4D97-AF65-F5344CB8AC3E}">
        <p14:creationId xmlns:p14="http://schemas.microsoft.com/office/powerpoint/2010/main" val="336796625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242048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smtClean="0"/>
              <a:t>ФИЗКУЛЬТУРА И СПОРТ</a:t>
            </a:r>
            <a:endParaRPr lang="ru-RU" sz="360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692696"/>
            <a:ext cx="3672408" cy="2880320"/>
          </a:xfrm>
        </p:spPr>
        <p:txBody>
          <a:bodyPr>
            <a:normAutofit lnSpcReduction="1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Для занятий физической культурой и спортом в районе создана хорошая спортивная база. Функционируют 19 спортивных залов, 2 стадиона, ледовый дворец, теннисный корт, лыжная база, 49 плоскостных спортивных сооружений (волейбольные, баскетбольные и футбольные площадки, игровые площадки). </a:t>
            </a:r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717032"/>
            <a:ext cx="3672408" cy="2754306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692696"/>
            <a:ext cx="3960440" cy="2880320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3729955"/>
            <a:ext cx="3960440" cy="2723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01395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93097"/>
            <a:ext cx="4035496" cy="2106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Текст 2"/>
          <p:cNvSpPr txBox="1"/>
          <p:nvPr/>
        </p:nvSpPr>
        <p:spPr>
          <a:xfrm>
            <a:off x="343492" y="2647235"/>
            <a:ext cx="7684892" cy="1005593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Андрей\Desktop\ФОК п.Комсомольский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1" r="2235"/>
          <a:stretch>
            <a:fillRect/>
          </a:stretch>
        </p:blipFill>
        <p:spPr bwMode="auto">
          <a:xfrm>
            <a:off x="4262608" y="845961"/>
            <a:ext cx="4543425" cy="2333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9992" y="3356991"/>
            <a:ext cx="4306041" cy="3042435"/>
          </a:xfrm>
          <a:prstGeom prst="rect">
            <a:avLst/>
          </a:prstGeom>
        </p:spPr>
      </p:pic>
      <p:sp>
        <p:nvSpPr>
          <p:cNvPr id="12" name="Текст 2"/>
          <p:cNvSpPr txBox="1"/>
          <p:nvPr/>
        </p:nvSpPr>
        <p:spPr>
          <a:xfrm>
            <a:off x="251520" y="548681"/>
            <a:ext cx="4011088" cy="3975694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5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 Муниципальное бюджетное учреждение дополнительного образования «Детско-юношеская спортивная школа» Чамзинского муниципального района ведет работу по следующим направлениям: футбол, волейбол, легкая атлетика, лыжные гонки, хоккей, борьба вольная и греко-римская, баскетбол, настольный теннис, силовое троеборье, фигурное катание, шахматы, бокс. Количество занимающихся 992 человека. Успешно реализуется региональный проект «Спорт-норма жизни», в пгт. Комсомольский установлен хоккейный корт, на базе ДЮСШ в пгт. Чамзинка установлена спортивная площадка для сдачи норм комплекса ГТО.</a:t>
            </a:r>
            <a:endParaRPr lang="ru-RU" sz="150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665992" y="188640"/>
            <a:ext cx="7242048" cy="432048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smtClean="0"/>
              <a:t>ФИЗКУЛЬТУРА И СПОРТ</a:t>
            </a:r>
            <a:endParaRPr lang="ru-RU" sz="3600"/>
          </a:p>
        </p:txBody>
      </p:sp>
    </p:spTree>
    <p:extLst>
      <p:ext uri="{BB962C8B-B14F-4D97-AF65-F5344CB8AC3E}">
        <p14:creationId xmlns:p14="http://schemas.microsoft.com/office/powerpoint/2010/main" val="2667681312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2000"/>
                    </a14:imgEffect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6" y="0"/>
            <a:ext cx="4893090" cy="3041290"/>
          </a:xfrm>
          <a:prstGeom prst="rect">
            <a:avLst/>
          </a:prstGeom>
        </p:spPr>
      </p:pic>
      <p:pic>
        <p:nvPicPr>
          <p:cNvPr id="5" name="Picture 2" descr="C:\Users\Андрей\Desktop\image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70" y="3025700"/>
            <a:ext cx="4924666" cy="3810174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39253449"/>
              </p:ext>
            </p:extLst>
          </p:nvPr>
        </p:nvGraphicFramePr>
        <p:xfrm>
          <a:off x="5148064" y="548680"/>
          <a:ext cx="3780050" cy="3034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60" y="188640"/>
            <a:ext cx="5760640" cy="432048"/>
          </a:xfrm>
        </p:spPr>
        <p:txBody>
          <a:bodyPr/>
          <a:lstStyle/>
          <a:p>
            <a:r>
              <a:rPr lang="ru-RU" smtClean="0"/>
              <a:t>строительство</a:t>
            </a:r>
            <a:endParaRPr lang="ru-RU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191607181"/>
              </p:ext>
            </p:extLst>
          </p:nvPr>
        </p:nvGraphicFramePr>
        <p:xfrm>
          <a:off x="5004048" y="3717032"/>
          <a:ext cx="3960440" cy="3118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4209150196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204340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ru-RU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785786" y="260648"/>
            <a:ext cx="7500990" cy="43204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Грантовая поддержка КФХ</a:t>
            </a:r>
            <a:endParaRPr lang="ru-RU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5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89502748-73EB-42DC-94A5-1FE3A73D3E36}"/>
              </a:ext>
            </a:extLst>
          </p:cNvPr>
          <p:cNvSpPr txBox="1"/>
          <p:nvPr/>
        </p:nvSpPr>
        <p:spPr>
          <a:xfrm>
            <a:off x="251521" y="1"/>
            <a:ext cx="8106693" cy="90872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 «Агростартап»                                                                  «Семейная ферма»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54E981A7-315A-45BF-8CC0-7D5505D927E0}"/>
              </a:ext>
            </a:extLst>
          </p:cNvPr>
          <p:cNvSpPr txBox="1"/>
          <p:nvPr/>
        </p:nvSpPr>
        <p:spPr>
          <a:xfrm>
            <a:off x="459744" y="836712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Грантополучатели 2022 года:</a:t>
            </a:r>
          </a:p>
        </p:txBody>
      </p:sp>
      <p:sp>
        <p:nvSpPr>
          <p:cNvPr id="7" name="Прямоугольник: скругленные углы 10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FA22F381-0F47-430B-8E17-F405C1C893C2}"/>
              </a:ext>
            </a:extLst>
          </p:cNvPr>
          <p:cNvSpPr/>
          <p:nvPr/>
        </p:nvSpPr>
        <p:spPr>
          <a:xfrm>
            <a:off x="251521" y="1207805"/>
            <a:ext cx="4032448" cy="648072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Ховатов </a:t>
            </a:r>
            <a:r>
              <a:rPr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Николай Эдуардович – сумма гранта 4 428,0 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2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909CFF16-2AED-4112-820C-9E00DBD81C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518939"/>
              </p:ext>
            </p:extLst>
          </p:nvPr>
        </p:nvGraphicFramePr>
        <p:xfrm>
          <a:off x="251521" y="1988840"/>
          <a:ext cx="4053346" cy="259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978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842750011"/>
                    </a:ext>
                  </a:extLst>
                </a:gridCol>
                <a:gridCol w="1660601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383838025"/>
                    </a:ext>
                  </a:extLst>
                </a:gridCol>
                <a:gridCol w="630168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4134012130"/>
                    </a:ext>
                  </a:extLst>
                </a:gridCol>
                <a:gridCol w="1252599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898493115"/>
                    </a:ext>
                  </a:extLst>
                </a:gridCol>
              </a:tblGrid>
              <a:tr h="7283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</a:t>
                      </a:r>
                    </a:p>
                    <a:p>
                      <a:r>
                        <a:rPr lang="ru-RU" sz="13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</a:t>
                      </a:r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тыс</a:t>
                      </a:r>
                      <a:r>
                        <a:rPr lang="ru-RU" sz="13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</a:t>
                      </a:r>
                      <a:endParaRPr lang="ru-RU" sz="13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375238882"/>
                  </a:ext>
                </a:extLst>
              </a:tr>
              <a:tr h="383262"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Покупка нетелей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408779732"/>
                  </a:ext>
                </a:extLst>
              </a:tr>
              <a:tr h="714196"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производственного здания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135950482"/>
                  </a:ext>
                </a:extLst>
              </a:tr>
              <a:tr h="383262"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Аппарат доильный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677678120"/>
                  </a:ext>
                </a:extLst>
              </a:tr>
              <a:tr h="383262">
                <a:tc gridSpan="3"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</a:t>
                      </a:r>
                      <a:r>
                        <a:rPr lang="ru-RU" sz="13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</a:t>
                      </a:r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4 920,0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641568768"/>
                  </a:ext>
                </a:extLst>
              </a:tr>
            </a:tbl>
          </a:graphicData>
        </a:graphic>
      </p:graphicFrame>
      <p:sp>
        <p:nvSpPr>
          <p:cNvPr id="9" name="Прямоугольник: скругленные углы 1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8AB842C8-7B9A-45FD-9909-D5D7F19BF879}"/>
              </a:ext>
            </a:extLst>
          </p:cNvPr>
          <p:cNvSpPr/>
          <p:nvPr/>
        </p:nvSpPr>
        <p:spPr>
          <a:xfrm>
            <a:off x="4424553" y="1189439"/>
            <a:ext cx="4343957" cy="6848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 Глава КФХ Ямашкин Виктор Михайлович – сумма гранта 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8,6 млн. руб.</a:t>
            </a:r>
            <a:endParaRPr lang="ru-RU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6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3B0DD308-ACB3-4756-8F2A-4CED003B61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128768"/>
              </p:ext>
            </p:extLst>
          </p:nvPr>
        </p:nvGraphicFramePr>
        <p:xfrm>
          <a:off x="4458436" y="1988840"/>
          <a:ext cx="4176464" cy="2565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802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136666827"/>
                    </a:ext>
                  </a:extLst>
                </a:gridCol>
                <a:gridCol w="1786461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224745744"/>
                    </a:ext>
                  </a:extLst>
                </a:gridCol>
                <a:gridCol w="680006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877623919"/>
                    </a:ext>
                  </a:extLst>
                </a:gridCol>
                <a:gridCol w="1120195">
                  <a:extLst>
                    <a:ext uri="{9D8B030D-6E8A-4147-A177-3AD203B41FA5}">
                      <a16:col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675620575"/>
                    </a:ext>
                  </a:extLst>
                </a:gridCol>
              </a:tblGrid>
              <a:tr h="55989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</a:t>
                      </a:r>
                      <a:r>
                        <a:rPr lang="ru-RU" sz="13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</a:t>
                      </a:r>
                      <a:r>
                        <a:rPr lang="ru-RU"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тыс</a:t>
                      </a:r>
                      <a:r>
                        <a:rPr lang="ru-RU" sz="13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</a:t>
                      </a:r>
                      <a:endParaRPr lang="ru-RU" sz="13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3934592497"/>
                  </a:ext>
                </a:extLst>
              </a:tr>
              <a:tr h="466328"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Картофельное оборудование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6 495,0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188939055"/>
                  </a:ext>
                </a:extLst>
              </a:tr>
              <a:tr h="671284"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и монтаж холодильного оборудования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5 754,0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1274568913"/>
                  </a:ext>
                </a:extLst>
              </a:tr>
              <a:tr h="353307"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Фреза вертикальная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2 085,0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2131975699"/>
                  </a:ext>
                </a:extLst>
              </a:tr>
              <a:tr h="353307">
                <a:tc gridSpan="3"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</a:t>
                      </a:r>
                      <a:r>
                        <a:rPr lang="ru-RU" sz="13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</a:t>
                      </a:r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14 334,0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val="4037499576"/>
                  </a:ext>
                </a:extLst>
              </a:tr>
            </a:tbl>
          </a:graphicData>
        </a:graphic>
      </p:graphicFrame>
      <p:sp>
        <p:nvSpPr>
          <p:cNvPr id="11" name="Прямоугольник: скругленные углы 10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xmlns="" id="{7DC8054F-90BB-4382-B4DA-1F8EFCAA8AA6}"/>
              </a:ext>
            </a:extLst>
          </p:cNvPr>
          <p:cNvSpPr/>
          <p:nvPr/>
        </p:nvSpPr>
        <p:spPr>
          <a:xfrm>
            <a:off x="329992" y="4725144"/>
            <a:ext cx="8356359" cy="16561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Претенденты на 2023 год</a:t>
            </a:r>
            <a:r>
              <a:rPr lang="ru-RU" sz="14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120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Семейная ферма» </a:t>
            </a:r>
            <a:r>
              <a:rPr lang="ru-RU" sz="1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направление «Молочное животноводство» (приобретение 30 голов нетелей). Общая стоимость проекта 12,0 млн</a:t>
            </a:r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рублей.</a:t>
            </a:r>
          </a:p>
          <a:p>
            <a:endParaRPr lang="ru-RU" sz="110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r>
              <a:rPr lang="ru-RU" sz="1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4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Агростартап» </a:t>
            </a:r>
            <a:r>
              <a:rPr lang="ru-RU" sz="1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направление «Молочное животноводство» (приобретение 10 годов нетелей). Стоимость проекта 4,9 млн</a:t>
            </a:r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рублей</a:t>
            </a:r>
            <a:endParaRPr lang="ru-RU" sz="140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957921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08440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A838931D-B5E9-4B73-BEC2-5A75A8681F76}"/>
              </a:ext>
            </a:extLst>
          </p:cNvPr>
          <p:cNvSpPr txBox="1"/>
          <p:nvPr/>
        </p:nvSpPr>
        <p:spPr>
          <a:xfrm>
            <a:off x="265214" y="332655"/>
            <a:ext cx="8208911" cy="108012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latin typeface="Impact" pitchFamily="34" charset="0"/>
              </a:rPr>
              <a:t>Уровень занятости населения, качества и доступности предоставления социальной помощи, снижение уровня безработицы среди трудоспособного населения</a:t>
            </a:r>
            <a:endParaRPr lang="ru-RU" sz="2400">
              <a:latin typeface="Impact" pitchFamily="34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C913C9B3-F949-4D35-B2B5-B36321E17E83}"/>
              </a:ext>
            </a:extLst>
          </p:cNvPr>
          <p:cNvSpPr/>
          <p:nvPr/>
        </p:nvSpPr>
        <p:spPr>
          <a:xfrm>
            <a:off x="395536" y="1556792"/>
            <a:ext cx="7767475" cy="1008112"/>
          </a:xfrm>
          <a:prstGeom prst="roundRect">
            <a:avLst/>
          </a:prstGeom>
          <a:solidFill>
            <a:schemeClr val="accent1"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>
                <a:solidFill>
                  <a:schemeClr val="tx1"/>
                </a:solidFill>
              </a:rPr>
              <a:t>В течение 2021 г. в службу занятости Чамзинского муниципального района по вопросу содействия в трудоустройстве обратилось </a:t>
            </a:r>
            <a:r>
              <a:rPr lang="ru-RU" sz="1400" smtClean="0">
                <a:solidFill>
                  <a:schemeClr val="tx1"/>
                </a:solidFill>
              </a:rPr>
              <a:t>1 044 человека, </a:t>
            </a:r>
            <a:r>
              <a:rPr lang="ru-RU" sz="1400">
                <a:solidFill>
                  <a:schemeClr val="tx1"/>
                </a:solidFill>
              </a:rPr>
              <a:t>трудоустроено 826 чел., 629 – на постоянную работу. Заявлено 4169 вакансии. Заключено 8 договоров по организации и проведению общественных работ, приняло участие 115 безработных. </a:t>
            </a:r>
          </a:p>
        </p:txBody>
      </p:sp>
      <p:sp>
        <p:nvSpPr>
          <p:cNvPr id="6" name="Прямоугольник: скругленные углы 4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C913C9B3-F949-4D35-B2B5-B36321E17E83}"/>
              </a:ext>
            </a:extLst>
          </p:cNvPr>
          <p:cNvSpPr/>
          <p:nvPr/>
        </p:nvSpPr>
        <p:spPr>
          <a:xfrm>
            <a:off x="395535" y="2715394"/>
            <a:ext cx="7767475" cy="1008112"/>
          </a:xfrm>
          <a:prstGeom prst="roundRect">
            <a:avLst/>
          </a:prstGeom>
          <a:solidFill>
            <a:schemeClr val="tx2">
              <a:lumMod val="75000"/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smtClean="0">
                <a:solidFill>
                  <a:schemeClr val="tx1"/>
                </a:solidFill>
              </a:rPr>
              <a:t>Для </a:t>
            </a:r>
            <a:r>
              <a:rPr lang="ru-RU" sz="1400">
                <a:solidFill>
                  <a:schemeClr val="tx1"/>
                </a:solidFill>
              </a:rPr>
              <a:t>организации временной занятости несовершеннолетних граждан в возрасте от 14 до 18 лет заключено 11 договоров, приняли участие 135 подростков. В период временного трудоустройства им оказана материальная поддержка из средств республиканского бюджета на сумму 174,1 тысяч рублей.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A838931D-B5E9-4B73-BEC2-5A75A8681F76}"/>
              </a:ext>
            </a:extLst>
          </p:cNvPr>
          <p:cNvSpPr txBox="1"/>
          <p:nvPr/>
        </p:nvSpPr>
        <p:spPr>
          <a:xfrm>
            <a:off x="545388" y="3878411"/>
            <a:ext cx="4204932" cy="432048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200" smtClean="0"/>
              <a:t>Численность безработных граждан</a:t>
            </a:r>
            <a:endParaRPr lang="ru-RU" sz="2200"/>
          </a:p>
        </p:txBody>
      </p:sp>
      <p:sp>
        <p:nvSpPr>
          <p:cNvPr id="8" name="Заголовок 1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A838931D-B5E9-4B73-BEC2-5A75A8681F76}"/>
              </a:ext>
            </a:extLst>
          </p:cNvPr>
          <p:cNvSpPr txBox="1"/>
          <p:nvPr/>
        </p:nvSpPr>
        <p:spPr>
          <a:xfrm>
            <a:off x="5076056" y="3902881"/>
            <a:ext cx="2738726" cy="43204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200" smtClean="0"/>
              <a:t>Количество вакансий</a:t>
            </a:r>
            <a:endParaRPr lang="ru-RU" sz="220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967552819"/>
              </p:ext>
            </p:extLst>
          </p:nvPr>
        </p:nvGraphicFramePr>
        <p:xfrm>
          <a:off x="572872" y="4334929"/>
          <a:ext cx="3888432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801683557"/>
              </p:ext>
            </p:extLst>
          </p:nvPr>
        </p:nvGraphicFramePr>
        <p:xfrm>
          <a:off x="4860032" y="4437112"/>
          <a:ext cx="373314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81985533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type="subTitle" idx="1"/>
          </p:nvPr>
        </p:nvSpPr>
        <p:spPr>
          <a:xfrm>
            <a:off x="2771800" y="980728"/>
            <a:ext cx="3168352" cy="1101248"/>
          </a:xfrm>
        </p:spPr>
        <p:txBody>
          <a:bodyPr>
            <a:noAutofit/>
          </a:bodyPr>
          <a:lstStyle/>
          <a:p>
            <a:pPr algn="l"/>
            <a:r>
              <a:rPr lang="ru-RU" sz="160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«Мордовцемент» - бюджетообразующее  предприятие. П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роизводит цемент различных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марок;</a:t>
            </a:r>
          </a:p>
          <a:p>
            <a:pPr algn="l"/>
            <a:endParaRPr lang="ru-RU" sz="700" smtClean="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l">
              <a:buClr>
                <a:srgbClr val="94C600"/>
              </a:buClr>
            </a:pPr>
            <a:endParaRPr lang="ru-RU" sz="80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l">
              <a:buClr>
                <a:srgbClr val="94C600"/>
              </a:buClr>
            </a:pPr>
            <a:endParaRPr lang="ru-RU" sz="80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lvl="0" algn="l">
              <a:buClr>
                <a:srgbClr val="94C600"/>
              </a:buClr>
            </a:pPr>
            <a:r>
              <a:rPr lang="ru-RU" sz="1600" smtClean="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60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«Лато» - бюджетообразующее предприятие. Производство шифера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шифер (кровельный и конструкционный плоский);  хризотилцементные напорные и безнапорные трубы длиной 5 м и диаметром 150-500 мм; фиброцементные плиты</a:t>
            </a:r>
            <a:r>
              <a:rPr lang="ru-RU" sz="160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160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l"/>
            <a:endParaRPr lang="ru-RU" sz="60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l"/>
            <a:endParaRPr lang="ru-RU" sz="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"Магма" – одно из крупнейших предприятий в России, специализирующееся на выпуске сухих строительных смесей, гипсокартонных листов, пазогребневых гипсовых плит, гипсовых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вяжущих</a:t>
            </a:r>
            <a:r>
              <a:rPr lang="ru-RU" sz="160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smtClean="0">
              <a:ln w="10160">
                <a:noFill/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Рисунок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5213" y="725018"/>
            <a:ext cx="2567169" cy="1956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2\Desktop\мои документы\фотоархив\мордовц.DSC_247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721" y="440668"/>
            <a:ext cx="2476748" cy="222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C:\Users\2\Desktop\мои документы\фотоархив\Заводоуправление ОАО ЛАТО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5213" y="2780928"/>
            <a:ext cx="2578554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2\Desktop\мои документы\фотоархив\4.jpg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721" y="2681364"/>
            <a:ext cx="2476748" cy="110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0" descr="http://xozmag96.ru/thumb/A1dWMrXII2abZ5x1lS18MA/-r160/941530/pic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721" y="5013176"/>
            <a:ext cx="2476748" cy="1789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5213" y="4827572"/>
            <a:ext cx="2578554" cy="18589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0721" y="3848498"/>
            <a:ext cx="2476748" cy="1136475"/>
          </a:xfrm>
          <a:prstGeom prst="rect">
            <a:avLst/>
          </a:prstGeom>
        </p:spPr>
      </p:pic>
      <p:sp>
        <p:nvSpPr>
          <p:cNvPr id="17" name="Заголовок 1"/>
          <p:cNvSpPr txBox="1"/>
          <p:nvPr/>
        </p:nvSpPr>
        <p:spPr>
          <a:xfrm>
            <a:off x="130721" y="44624"/>
            <a:ext cx="8761759" cy="792088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2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0" smtClean="0">
                <a:latin typeface="Impact" pitchFamily="34" charset="0"/>
              </a:rPr>
              <a:t>Промышленную отрасль района представляют 7 крупных и средних предприятий: </a:t>
            </a:r>
            <a:endParaRPr lang="ru-RU" sz="2800" b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5985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789040"/>
            <a:ext cx="3840708" cy="28437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945006"/>
            <a:ext cx="3840708" cy="26280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4882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24076" y="0"/>
            <a:ext cx="6192688" cy="807368"/>
          </a:xfrm>
        </p:spPr>
        <p:txBody>
          <a:bodyPr/>
          <a:lstStyle/>
          <a:p>
            <a:r>
              <a:rPr lang="ru-RU" smtClean="0"/>
              <a:t>АО «Мордовцемент»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740861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692696" y="116632"/>
            <a:ext cx="5105400" cy="735360"/>
          </a:xfrm>
        </p:spPr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АО «ЛАТО»</a:t>
            </a:r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909700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3748"/>
            <a:ext cx="3528392" cy="19838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834" y="124240"/>
            <a:ext cx="5124600" cy="32804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29505"/>
            <a:ext cx="3528392" cy="23162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489168"/>
            <a:ext cx="5100514" cy="325658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3" y="2203824"/>
            <a:ext cx="3533913" cy="2124972"/>
          </a:xfrm>
          <a:prstGeom prst="rect">
            <a:avLst/>
          </a:prstGeom>
        </p:spPr>
      </p:pic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3605014" y="5909089"/>
            <a:ext cx="4132659" cy="836664"/>
          </a:xfrm>
        </p:spPr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ООО «МАГМА»</a:t>
            </a:r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921649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 descr="C:\Users\2\AppData\Local\Temp\Rar$DIa0.944\DSC_0415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6862" y="5648506"/>
            <a:ext cx="4510252" cy="100978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Заголовок 1"/>
          <p:cNvSpPr txBox="1"/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/>
            </a:endParaRPr>
          </a:p>
        </p:txBody>
      </p:sp>
      <p:sp>
        <p:nvSpPr>
          <p:cNvPr id="19" name="Заголовок 1"/>
          <p:cNvSpPr txBox="1"/>
          <p:nvPr/>
        </p:nvSpPr>
        <p:spPr bwMode="auto">
          <a:xfrm flipV="1">
            <a:off x="2411759" y="260648"/>
            <a:ext cx="4654269" cy="360040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/>
          <p:nvPr/>
        </p:nvSpPr>
        <p:spPr bwMode="auto">
          <a:xfrm>
            <a:off x="3563889" y="1555878"/>
            <a:ext cx="3024335" cy="1065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/>
            </a:endParaRPr>
          </a:p>
        </p:txBody>
      </p:sp>
      <p:sp>
        <p:nvSpPr>
          <p:cNvPr id="18" name="Заголовок 1"/>
          <p:cNvSpPr txBox="1"/>
          <p:nvPr/>
        </p:nvSpPr>
        <p:spPr bwMode="auto">
          <a:xfrm>
            <a:off x="3307672" y="2911531"/>
            <a:ext cx="3478297" cy="1108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>
              <a:ln w="10160">
                <a:noFill/>
                <a:prstDash val="solid"/>
              </a:ln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9774" y="3098912"/>
            <a:ext cx="204691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Рисунок 26" descr="C:\Users\2\AppData\Local\Temp\Rar$DIa0.929\КОМБИС 3.t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8935" y="964611"/>
            <a:ext cx="2003573" cy="2141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 descr="C:\Users\2\AppData\Local\Temp\Rar$DIa0.996\КОМБИС 5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775" y="1015695"/>
            <a:ext cx="2721619" cy="1988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 descr="C:\Users\2\AppData\Local\Temp\Rar$DIa0.026\DSC_017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6954" y="5003531"/>
            <a:ext cx="2124805" cy="1654759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Овал 15"/>
          <p:cNvSpPr/>
          <p:nvPr/>
        </p:nvSpPr>
        <p:spPr>
          <a:xfrm>
            <a:off x="0" y="6453337"/>
            <a:ext cx="539552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9776" y="158777"/>
            <a:ext cx="85630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>
                <a:latin typeface="Impact" pitchFamily="34" charset="0"/>
                <a:ea typeface="+mj-ea"/>
                <a:cs typeface="+mj-cs"/>
              </a:rPr>
              <a:t>Предприятия переработки сельскохозяйственной </a:t>
            </a:r>
            <a:r>
              <a:rPr lang="ru-RU" sz="2400" smtClean="0">
                <a:latin typeface="Impact" pitchFamily="34" charset="0"/>
                <a:ea typeface="+mj-ea"/>
                <a:cs typeface="+mj-cs"/>
              </a:rPr>
              <a:t>        продукции</a:t>
            </a:r>
            <a:endParaRPr lang="ru-RU" sz="2400">
              <a:latin typeface="Impact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572" y="4467064"/>
            <a:ext cx="1911118" cy="21912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811" y="5627797"/>
            <a:ext cx="2395177" cy="10463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75" y="3097737"/>
            <a:ext cx="2603086" cy="1843600"/>
          </a:xfrm>
          <a:prstGeom prst="rect">
            <a:avLst/>
          </a:prstGeom>
        </p:spPr>
      </p:pic>
      <p:sp>
        <p:nvSpPr>
          <p:cNvPr id="20" name="Объект 7"/>
          <p:cNvSpPr>
            <a:spLocks noGrp="1"/>
          </p:cNvSpPr>
          <p:nvPr>
            <p:ph idx="1"/>
          </p:nvPr>
        </p:nvSpPr>
        <p:spPr>
          <a:xfrm>
            <a:off x="3131840" y="1196753"/>
            <a:ext cx="3744416" cy="4748622"/>
          </a:xfrm>
        </p:spPr>
        <p:txBody>
          <a:bodyPr>
            <a:noAutofit/>
          </a:bodyPr>
          <a:lstStyle/>
          <a:p>
            <a:pPr marL="85725" algn="just">
              <a:tabLst>
                <a:tab pos="447675" algn="l"/>
              </a:tabLst>
            </a:pPr>
            <a:r>
              <a:rPr lang="ru-RU" sz="1600" b="1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«КомбиС</a:t>
            </a:r>
            <a:r>
              <a:rPr lang="ru-RU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marL="0" indent="0" algn="just">
              <a:buNone/>
              <a:tabLst>
                <a:tab pos="447675" algn="l"/>
              </a:tabLst>
            </a:pP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комбикормов для животных, производство растительных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масел</a:t>
            </a:r>
            <a:r>
              <a:rPr lang="ru-RU" sz="1600" smtClean="0">
                <a:solidFill>
                  <a:schemeClr val="tx1"/>
                </a:solidFill>
                <a:cs typeface="Times New Roman" panose="02020603050405020304" pitchFamily="18" charset="0"/>
              </a:rPr>
              <a:t>;</a:t>
            </a:r>
          </a:p>
          <a:p>
            <a:endParaRPr lang="ru-RU" sz="700" smtClean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85725" algn="just">
              <a:tabLst>
                <a:tab pos="447675" algn="l"/>
              </a:tabLst>
            </a:pPr>
            <a:r>
              <a:rPr lang="ru-RU" sz="1600" b="1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ООО «Мечта» </a:t>
            </a:r>
            <a:r>
              <a:rPr lang="ru-RU" sz="160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переработка молока, производство молочной продукции. Выпускает продукцию под товарными марками «Хорошее дело» и «Ясный луг»</a:t>
            </a:r>
          </a:p>
          <a:p>
            <a:endParaRPr lang="ru-RU" sz="70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ru-RU" sz="1600" b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ООО «Хорошее дело»</a:t>
            </a:r>
            <a:r>
              <a:rPr lang="ru-RU" sz="160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мясная продукция мясоперерабатывающего комплекса птицефабрики «Чамзинская» и молочная продукция ООО «Мечта» производятся под маркой «Хорошее Дело</a:t>
            </a:r>
            <a:r>
              <a:rPr lang="ru-RU" sz="160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</a:t>
            </a:r>
            <a:r>
              <a:rPr lang="ru-RU" sz="1600" smtClean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923928" y="116632"/>
            <a:ext cx="5105400" cy="735360"/>
          </a:xfrm>
        </p:spPr>
        <p:txBody>
          <a:bodyPr/>
          <a:lstStyle/>
          <a:p>
            <a:r>
              <a:rPr lang="ru-RU" err="1" smtClean="0"/>
              <a:t>Ооо «к</a:t>
            </a:r>
            <a:r>
              <a:rPr lang="ru-RU" sz="3600" err="1" smtClean="0"/>
              <a:t>ОМБИ</a:t>
            </a:r>
            <a:r>
              <a:rPr lang="ru-RU" err="1" smtClean="0"/>
              <a:t>с»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558986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16633"/>
            <a:ext cx="4649304" cy="30884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3323057"/>
            <a:ext cx="4649304" cy="34355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116632"/>
            <a:ext cx="4126197" cy="30884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9082" y="3313507"/>
            <a:ext cx="4126198" cy="34245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66307" y="332656"/>
            <a:ext cx="3888432" cy="620984"/>
          </a:xfrm>
        </p:spPr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ООО «МЕЧТА»</a:t>
            </a:r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22810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38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44624" y="188640"/>
            <a:ext cx="10188624" cy="1008112"/>
          </a:xfrm>
        </p:spPr>
        <p:txBody>
          <a:bodyPr/>
          <a:lstStyle/>
          <a:p>
            <a:r>
              <a:rPr lang="ru-RU" sz="3900" err="1" smtClean="0"/>
              <a:t>Ао «ПТИЦЕФАБРИКА «ЧАМЗИНСКАЯ»</a:t>
            </a:r>
            <a:endParaRPr lang="ru-RU" sz="3900"/>
          </a:p>
        </p:txBody>
      </p:sp>
    </p:spTree>
    <p:extLst>
      <p:ext uri="{BB962C8B-B14F-4D97-AF65-F5344CB8AC3E}">
        <p14:creationId xmlns:p14="http://schemas.microsoft.com/office/powerpoint/2010/main" val="1822633262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70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2332"/>
            <a:ext cx="4536504" cy="546348"/>
          </a:xfrm>
        </p:spPr>
        <p:txBody>
          <a:bodyPr>
            <a:noAutofit/>
          </a:bodyPr>
          <a:lstStyle/>
          <a:p>
            <a:pPr algn="l"/>
            <a:r>
              <a:rPr lang="ru-RU" sz="2800">
                <a:latin typeface="Impact" pitchFamily="34" charset="0"/>
              </a:rPr>
              <a:t>Реализованные проекты </a:t>
            </a:r>
            <a:r>
              <a:rPr lang="ru-RU" sz="2800" smtClean="0">
                <a:latin typeface="Impact" pitchFamily="34" charset="0"/>
              </a:rPr>
              <a:t>:</a:t>
            </a:r>
            <a:endParaRPr lang="ru-RU" sz="2800">
              <a:latin typeface="Impact" panose="020B080603090205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type="subTitle" idx="1"/>
          </p:nvPr>
        </p:nvSpPr>
        <p:spPr>
          <a:xfrm>
            <a:off x="2699792" y="620688"/>
            <a:ext cx="3888432" cy="5985985"/>
          </a:xfrm>
        </p:spPr>
        <p:txBody>
          <a:bodyPr>
            <a:noAutofit/>
          </a:bodyPr>
          <a:lstStyle/>
          <a:p>
            <a:pPr algn="l"/>
            <a:r>
              <a:rPr lang="ru-RU" sz="1400" smtClean="0">
                <a:solidFill>
                  <a:schemeClr val="bg1"/>
                </a:solidFill>
              </a:rPr>
              <a:t>АО </a:t>
            </a:r>
            <a:r>
              <a:rPr lang="ru-RU" sz="1400">
                <a:solidFill>
                  <a:schemeClr val="bg1"/>
                </a:solidFill>
              </a:rPr>
              <a:t>«Мордовцемент» -ввод в эксплуатацию помольного комплекса полного цикла производства цемента , проектной мощностью – 1,9 млн. тонн цемента в </a:t>
            </a:r>
            <a:r>
              <a:rPr lang="ru-RU" sz="1400" smtClean="0">
                <a:solidFill>
                  <a:schemeClr val="bg1"/>
                </a:solidFill>
              </a:rPr>
              <a:t>год;</a:t>
            </a:r>
          </a:p>
          <a:p>
            <a:pPr algn="l"/>
            <a:endParaRPr lang="ru-RU" sz="600">
              <a:solidFill>
                <a:schemeClr val="bg1"/>
              </a:solidFill>
            </a:endParaRPr>
          </a:p>
          <a:p>
            <a:pPr algn="l"/>
            <a:r>
              <a:rPr lang="ru-RU" sz="1400">
                <a:solidFill>
                  <a:schemeClr val="bg1"/>
                </a:solidFill>
              </a:rPr>
              <a:t>ООО «Магма»- ввод технологической  линииангидритового </a:t>
            </a:r>
            <a:r>
              <a:rPr lang="ru-RU" sz="1400" smtClean="0">
                <a:solidFill>
                  <a:schemeClr val="bg1"/>
                </a:solidFill>
              </a:rPr>
              <a:t>вяжущего;</a:t>
            </a:r>
          </a:p>
          <a:p>
            <a:pPr algn="l"/>
            <a:endParaRPr lang="ru-RU" sz="600">
              <a:solidFill>
                <a:schemeClr val="bg1"/>
              </a:solidFill>
            </a:endParaRPr>
          </a:p>
          <a:p>
            <a:pPr algn="l"/>
            <a:r>
              <a:rPr lang="ru-RU" sz="1400" smtClean="0">
                <a:solidFill>
                  <a:schemeClr val="bg1"/>
                </a:solidFill>
              </a:rPr>
              <a:t>ООО </a:t>
            </a:r>
            <a:r>
              <a:rPr lang="ru-RU" sz="1400">
                <a:solidFill>
                  <a:schemeClr val="bg1"/>
                </a:solidFill>
              </a:rPr>
              <a:t>Юбилейное»- "Строительство 2-й очереди птицефермы по выращиванию цыплят - бройлеров и мясоперерабатывающего комплекса по переработке птицы в Чамзинском районе Республики </a:t>
            </a:r>
            <a:r>
              <a:rPr lang="ru-RU" sz="1400" smtClean="0">
                <a:solidFill>
                  <a:schemeClr val="bg1"/>
                </a:solidFill>
              </a:rPr>
              <a:t>Мордовия«</a:t>
            </a:r>
          </a:p>
          <a:p>
            <a:pPr algn="l"/>
            <a:endParaRPr lang="ru-RU" sz="600">
              <a:solidFill>
                <a:schemeClr val="bg1"/>
              </a:solidFill>
            </a:endParaRPr>
          </a:p>
          <a:p>
            <a:pPr algn="l"/>
            <a:r>
              <a:rPr lang="ru-RU" sz="1400">
                <a:solidFill>
                  <a:schemeClr val="bg1"/>
                </a:solidFill>
              </a:rPr>
              <a:t>АО «Птицефабрика «Чамзинская»  Строительство  площадки откорма цыплят-бройлеров в с.Сабур-Мачкасы</a:t>
            </a:r>
            <a:r>
              <a:rPr lang="ru-RU" sz="1400" smtClean="0">
                <a:solidFill>
                  <a:schemeClr val="bg1"/>
                </a:solidFill>
              </a:rPr>
              <a:t>;</a:t>
            </a:r>
          </a:p>
          <a:p>
            <a:pPr algn="l"/>
            <a:endParaRPr lang="ru-RU" sz="600">
              <a:solidFill>
                <a:schemeClr val="bg1"/>
              </a:solidFill>
            </a:endParaRPr>
          </a:p>
          <a:p>
            <a:pPr algn="l"/>
            <a:r>
              <a:rPr lang="ru-RU" sz="1400">
                <a:solidFill>
                  <a:schemeClr val="bg1"/>
                </a:solidFill>
              </a:rPr>
              <a:t> ООО «КомбиС»  </a:t>
            </a:r>
            <a:r>
              <a:rPr lang="ru-RU" sz="1400" smtClean="0">
                <a:solidFill>
                  <a:schemeClr val="bg1"/>
                </a:solidFill>
              </a:rPr>
              <a:t>- «Строительство         нового </a:t>
            </a:r>
            <a:r>
              <a:rPr lang="ru-RU" sz="1400">
                <a:solidFill>
                  <a:schemeClr val="bg1"/>
                </a:solidFill>
              </a:rPr>
              <a:t>цеха по переработке </a:t>
            </a:r>
            <a:r>
              <a:rPr lang="ru-RU" sz="1400" smtClean="0">
                <a:solidFill>
                  <a:schemeClr val="bg1"/>
                </a:solidFill>
              </a:rPr>
              <a:t>         масличного сырья»,                      «Строительство </a:t>
            </a:r>
            <a:r>
              <a:rPr lang="ru-RU" sz="1400">
                <a:solidFill>
                  <a:schemeClr val="bg1"/>
                </a:solidFill>
              </a:rPr>
              <a:t>линии </a:t>
            </a:r>
            <a:r>
              <a:rPr lang="ru-RU" sz="1400" smtClean="0">
                <a:solidFill>
                  <a:schemeClr val="bg1"/>
                </a:solidFill>
              </a:rPr>
              <a:t>         экструдирования сои»</a:t>
            </a:r>
          </a:p>
          <a:p>
            <a:pPr algn="l"/>
            <a:endParaRPr lang="ru-RU" sz="600" smtClean="0">
              <a:solidFill>
                <a:schemeClr val="bg1"/>
              </a:solidFill>
            </a:endParaRPr>
          </a:p>
          <a:p>
            <a:pPr algn="l"/>
            <a:r>
              <a:rPr lang="ru-RU" sz="1400">
                <a:solidFill>
                  <a:schemeClr val="bg1"/>
                </a:solidFill>
              </a:rPr>
              <a:t>ИП Зубков А.И. Строительство </a:t>
            </a:r>
            <a:r>
              <a:rPr lang="ru-RU" sz="1400" smtClean="0">
                <a:solidFill>
                  <a:schemeClr val="bg1"/>
                </a:solidFill>
              </a:rPr>
              <a:t>          торгового </a:t>
            </a:r>
            <a:r>
              <a:rPr lang="ru-RU" sz="1400">
                <a:solidFill>
                  <a:schemeClr val="bg1"/>
                </a:solidFill>
              </a:rPr>
              <a:t>центра в </a:t>
            </a:r>
            <a:r>
              <a:rPr lang="ru-RU" sz="1400" err="1" smtClean="0">
                <a:solidFill>
                  <a:schemeClr val="bg1"/>
                </a:solidFill>
              </a:rPr>
              <a:t>п.Комсомольский</a:t>
            </a:r>
            <a:endParaRPr lang="ru-RU" sz="1400">
              <a:solidFill>
                <a:schemeClr val="bg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1" descr="C:\Users\2\AppData\Local\Temp\Rar$DIa0.934\IMG_616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413" y="700784"/>
            <a:ext cx="2461496" cy="235156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59206" y="3287597"/>
            <a:ext cx="4288757" cy="2267306"/>
          </a:xfrm>
          <a:prstGeom prst="rect">
            <a:avLst/>
          </a:prstGeom>
        </p:spPr>
      </p:pic>
      <p:pic>
        <p:nvPicPr>
          <p:cNvPr id="8" name="Рисунок 7" descr="https://tourismportal.net/geo13/media/illustrations/p/p%20(215).jpg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07404" y="3107432"/>
            <a:ext cx="2448272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2160" y="4581129"/>
            <a:ext cx="3043516" cy="20083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00784"/>
            <a:ext cx="2267306" cy="141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54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715"/>
            <a:ext cx="7056784" cy="576064"/>
          </a:xfrm>
        </p:spPr>
        <p:txBody>
          <a:bodyPr>
            <a:normAutofit/>
          </a:bodyPr>
          <a:lstStyle/>
          <a:p>
            <a:pPr algn="l"/>
            <a:r>
              <a:rPr lang="ru-RU" sz="3200" b="0" smtClean="0">
                <a:latin typeface="Impact" pitchFamily="34" charset="0"/>
              </a:rPr>
              <a:t>Реализованы проекты в 2021 году:</a:t>
            </a:r>
            <a:endParaRPr lang="ru-RU" sz="3200" b="0">
              <a:latin typeface="Impact" panose="020B080603090205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type="subTitle" idx="1"/>
          </p:nvPr>
        </p:nvSpPr>
        <p:spPr>
          <a:xfrm>
            <a:off x="2771800" y="836712"/>
            <a:ext cx="3516163" cy="6018659"/>
          </a:xfrm>
        </p:spPr>
        <p:txBody>
          <a:bodyPr>
            <a:noAutofit/>
          </a:bodyPr>
          <a:lstStyle/>
          <a:p>
            <a:pPr algn="l"/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«Птицефабрика «Чамзинская» "Строительство 2х корпусов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содержанию петушков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l"/>
            <a:endParaRPr lang="ru-RU" sz="70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«КомбиС» - «Модернизация сушильного участка для сушки зерна мощностью 120 т/час»</a:t>
            </a:r>
          </a:p>
          <a:p>
            <a:pPr algn="l"/>
            <a:endParaRPr lang="ru-RU" sz="7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endParaRPr lang="ru-RU" sz="7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«Лато» - «Модернизация парка грузовых автомобилей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l"/>
            <a:endParaRPr lang="ru-RU" sz="7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endParaRPr lang="ru-RU" sz="7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«Грильлэнд» - гриль-бар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marL="0" indent="0" algn="l">
              <a:buNone/>
            </a:pP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«</a:t>
            </a:r>
            <a:r>
              <a:rPr lang="ru-RU" sz="160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YESть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l"/>
            <a:endParaRPr lang="ru-RU" sz="7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«Меридиан» рынок «Рождественский» торговый павильон 220 кв. м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l"/>
            <a:endParaRPr lang="ru-RU" sz="7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160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Лончин А.А. –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pPr marL="0" indent="0" algn="l">
              <a:buNone/>
            </a:pP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модульной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АЗС» </a:t>
            </a:r>
            <a:endParaRPr lang="ru-RU" sz="1600" smtClean="0">
              <a:solidFill>
                <a:schemeClr val="bg1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lvl="0" algn="l"/>
            <a:endParaRPr lang="ru-RU" sz="16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half" idx="4294967295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39" y="1283320"/>
            <a:ext cx="2454030" cy="3229148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687" y="4581128"/>
            <a:ext cx="2408756" cy="13681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557" y="3068960"/>
            <a:ext cx="2380707" cy="14401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778" y="4653136"/>
            <a:ext cx="2511891" cy="1638237"/>
          </a:xfrm>
          <a:prstGeom prst="rect">
            <a:avLst/>
          </a:prstGeom>
        </p:spPr>
      </p:pic>
      <p:pic>
        <p:nvPicPr>
          <p:cNvPr id="16" name="Picture 3" descr="C:\Users\2\Desktop\мои документы\фотоархив\фотки сельхоз\Изображение 14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97548" y="260648"/>
            <a:ext cx="2482796" cy="142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59" y="1541531"/>
            <a:ext cx="2232249" cy="1500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19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7" y="4653136"/>
            <a:ext cx="2561253" cy="19442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662" y="836713"/>
            <a:ext cx="2137386" cy="13681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0137" y="714375"/>
            <a:ext cx="2561253" cy="19904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5351" y="-891480"/>
            <a:ext cx="8034155" cy="1584176"/>
          </a:xfrm>
        </p:spPr>
        <p:txBody>
          <a:bodyPr>
            <a:normAutofit/>
          </a:bodyPr>
          <a:lstStyle/>
          <a:p>
            <a:r>
              <a:rPr lang="ru-RU" sz="2800">
                <a:latin typeface="Impact" pitchFamily="34" charset="0"/>
              </a:rPr>
              <a:t>Планируются к реализации в 2022 году проекты: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5148064" y="764704"/>
            <a:ext cx="3672408" cy="58326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«Мечта» - «Строительство завода по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переработке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молока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проектная мощность 400 тонн в сутки;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«Магма» - «Строительство завода по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производству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сухих строительных смесей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«КомбиС» – «Строительство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погрузочно-разгрузочного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узла со складским помещением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«Магма ХД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«Семенной завод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«Мордовцемент» - «Приобретение техники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самосвалов, экскаватор, бульдозер,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манипулятор);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«Лато» «Модернизация листоформовочной </a:t>
            </a:r>
            <a:r>
              <a:rPr lang="ru-RU" sz="1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машины </a:t>
            </a:r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 под прокладочный способ производства хризотилцементных листов»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="" xmlns:a16="http://schemas.microsoft.com/office/drawing/2014/main" id="{17F4F089-9DD7-4F32-BC27-39D70D3AAF7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7" y="2774840"/>
            <a:ext cx="2561253" cy="18307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662" y="5157191"/>
            <a:ext cx="2137386" cy="160626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66662" y="3690204"/>
            <a:ext cx="2137386" cy="137196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66662" y="2348880"/>
            <a:ext cx="2137386" cy="126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161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274496" y="6468111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2029" y="764704"/>
            <a:ext cx="5579242" cy="3683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21271" y="1659456"/>
            <a:ext cx="2989709" cy="2812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Объект 7"/>
          <p:cNvGraphicFramePr/>
          <p:nvPr>
            <p:extLst>
              <p:ext uri="{D42A27DB-BD31-4B8C-83A1-F6EECF244321}">
                <p14:modId xmlns:p14="http://schemas.microsoft.com/office/powerpoint/2010/main" val="2751645068"/>
              </p:ext>
            </p:extLst>
          </p:nvPr>
        </p:nvGraphicFramePr>
        <p:xfrm>
          <a:off x="539750" y="4896041"/>
          <a:ext cx="8352729" cy="1440160"/>
        </p:xfrm>
        <a:graphic>
          <a:graphicData uri="http://schemas.openxmlformats.org/drawingml/2006/table">
            <a:tbl>
              <a:tblPr firstRow="1" firstCol="1" bandRow="1"/>
              <a:tblGrid>
                <a:gridCol w="1595538"/>
                <a:gridCol w="1824314"/>
                <a:gridCol w="908137"/>
                <a:gridCol w="4024740"/>
              </a:tblGrid>
              <a:tr h="2942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Название площадки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 b="1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(га)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58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Свободная производственная инвестиционная площадка  </a:t>
                      </a: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(территория бывшего СПТУ)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Чамзинский район, </a:t>
                      </a:r>
                      <a:r>
                        <a:rPr lang="ru-RU" sz="1000" i="1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р.п. Комсомольский, </a:t>
                      </a: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ул. Школьная, д.1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11,8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Электроснабжение  на расстоянии 0,005км,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Газ-расстояние до точки подключения - 0,005 км., свободная мощность - 200 м3/час.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Кратчайшие точки подключения к водоснабжению 0,050км водоотведению – отсутствует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Федеральная автодорога-15 км,   трасса Р-178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Ближайшие ж/д пути- 9,1км ст.Нуя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67544" y="4581128"/>
            <a:ext cx="46085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/>
            <a:r>
              <a:rPr lang="ru-RU" sz="1000" u="sng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3.ПРЕДПОЛАГАЕМЫЕ ПЛОЩАДКИ ДЛЯ РАЗМЕЩЕНИЯ</a:t>
            </a:r>
            <a:endParaRPr lang="ru-RU" sz="10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2123729" y="116632"/>
            <a:ext cx="4464496" cy="64807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smtClean="0">
                <a:latin typeface="Impact" pitchFamily="34" charset="0"/>
              </a:rPr>
              <a:t>Инвестиционные  ниши</a:t>
            </a:r>
            <a:endParaRPr lang="ru-RU" sz="320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49828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72400" y="6381328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Объект 4"/>
          <p:cNvSpPr txBox="1"/>
          <p:nvPr/>
        </p:nvSpPr>
        <p:spPr>
          <a:xfrm>
            <a:off x="539552" y="548681"/>
            <a:ext cx="6840760" cy="21602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i="1" smtClean="0"/>
              <a:t>Инвестиционная ниша №2 (районного масштаба)</a:t>
            </a:r>
            <a:endParaRPr lang="ru-RU" sz="1400" smtClean="0"/>
          </a:p>
          <a:p>
            <a:r>
              <a:rPr lang="ru-RU" sz="1400" b="1" smtClean="0"/>
              <a:t>Убойная площадка для убоя животных</a:t>
            </a:r>
          </a:p>
          <a:p>
            <a:pPr marL="0" indent="0">
              <a:buNone/>
            </a:pPr>
            <a:r>
              <a:rPr lang="ru-RU" sz="1400" b="1" smtClean="0"/>
              <a:t> (для обслуживания малых форм хозяйствования)</a:t>
            </a:r>
          </a:p>
          <a:p>
            <a:endParaRPr lang="ru-RU" sz="140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3" y="1412774"/>
            <a:ext cx="8876696" cy="475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4128" y="116633"/>
            <a:ext cx="3168352" cy="1800200"/>
          </a:xfrm>
          <a:prstGeom prst="rect">
            <a:avLst/>
          </a:prstGeom>
        </p:spPr>
      </p:pic>
      <p:sp>
        <p:nvSpPr>
          <p:cNvPr id="8" name="Заголовок 1"/>
          <p:cNvSpPr txBox="1"/>
          <p:nvPr/>
        </p:nvSpPr>
        <p:spPr>
          <a:xfrm>
            <a:off x="971600" y="116633"/>
            <a:ext cx="4032448" cy="432049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smtClean="0">
                <a:latin typeface="Impact" pitchFamily="34" charset="0"/>
              </a:rPr>
              <a:t>Инвестиционные  ниши</a:t>
            </a:r>
            <a:endParaRPr lang="ru-RU" sz="3200"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496923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945986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107504" y="45360"/>
            <a:ext cx="7772400" cy="56207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Инвестиционная площадка №1</a:t>
            </a:r>
            <a:endParaRPr lang="ru-RU" sz="2400">
              <a:solidFill>
                <a:schemeClr val="tx2">
                  <a:lumMod val="75000"/>
                </a:schemeClr>
              </a:solidFill>
              <a:latin typeface="Impact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834345"/>
              </p:ext>
            </p:extLst>
          </p:nvPr>
        </p:nvGraphicFramePr>
        <p:xfrm>
          <a:off x="179512" y="2348880"/>
          <a:ext cx="8640960" cy="3591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96544"/>
                <a:gridCol w="864096"/>
                <a:gridCol w="2880320"/>
              </a:tblGrid>
              <a:tr h="21602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200">
                          <a:effectLst/>
                        </a:rPr>
                        <a:t>Общая информация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43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Наименование площадки (здание, участок)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Нежилые здания. Одноэтажные кирпичные </a:t>
                      </a:r>
                      <a:r>
                        <a:rPr lang="ru-RU" sz="1000" smtClean="0">
                          <a:effectLst/>
                        </a:rPr>
                        <a:t>здания</a:t>
                      </a:r>
                      <a:r>
                        <a:rPr lang="ru-RU" sz="1000">
                          <a:effectLst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3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13:22:0115007:1113</a:t>
                      </a:r>
                      <a:r>
                        <a:rPr lang="ru-RU" sz="1000" b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0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13:22:0115007:1112, 13:22:0115007:1111, 13:22:0115007:1110, 13:22:0115007:1109</a:t>
                      </a:r>
                      <a:endParaRPr lang="ru-RU" sz="1000" b="1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61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Чамзинский район, р.п. Комсомольский, 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ул. Калинина, строение 25/1, 25/2, 25/3, 25/4, 25/5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966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Тип площадки 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1100">
                        <a:effectLst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smtClean="0">
                          <a:solidFill>
                            <a:prstClr val="black"/>
                          </a:solidFill>
                        </a:rPr>
                        <a:t>Промышленная площадка  </a:t>
                      </a:r>
                      <a:r>
                        <a:rPr lang="ru-RU" sz="1000" b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«</a:t>
                      </a:r>
                      <a:r>
                        <a:rPr lang="en-US" sz="1000" b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Brownfield</a:t>
                      </a:r>
                      <a:r>
                        <a:rPr lang="ru-RU" sz="1000" b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»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 smtClean="0">
                          <a:effectLst/>
                        </a:rPr>
                        <a:t>Складские </a:t>
                      </a:r>
                      <a:r>
                        <a:rPr lang="ru-RU" sz="1000">
                          <a:effectLst/>
                        </a:rPr>
                        <a:t>помещения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94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Площадь земельного участка,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0,14 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97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1096,7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63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Форма собственности / </a:t>
                      </a:r>
                      <a:r>
                        <a:rPr lang="ru-RU" sz="1000" smtClean="0">
                          <a:effectLst/>
                        </a:rPr>
                        <a:t>Балансодержатель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94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Вид разрешенного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Коммунальное обслуживание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Аренда/Продажа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19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Производственные помещения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1338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200">
                          <a:effectLst/>
                        </a:rPr>
                        <a:t>Инфраструктура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942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Наличие газоснабжения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Есть; свободная мощность 200м3/час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</a:tr>
              <a:tr h="15942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Наличие водоотведения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Есть; свободная мощность 480м3/сутки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</a:tr>
              <a:tr h="15942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Электроснабжение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Есть; свободная мощность 0,0054 кВт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</a:tr>
              <a:tr h="15942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Наличие отопления (тепловых сетей)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49" marR="67049" marT="0" marB="0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16918"/>
              </p:ext>
            </p:extLst>
          </p:nvPr>
        </p:nvGraphicFramePr>
        <p:xfrm>
          <a:off x="179512" y="5949280"/>
          <a:ext cx="8655128" cy="847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08969"/>
                <a:gridCol w="2846159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200">
                          <a:effectLst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9" t="20415" r="8024" b="21453"/>
          <a:stretch>
            <a:fillRect/>
          </a:stretch>
        </p:blipFill>
        <p:spPr bwMode="auto">
          <a:xfrm>
            <a:off x="1619672" y="524742"/>
            <a:ext cx="2592288" cy="17526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USER\Downloads\IMG-20220804-WA0002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9992" y="524742"/>
            <a:ext cx="2637072" cy="1752601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3177563748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960794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109736" y="114201"/>
            <a:ext cx="7772400" cy="43447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Инвестиционная площадка №2</a:t>
            </a:r>
            <a:endParaRPr lang="ru-RU" sz="2400">
              <a:solidFill>
                <a:schemeClr val="tx2">
                  <a:lumMod val="75000"/>
                </a:schemeClr>
              </a:solidFill>
              <a:latin typeface="Impact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707372"/>
              </p:ext>
            </p:extLst>
          </p:nvPr>
        </p:nvGraphicFramePr>
        <p:xfrm>
          <a:off x="109736" y="2780928"/>
          <a:ext cx="7990656" cy="3043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6240"/>
                <a:gridCol w="3744416"/>
              </a:tblGrid>
              <a:tr h="144016"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100">
                          <a:effectLst/>
                        </a:rPr>
                        <a:t>Общая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9174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Нежилые здания. Двухэтажные кирпичные здания и одноэтажные кирпичные здания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53663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Кадастровый номер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 smtClean="0">
                          <a:effectLst/>
                        </a:rPr>
                        <a:t>13:22:0213001:244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50865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Чамзинский район, с. Сабур-Мачкасы, ул. Школьная, д.1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571771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Тип площадки </a:t>
                      </a:r>
                      <a:endParaRPr lang="ru-RU" sz="1000">
                        <a:effectLst/>
                      </a:endParaRP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</a:t>
                      </a:r>
                      <a:r>
                        <a:rPr lang="ru-RU" sz="900" smtClean="0">
                          <a:effectLst/>
                        </a:rPr>
                        <a:t>)</a:t>
                      </a:r>
                      <a:endParaRPr lang="ru-RU" sz="1000">
                        <a:effectLst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900" smtClean="0">
                          <a:solidFill>
                            <a:prstClr val="black"/>
                          </a:solidFill>
                        </a:rPr>
                        <a:t>Промышленная площадка </a:t>
                      </a:r>
                      <a:r>
                        <a:rPr lang="ru-RU" sz="900" b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«</a:t>
                      </a:r>
                      <a:r>
                        <a:rPr lang="en-US" sz="900" b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Brownfield</a:t>
                      </a:r>
                      <a:r>
                        <a:rPr lang="ru-RU" sz="900" b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»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 smtClean="0">
                          <a:effectLst/>
                        </a:rPr>
                        <a:t>Здания </a:t>
                      </a:r>
                      <a:r>
                        <a:rPr lang="ru-RU" sz="900">
                          <a:effectLst/>
                        </a:rPr>
                        <a:t>бывшего училища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49587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11.8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67164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4031,0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72008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Форма собственности / </a:t>
                      </a:r>
                      <a:r>
                        <a:rPr lang="ru-RU" sz="900" smtClean="0">
                          <a:effectLst/>
                        </a:rPr>
                        <a:t>Балансодержатель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Республиканская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49587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Для размещения учебного корпуса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56160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Аренда/Продажа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17026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Бывший учебный корпус, лаборатории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79516"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100">
                          <a:effectLst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9587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Есть; свободная мощность 200м3/час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49587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Есть; свободная мощность 240м3/сутки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49587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Есть; свободная мощность 100 кВа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  <a:tr h="149587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Есть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4" marR="63504" marT="0" marB="0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085975"/>
              </p:ext>
            </p:extLst>
          </p:nvPr>
        </p:nvGraphicFramePr>
        <p:xfrm>
          <a:off x="109736" y="5877272"/>
          <a:ext cx="7981528" cy="8909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93296"/>
                <a:gridCol w="2088232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200">
                          <a:effectLst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9,1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2461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66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8" t="17120" r="9913" b="12598"/>
          <a:stretch>
            <a:fillRect/>
          </a:stretch>
        </p:blipFill>
        <p:spPr bwMode="auto">
          <a:xfrm>
            <a:off x="899592" y="692696"/>
            <a:ext cx="2952328" cy="19280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AppData\Local\Temp\Rar$DIa0.968\20220804_103553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95936" y="692696"/>
            <a:ext cx="2808312" cy="192807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3280159527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348927" y="6525344"/>
            <a:ext cx="588336" cy="228600"/>
          </a:xfrm>
        </p:spPr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 txBox="1"/>
          <p:nvPr/>
        </p:nvSpPr>
        <p:spPr>
          <a:xfrm>
            <a:off x="325760" y="0"/>
            <a:ext cx="7772400" cy="5760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Инвестиционная площадка №3</a:t>
            </a:r>
            <a:endParaRPr lang="ru-RU" sz="2400">
              <a:solidFill>
                <a:schemeClr val="tx2">
                  <a:lumMod val="75000"/>
                </a:schemeClr>
              </a:solidFill>
              <a:latin typeface="Impact" pitchFamily="34" charset="0"/>
            </a:endParaRPr>
          </a:p>
        </p:txBody>
      </p:sp>
      <p:pic>
        <p:nvPicPr>
          <p:cNvPr id="2050" name="Рисунок 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05684"/>
            <a:ext cx="2852564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C:\Users\USER\AppData\Local\Temp\Rar$DIa0.379\20220804_100257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05684"/>
            <a:ext cx="2709079" cy="1944216"/>
          </a:xfrm>
          <a:prstGeom prst="rect">
            <a:avLst/>
          </a:prstGeom>
          <a:noFill/>
          <a:ln w="9525">
            <a:noFill/>
            <a:miter lim="800000"/>
          </a:ln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728869"/>
              </p:ext>
            </p:extLst>
          </p:nvPr>
        </p:nvGraphicFramePr>
        <p:xfrm>
          <a:off x="107504" y="2492896"/>
          <a:ext cx="7920880" cy="3368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2488"/>
                <a:gridCol w="3528392"/>
              </a:tblGrid>
              <a:tr h="186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100">
                          <a:effectLst/>
                        </a:rPr>
                        <a:t>Общая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Нежилое здание.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419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Кадастровый номер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13:22:011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r>
                        <a:rPr lang="ru-RU" sz="1000">
                          <a:effectLst/>
                        </a:rPr>
                        <a:t>00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</a:rPr>
                        <a:t>:</a:t>
                      </a:r>
                      <a:r>
                        <a:rPr lang="en-US" sz="1000">
                          <a:effectLst/>
                        </a:rPr>
                        <a:t>1248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31088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Чамзинский район, рп. Чамзинка, ул. Республиканская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6733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Тип площадки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</a:t>
                      </a:r>
                      <a:r>
                        <a:rPr lang="ru-RU" sz="1000" smtClean="0">
                          <a:effectLst/>
                        </a:rPr>
                        <a:t>)</a:t>
                      </a:r>
                      <a:endParaRPr lang="ru-RU" sz="1000">
                        <a:effectLst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Промышленная площадка «</a:t>
                      </a:r>
                      <a:r>
                        <a:rPr lang="en-US" sz="1000">
                          <a:effectLst/>
                        </a:rPr>
                        <a:t>Greenfield</a:t>
                      </a:r>
                      <a:r>
                        <a:rPr lang="ru-RU" sz="1000">
                          <a:effectLst/>
                        </a:rPr>
                        <a:t>»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Склад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4,6 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602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100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374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Форма собственности / </a:t>
                      </a:r>
                      <a:r>
                        <a:rPr lang="ru-RU" sz="1000" smtClean="0">
                          <a:effectLst/>
                        </a:rPr>
                        <a:t>Балансодержатель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Частная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Для расширения базы минеральных удобрений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938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Предполагаемые условия привлечения </a:t>
                      </a:r>
                      <a:r>
                        <a:rPr lang="ru-RU" sz="1000" smtClean="0">
                          <a:effectLst/>
                        </a:rPr>
                        <a:t>инвестора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Аренда/Продажа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70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Производственное здание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86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100">
                          <a:effectLst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Есть; свободная мощность 200м3/час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Есть; свободная мощность 240м3/сутки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Есть; свободная мощность 100 кВа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  <a:tr h="1554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Есть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72" marR="65372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161721"/>
              </p:ext>
            </p:extLst>
          </p:nvPr>
        </p:nvGraphicFramePr>
        <p:xfrm>
          <a:off x="107504" y="5877272"/>
          <a:ext cx="7918648" cy="847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04180"/>
                <a:gridCol w="1814468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200">
                          <a:effectLst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0,27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0,23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50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1,5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3531700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44408" y="6525344"/>
            <a:ext cx="588336" cy="228600"/>
          </a:xfrm>
        </p:spPr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головок 1"/>
          <p:cNvSpPr txBox="1"/>
          <p:nvPr/>
        </p:nvSpPr>
        <p:spPr>
          <a:xfrm>
            <a:off x="107504" y="44624"/>
            <a:ext cx="7772400" cy="5760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Инвестиционная площадка №4</a:t>
            </a:r>
            <a:endParaRPr lang="ru-RU" sz="2400">
              <a:solidFill>
                <a:schemeClr val="tx2">
                  <a:lumMod val="75000"/>
                </a:schemeClr>
              </a:solidFill>
              <a:latin typeface="Impact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1388" y="620688"/>
            <a:ext cx="2996555" cy="1944216"/>
          </a:xfrm>
          <a:prstGeom prst="rect">
            <a:avLst/>
          </a:prstGeom>
        </p:spPr>
      </p:pic>
      <p:pic>
        <p:nvPicPr>
          <p:cNvPr id="10" name="Рисунок 9" descr="C:\Users\USER\AppData\Local\Temp\Rar$DIa0.690\20220804_111004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3968" y="620688"/>
            <a:ext cx="2808312" cy="1944215"/>
          </a:xfrm>
          <a:prstGeom prst="rect">
            <a:avLst/>
          </a:prstGeom>
          <a:noFill/>
          <a:ln w="9525">
            <a:noFill/>
            <a:miter lim="800000"/>
          </a:ln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641603"/>
              </p:ext>
            </p:extLst>
          </p:nvPr>
        </p:nvGraphicFramePr>
        <p:xfrm>
          <a:off x="126579" y="2708918"/>
          <a:ext cx="7973813" cy="30651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3841"/>
                <a:gridCol w="3519972"/>
              </a:tblGrid>
              <a:tr h="18837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100">
                          <a:effectLst/>
                        </a:rPr>
                        <a:t>Общая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6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Нежилое здание.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3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Кадастровый номер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 smtClean="0">
                          <a:effectLst/>
                        </a:rPr>
                        <a:t>13:22:0201005:770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3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Чамзинский район, рп. Чамзинка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6159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Тип площадки </a:t>
                      </a:r>
                      <a:endParaRPr lang="ru-RU" sz="10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1000">
                        <a:effectLst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Промышленная площадка «</a:t>
                      </a:r>
                      <a:r>
                        <a:rPr lang="en-US" sz="900">
                          <a:effectLst/>
                        </a:rPr>
                        <a:t>Brownfield</a:t>
                      </a:r>
                      <a:r>
                        <a:rPr lang="ru-RU" sz="900">
                          <a:effectLst/>
                        </a:rPr>
                        <a:t>»</a:t>
                      </a:r>
                      <a:endParaRPr lang="ru-RU" sz="10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Гараж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6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3,5 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20678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100,9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3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Форма собственности / Балансодержатель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Частная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3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Для размещения объектов жилищно-коммунального хозяйства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3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Предполагаемые условия привлечения инвестора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Аренда/Продажа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3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Производственное здание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8837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100">
                          <a:effectLst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6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6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6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Есть; свободная мощность 100 кВа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  <a:tr h="1569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900">
                          <a:effectLst/>
                        </a:rPr>
                        <a:t> 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10" marR="6291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067274"/>
              </p:ext>
            </p:extLst>
          </p:nvPr>
        </p:nvGraphicFramePr>
        <p:xfrm>
          <a:off x="107504" y="5877272"/>
          <a:ext cx="7992888" cy="847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32648"/>
                <a:gridCol w="216024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200">
                          <a:effectLst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0,3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0,05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54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3808394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52826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-32487" y="0"/>
            <a:ext cx="8352928" cy="7200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smtClean="0">
                <a:latin typeface="Impact" pitchFamily="34" charset="0"/>
              </a:rPr>
              <a:t>Нормативно-правовое регулирование инвестиционной </a:t>
            </a:r>
            <a:r>
              <a:rPr lang="ru-RU" sz="2000" smtClean="0">
                <a:solidFill>
                  <a:schemeClr val="tx1"/>
                </a:solidFill>
                <a:latin typeface="Impact" pitchFamily="34" charset="0"/>
              </a:rPr>
              <a:t>деятельности</a:t>
            </a:r>
            <a:endParaRPr lang="ru-RU" sz="200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5" name="Объект 6"/>
          <p:cNvSpPr txBox="1"/>
          <p:nvPr/>
        </p:nvSpPr>
        <p:spPr>
          <a:xfrm>
            <a:off x="-40700" y="360040"/>
            <a:ext cx="8172400" cy="5949280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smtClean="0"/>
              <a:t>Федеральный закон от 25.02.1999 № 39-ФЗ «Об инвестиционной деятельности в Российской Федерации, осуществляемой в форме капитальных вложений» (с изм. и доп. от 08.12.2020 г.); </a:t>
            </a:r>
          </a:p>
          <a:p>
            <a:r>
              <a:rPr lang="ru-RU" sz="1000" smtClean="0"/>
              <a:t>Федеральный закон от 13.07.2015 № 224-ФЗ «О государственно-частном партнерстве, муниципально-частном партнерстве в Российской Федерации и внесении изменений в отдельные законодательные акты Российской Федерации» (с изм. и доп. от 29.12.2020 г.);</a:t>
            </a:r>
          </a:p>
          <a:p>
            <a:r>
              <a:rPr lang="ru-RU" sz="1000" smtClean="0"/>
              <a:t>Федеральный закон от 24.07.2007 № 209-ФЗ «О развитии малого и среднего предпринимательства в Российской Федерации» (с изм. и доп. от 30.12.2020 г.);</a:t>
            </a:r>
          </a:p>
          <a:p>
            <a:r>
              <a:rPr lang="ru-RU" sz="1000" smtClean="0"/>
              <a:t>Указ Президента Российской Федерации от 21 декабря 2017 г. № 618 «Об основных направлениях государственной политики по развитию конкуренции»;</a:t>
            </a:r>
          </a:p>
          <a:p>
            <a:r>
              <a:rPr lang="ru-RU" sz="1000" smtClean="0"/>
              <a:t>Распоряжение Правительства РФ от17.04.2019г. №768-Р «Об утверждении стандарта развития конкуренции в субъектах Российской Федерации ;</a:t>
            </a:r>
          </a:p>
          <a:p>
            <a:r>
              <a:rPr lang="ru-RU" sz="1000" smtClean="0"/>
              <a:t>Закон Республики Мордовия от 01.10.2008 года № 94-З «О Стратегии социально-экономического развития Республики Мордовия до 2025 года» (с изм. и доп. от 19.06.2017 г.);</a:t>
            </a:r>
          </a:p>
          <a:p>
            <a:r>
              <a:rPr lang="ru-RU" sz="1000" smtClean="0"/>
              <a:t>Закон Республики Мордовия от 20 февраля 2006 года № 6-З "О государственной поддержке инвестиционной деятельности в Республике Мордовия" (с изм. и доп. от 06.11.2018 г.);</a:t>
            </a:r>
          </a:p>
          <a:p>
            <a:r>
              <a:rPr lang="ru-RU" sz="1000" smtClean="0"/>
              <a:t>Закон Республики Мордовия от 12 марта 2009 г. № 23-З «О регулировании земельных отношений на территории Республики Мордовия» (с изм. и доп. от 18.08.2020 г.);</a:t>
            </a:r>
          </a:p>
          <a:p>
            <a:r>
              <a:rPr lang="ru-RU" sz="1000" smtClean="0"/>
              <a:t>Закон Республики Мордовия от 27 ноября 2003 г. № 54-З «О налоге на имущество организаций» (с изм. и доп. от 10.11.2020 г.);</a:t>
            </a:r>
          </a:p>
          <a:p>
            <a:r>
              <a:rPr lang="ru-RU" sz="1000" smtClean="0"/>
              <a:t>Закон Республики Мордовия от 25 ноября 2004 г. № 77-З «О снижении ставок по налогу на прибыль организаций» (с изм. и доп. от 10.11.2020 г.);</a:t>
            </a:r>
          </a:p>
          <a:p>
            <a:r>
              <a:rPr lang="ru-RU" sz="1000" smtClean="0"/>
              <a:t>Закон Республики Мордовия от 20 октября 2015 г. № 83-З «О регулировании отдельных вопросов в сферах государственно-частного партнерства, концессионных соглашений на территории Республики Мордовия»;</a:t>
            </a:r>
          </a:p>
          <a:p>
            <a:r>
              <a:rPr lang="ru-RU" sz="1000" smtClean="0"/>
              <a:t>Указ Главы Республики Мордовия от 26 июля 2013 года № 155-УГ «Об утверждении Инвестиционной декларации Республики Мордовия»;</a:t>
            </a:r>
          </a:p>
          <a:p>
            <a:r>
              <a:rPr lang="ru-RU" sz="1000" smtClean="0"/>
              <a:t>Постановление Правительства Республики Мордовия от 23 ноября 2006 г. № 510 «Об утверждении Порядка проведения конкурсного отбора инвестиционных проектов и ведения перечня приоритетных инвестиционных проектов Республики Мордовия» (с изм. и доп. от 12.11.2020 г.);</a:t>
            </a:r>
          </a:p>
          <a:p>
            <a:r>
              <a:rPr lang="ru-RU" sz="1000" smtClean="0"/>
              <a:t>Приказ Министерства экономики, торговли и предпринимательства Республики Мордовия от 26 октября 2017 г. № 200-П «О Комиссии по инвестиционным конкурсам при Министерстве экономики, торговли и предпринимательства Республики Мордовия» (с изм. и доп. от 15.05.2019 г.);</a:t>
            </a:r>
          </a:p>
          <a:p>
            <a:r>
              <a:rPr lang="ru-RU" sz="1000" smtClean="0"/>
              <a:t>Постановление администрации Чамзинского муниципального района Республики Мордовия от 02.10..2013г. № 1000 «О Совете по улучшению инвестиционного климата в Чамзинском муниципальном районе Республики Мордовия» (с изм. и доп. от 10.08.2020 г.);</a:t>
            </a:r>
          </a:p>
          <a:p>
            <a:r>
              <a:rPr lang="ru-RU" sz="1000" smtClean="0"/>
              <a:t>Постановление администрации Чамзинского муниципального района Республики Мордовия от 01.06.2015 г. № 455 «Об утверждении плана мероприятий по внедрению муниципального стандарта инвестиционной деятельности на территории Чамзинского муниципального района».</a:t>
            </a:r>
          </a:p>
          <a:p>
            <a:r>
              <a:rPr lang="ru-RU" sz="1000" smtClean="0"/>
              <a:t>Постановление администрации Чамзинского  муниципального района Республики Мордовия от 03.02.2017 г. № 79 «Об утверждении инвестиционной стратегии Чамзинского муниципального района Республики Мордовия до 2022 года»;</a:t>
            </a:r>
          </a:p>
          <a:p>
            <a:endParaRPr lang="ru-RU" sz="1000"/>
          </a:p>
        </p:txBody>
      </p:sp>
    </p:spTree>
    <p:extLst>
      <p:ext uri="{BB962C8B-B14F-4D97-AF65-F5344CB8AC3E}">
        <p14:creationId xmlns:p14="http://schemas.microsoft.com/office/powerpoint/2010/main" val="3075818183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00392" y="6237312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323528" y="319361"/>
            <a:ext cx="4608512" cy="72008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Контактная</a:t>
            </a:r>
            <a:r>
              <a:rPr lang="ru-RU" sz="2800" b="1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 информация</a:t>
            </a:r>
            <a:endParaRPr lang="ru-RU" sz="2800" b="1">
              <a:solidFill>
                <a:schemeClr val="tx2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" name="Объект 4"/>
          <p:cNvSpPr txBox="1"/>
          <p:nvPr/>
        </p:nvSpPr>
        <p:spPr>
          <a:xfrm>
            <a:off x="177256" y="980728"/>
            <a:ext cx="7992888" cy="5256584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</a:pPr>
            <a:endParaRPr lang="ru-RU" sz="180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anose="02020603050405020304" pitchFamily="18" charset="0"/>
              </a:rPr>
              <a:t>Глава  Чамзинского муниципального района -                                          </a:t>
            </a:r>
            <a:r>
              <a:rPr lang="ru-RU" sz="1800" b="1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Батеряков Руслан Альфредович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Телефон: +</a:t>
            </a:r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7 (83437) </a:t>
            </a: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2-19-79</a:t>
            </a:r>
            <a:endParaRPr lang="ru-RU" sz="1800">
              <a:solidFill>
                <a:schemeClr val="tx1"/>
              </a:solidFill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endParaRPr lang="ru-RU" sz="90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ru-RU" sz="90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Заместитель Главы  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Чамзинского муниципального района – Начальник Финансового управления      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администрации Чамзинского муниципального района РМ –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18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8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Вяткина Юлия Александровна</a:t>
            </a: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Телефон: +7 (83437) 2-14-42</a:t>
            </a:r>
          </a:p>
          <a:p>
            <a:pPr marL="0" indent="0">
              <a:lnSpc>
                <a:spcPct val="115000"/>
              </a:lnSpc>
              <a:buNone/>
            </a:pPr>
            <a:endParaRPr lang="ru-RU" sz="900" smtClean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Сайт муниципального района: </a:t>
            </a:r>
            <a:r>
              <a:rPr lang="ru-RU" sz="18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http://chamzinka</a:t>
            </a:r>
            <a:r>
              <a:rPr lang="en-US" sz="18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.e-mordovia</a:t>
            </a:r>
            <a:r>
              <a:rPr lang="ru-RU" sz="18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.ru</a:t>
            </a:r>
          </a:p>
          <a:p>
            <a:pPr>
              <a:lnSpc>
                <a:spcPct val="115000"/>
              </a:lnSpc>
            </a:pP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Электронная почта:  </a:t>
            </a:r>
            <a:r>
              <a:rPr lang="ru-RU" sz="1800" b="1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admchamzinka@</a:t>
            </a:r>
            <a:r>
              <a:rPr lang="en-US" sz="18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e-mordovia</a:t>
            </a:r>
            <a:r>
              <a:rPr lang="ru-RU" sz="18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.ru</a:t>
            </a:r>
          </a:p>
          <a:p>
            <a:pPr>
              <a:lnSpc>
                <a:spcPct val="115000"/>
              </a:lnSpc>
            </a:pP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Почтовый адрес: </a:t>
            </a:r>
            <a:endParaRPr lang="en-US" sz="180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80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anose="02020603050405020304" pitchFamily="18" charset="0"/>
              </a:rPr>
              <a:t>     </a:t>
            </a:r>
            <a:r>
              <a:rPr lang="ru-RU" sz="180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431700, Республика Мордовия, п. Чамзинка, ул. Победы, 1</a:t>
            </a:r>
          </a:p>
          <a:p>
            <a:endParaRPr lang="ru-RU" sz="2000">
              <a:solidFill>
                <a:schemeClr val="tx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93908"/>
            <a:ext cx="2356098" cy="302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9089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Arial"/>
        <a:cs typeface="Arial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Arial"/>
        <a:cs typeface="Arial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23149</TotalTime>
  <Words>4324</Words>
  <Application>Microsoft Office PowerPoint</Application>
  <PresentationFormat>Экран (4:3)</PresentationFormat>
  <Paragraphs>610</Paragraphs>
  <Slides>51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61" baseType="lpstr">
      <vt:lpstr>Arial Unicode MS</vt:lpstr>
      <vt:lpstr>Arial</vt:lpstr>
      <vt:lpstr>Arial Black</vt:lpstr>
      <vt:lpstr>Calibri</vt:lpstr>
      <vt:lpstr>Impact</vt:lpstr>
      <vt:lpstr>Times New Roman</vt:lpstr>
      <vt:lpstr>Trebuchet MS</vt:lpstr>
      <vt:lpstr>Wingdings</vt:lpstr>
      <vt:lpstr>Wingdings 2</vt:lpstr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География и климатические условия</vt:lpstr>
      <vt:lpstr>Транспортная инфраструктура</vt:lpstr>
      <vt:lpstr>Общие сведения о Чамзинском муниципальном районе</vt:lpstr>
      <vt:lpstr>Развитие сельскохозяйственной отрасли</vt:lpstr>
      <vt:lpstr>Презентация PowerPoint</vt:lpstr>
      <vt:lpstr>Чамзинский муниципальный район  </vt:lpstr>
      <vt:lpstr>Презентация PowerPoint</vt:lpstr>
      <vt:lpstr>Презентация PowerPoint</vt:lpstr>
      <vt:lpstr>Чамзинский  муниципальный  район </vt:lpstr>
      <vt:lpstr>Чамзинский муниципальный район  </vt:lpstr>
      <vt:lpstr>Презентация PowerPoint</vt:lpstr>
      <vt:lpstr>Потребительский рынок</vt:lpstr>
      <vt:lpstr>Презентация PowerPoint</vt:lpstr>
      <vt:lpstr>Презентация PowerPoint</vt:lpstr>
      <vt:lpstr>Развитие образования</vt:lpstr>
      <vt:lpstr>Развитие образования</vt:lpstr>
      <vt:lpstr>Развитие образования</vt:lpstr>
      <vt:lpstr>Среднее профессиональное образование</vt:lpstr>
      <vt:lpstr>Презентация PowerPoint</vt:lpstr>
      <vt:lpstr>Культура</vt:lpstr>
      <vt:lpstr>Презентация PowerPoint</vt:lpstr>
      <vt:lpstr>Святые места Чамзинского муниципального района</vt:lpstr>
      <vt:lpstr>ФИЗКУЛЬТУРА И СПОРТ</vt:lpstr>
      <vt:lpstr>Презентация PowerPoint</vt:lpstr>
      <vt:lpstr>строительство</vt:lpstr>
      <vt:lpstr>Презентация PowerPoint</vt:lpstr>
      <vt:lpstr>Презентация PowerPoint</vt:lpstr>
      <vt:lpstr>Презентация PowerPoint</vt:lpstr>
      <vt:lpstr>АО «Мордовцемент»</vt:lpstr>
      <vt:lpstr>АО «ЛАТО»</vt:lpstr>
      <vt:lpstr>ООО «МАГМА»</vt:lpstr>
      <vt:lpstr>Презентация PowerPoint</vt:lpstr>
      <vt:lpstr>Ооо «кОМБИс»</vt:lpstr>
      <vt:lpstr>ООО «МЕЧТА»</vt:lpstr>
      <vt:lpstr>Ао «ПТИЦЕФАБРИКА «ЧАМЗИНСКАЯ»</vt:lpstr>
      <vt:lpstr>Реализованные проекты :</vt:lpstr>
      <vt:lpstr>Реализованы проекты в 2021 году:</vt:lpstr>
      <vt:lpstr>Планируются к реализации в 2022 году проекты: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Марина Казакова</cp:lastModifiedBy>
  <cp:revision>1315</cp:revision>
  <cp:lastPrinted>2022-04-01T13:39:34Z</cp:lastPrinted>
  <dcterms:created xsi:type="dcterms:W3CDTF">2016-04-13T05:32:14Z</dcterms:created>
  <dcterms:modified xsi:type="dcterms:W3CDTF">2022-08-17T06:43:32Z</dcterms:modified>
</cp:coreProperties>
</file>