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drawings/drawing1.xml" ContentType="application/vnd.openxmlformats-officedocument.drawingml.chartshapes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charts/chart7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8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9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charts/chart10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charts/chart11.xml" ContentType="application/vnd.openxmlformats-officedocument.drawingml.chart+xml"/>
  <Override PartName="/ppt/charts/style9.xml" ContentType="application/vnd.ms-office.chartstyle+xml"/>
  <Override PartName="/ppt/charts/colors9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bookmarkIdSeed="4">
  <p:sldMasterIdLst>
    <p:sldMasterId id="2147484143" r:id="rId1"/>
  </p:sldMasterIdLst>
  <p:notesMasterIdLst>
    <p:notesMasterId r:id="rId42"/>
  </p:notesMasterIdLst>
  <p:handoutMasterIdLst>
    <p:handoutMasterId r:id="rId43"/>
  </p:handoutMasterIdLst>
  <p:sldIdLst>
    <p:sldId id="452" r:id="rId2"/>
    <p:sldId id="626" r:id="rId3"/>
    <p:sldId id="627" r:id="rId4"/>
    <p:sldId id="572" r:id="rId5"/>
    <p:sldId id="665" r:id="rId6"/>
    <p:sldId id="666" r:id="rId7"/>
    <p:sldId id="628" r:id="rId8"/>
    <p:sldId id="629" r:id="rId9"/>
    <p:sldId id="638" r:id="rId10"/>
    <p:sldId id="630" r:id="rId11"/>
    <p:sldId id="633" r:id="rId12"/>
    <p:sldId id="634" r:id="rId13"/>
    <p:sldId id="635" r:id="rId14"/>
    <p:sldId id="636" r:id="rId15"/>
    <p:sldId id="650" r:id="rId16"/>
    <p:sldId id="637" r:id="rId17"/>
    <p:sldId id="642" r:id="rId18"/>
    <p:sldId id="639" r:id="rId19"/>
    <p:sldId id="645" r:id="rId20"/>
    <p:sldId id="647" r:id="rId21"/>
    <p:sldId id="644" r:id="rId22"/>
    <p:sldId id="640" r:id="rId23"/>
    <p:sldId id="641" r:id="rId24"/>
    <p:sldId id="651" r:id="rId25"/>
    <p:sldId id="652" r:id="rId26"/>
    <p:sldId id="649" r:id="rId27"/>
    <p:sldId id="653" r:id="rId28"/>
    <p:sldId id="656" r:id="rId29"/>
    <p:sldId id="657" r:id="rId30"/>
    <p:sldId id="658" r:id="rId31"/>
    <p:sldId id="659" r:id="rId32"/>
    <p:sldId id="643" r:id="rId33"/>
    <p:sldId id="648" r:id="rId34"/>
    <p:sldId id="654" r:id="rId35"/>
    <p:sldId id="655" r:id="rId36"/>
    <p:sldId id="660" r:id="rId37"/>
    <p:sldId id="661" r:id="rId38"/>
    <p:sldId id="662" r:id="rId39"/>
    <p:sldId id="663" r:id="rId40"/>
    <p:sldId id="664" r:id="rId41"/>
  </p:sldIdLst>
  <p:sldSz cx="9144000" cy="6858000" type="screen4x3"/>
  <p:notesSz cx="6797675" cy="9929813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0066"/>
    <a:srgbClr val="FFFF99"/>
    <a:srgbClr val="CCECFF"/>
    <a:srgbClr val="000099"/>
    <a:srgbClr val="FF0000"/>
    <a:srgbClr val="336600"/>
    <a:srgbClr val="006666"/>
    <a:srgbClr val="008080"/>
    <a:srgbClr val="993300"/>
    <a:srgbClr val="F6FA4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5758FB7-9AC5-4552-8A53-C91805E547FA}" styleName="Стиль из темы 1 - акцент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775DCB02-9BB8-47FD-8907-85C794F793BA}" styleName="Стиль из темы 1 - акцент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69CF1AB2-1976-4502-BF36-3FF5EA218861}" styleName="Средний стиль 4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AF606853-7671-496A-8E4F-DF71F8EC918B}" styleName="Темный стиль 1 - акцент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08FB837D-C827-4EFA-A057-4D05807E0F7C}" styleName="Стиль из темы 1 - акцент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16D9F66E-5EB9-4882-86FB-DCBF35E3C3E4}" styleName="Средний стиль 4 -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5A111915-BE36-4E01-A7E5-04B1672EAD32}" styleName="Светлый стиль 2 - акцент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E8B1032C-EA38-4F05-BA0D-38AFFFC7BED3}" styleName="Светлый стиль 3 - акцент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22838BEF-8BB2-4498-84A7-C5851F593DF1}" styleName="Средний стиль 4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8A107856-5554-42FB-B03E-39F5DBC370BA}" styleName="Средний стиль 4 -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347" autoAdjust="0"/>
    <p:restoredTop sz="94342" autoAdjust="0"/>
  </p:normalViewPr>
  <p:slideViewPr>
    <p:cSldViewPr>
      <p:cViewPr varScale="1">
        <p:scale>
          <a:sx n="108" d="100"/>
          <a:sy n="108" d="100"/>
        </p:scale>
        <p:origin x="1608" y="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120" y="1266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77" d="100"/>
          <a:sy n="77" d="100"/>
        </p:scale>
        <p:origin x="2178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handoutMaster" Target="handoutMasters/handoutMaster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.xlsx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5.xlsx"/><Relationship Id="rId2" Type="http://schemas.microsoft.com/office/2011/relationships/chartColorStyle" Target="colors4.xml"/><Relationship Id="rId1" Type="http://schemas.microsoft.com/office/2011/relationships/chartStyle" Target="style4.xml"/><Relationship Id="rId4" Type="http://schemas.openxmlformats.org/officeDocument/2006/relationships/chartUserShapes" Target="../drawings/drawing1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6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7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8.xlsx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1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9.xlsx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_rels/chart1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0.xlsx"/><Relationship Id="rId2" Type="http://schemas.microsoft.com/office/2011/relationships/chartColorStyle" Target="colors9.xml"/><Relationship Id="rId1" Type="http://schemas.microsoft.com/office/2011/relationships/chartStyle" Target="style9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тыс.рублей</a:t>
            </a:r>
            <a:endParaRPr lang="ru-RU" sz="1400" dirty="0">
              <a:latin typeface="Arial" panose="020B0604020202020204" pitchFamily="34" charset="0"/>
              <a:cs typeface="Arial" panose="020B0604020202020204" pitchFamily="34" charset="0"/>
            </a:endParaRP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>
        <c:manualLayout>
          <c:layoutTarget val="inner"/>
          <c:xMode val="edge"/>
          <c:yMode val="edge"/>
          <c:x val="0.12398272227784882"/>
          <c:y val="0.12404659123789423"/>
          <c:w val="0.85273521714146294"/>
          <c:h val="0.58890955568226289"/>
        </c:manualLayout>
      </c:layout>
      <c:lineChart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Доходы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Лист1!$A$2:$A$6</c:f>
              <c:numCache>
                <c:formatCode>General</c:formatCode>
                <c:ptCount val="5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</c:numCache>
            </c:num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440111.2</c:v>
                </c:pt>
                <c:pt idx="1">
                  <c:v>453546.2</c:v>
                </c:pt>
                <c:pt idx="2">
                  <c:v>522098.7</c:v>
                </c:pt>
                <c:pt idx="3">
                  <c:v>496009.2</c:v>
                </c:pt>
                <c:pt idx="4">
                  <c:v>626877.19999999995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E8F5-49A3-87FB-A9CC959237BD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Расходы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2"/>
              </a:solidFill>
              <a:ln w="9525">
                <a:solidFill>
                  <a:schemeClr val="accent2"/>
                </a:solidFill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Лист1!$A$2:$A$6</c:f>
              <c:numCache>
                <c:formatCode>General</c:formatCode>
                <c:ptCount val="5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</c:numCache>
            </c:numRef>
          </c:cat>
          <c:val>
            <c:numRef>
              <c:f>Лист1!$C$2:$C$6</c:f>
              <c:numCache>
                <c:formatCode>General</c:formatCode>
                <c:ptCount val="5"/>
                <c:pt idx="0">
                  <c:v>438145.3</c:v>
                </c:pt>
                <c:pt idx="1">
                  <c:v>459860</c:v>
                </c:pt>
                <c:pt idx="2">
                  <c:v>529370.19999999995</c:v>
                </c:pt>
                <c:pt idx="3">
                  <c:v>501050.6</c:v>
                </c:pt>
                <c:pt idx="4">
                  <c:v>624119.1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E8F5-49A3-87FB-A9CC959237B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48572791"/>
        <c:axId val="48588535"/>
      </c:lineChart>
      <c:catAx>
        <c:axId val="48572791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48588535"/>
        <c:crosses val="autoZero"/>
        <c:auto val="1"/>
        <c:lblAlgn val="ctr"/>
        <c:lblOffset val="100"/>
        <c:noMultiLvlLbl val="0"/>
      </c:catAx>
      <c:valAx>
        <c:axId val="48588535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48572791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5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2-0CF7-4002-B1D1-33755C11F421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3-1BD9-4125-A03E-4E80A549E3F4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1-0CF7-4002-B1D1-33755C11F421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7-1BD9-4125-A03E-4E80A549E3F4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3-0CF7-4002-B1D1-33755C11F421}"/>
              </c:ext>
            </c:extLst>
          </c:dPt>
          <c:dLbls>
            <c:dLbl>
              <c:idx val="2"/>
              <c:tx>
                <c:rich>
                  <a:bodyPr/>
                  <a:lstStyle/>
                  <a:p>
                    <a:r>
                      <a:rPr lang="en-US" sz="1200" baseline="0" dirty="0"/>
                      <a:t>107622,7; </a:t>
                    </a:r>
                    <a:fld id="{F1506742-55DA-4B0A-838B-CFF379F9480F}" type="PERCENTAGE">
                      <a:rPr lang="en-US" sz="1200" baseline="0" smtClean="0"/>
                      <a:pPr/>
                      <a:t>[ПРОЦЕНТ]</a:t>
                    </a:fld>
                    <a:endParaRPr lang="en-US" sz="1200" baseline="0" dirty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0CF7-4002-B1D1-33755C11F421}"/>
                </c:ext>
              </c:extLst>
            </c:dLbl>
            <c:dLbl>
              <c:idx val="4"/>
              <c:layout>
                <c:manualLayout>
                  <c:x val="8.3985399502012878E-2"/>
                  <c:y val="1.4643965982643557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0CF7-4002-B1D1-33755C11F421}"/>
                </c:ext>
              </c:extLst>
            </c:dLbl>
            <c:spPr>
              <a:pattFill prst="pct75">
                <a:fgClr>
                  <a:schemeClr val="dk1">
                    <a:lumMod val="75000"/>
                    <a:lumOff val="25000"/>
                  </a:schemeClr>
                </a:fgClr>
                <a:bgClr>
                  <a:schemeClr val="dk1">
                    <a:lumMod val="65000"/>
                    <a:lumOff val="35000"/>
                  </a:schemeClr>
                </a:bgClr>
              </a:patt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1"/>
            <c:showBubbleSize val="0"/>
            <c:showLeaderLines val="1"/>
            <c:leaderLines>
              <c:spPr>
                <a:ln w="9525">
                  <a:solidFill>
                    <a:schemeClr val="dk1">
                      <a:lumMod val="50000"/>
                      <a:lumOff val="50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Лист1!$A$2:$A$6</c:f>
              <c:strCache>
                <c:ptCount val="5"/>
                <c:pt idx="0">
                  <c:v>Безвозмездные поступления</c:v>
                </c:pt>
                <c:pt idx="1">
                  <c:v>Ацизы</c:v>
                </c:pt>
                <c:pt idx="2">
                  <c:v>Налог на доходы физических лиц</c:v>
                </c:pt>
                <c:pt idx="3">
                  <c:v>Налоги на совокупный доход</c:v>
                </c:pt>
                <c:pt idx="4">
                  <c:v>Прочие налоговые и неналоговые доходы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478916.2</c:v>
                </c:pt>
                <c:pt idx="1">
                  <c:v>5213.2</c:v>
                </c:pt>
                <c:pt idx="2">
                  <c:v>107622.7</c:v>
                </c:pt>
                <c:pt idx="3">
                  <c:v>15602.4</c:v>
                </c:pt>
                <c:pt idx="4">
                  <c:v>19522.7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CF7-4002-B1D1-33755C11F421}"/>
            </c:ext>
          </c:extLst>
        </c:ser>
        <c:dLbls>
          <c:dLblPos val="ctr"/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r"/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dirty="0" err="1"/>
              <a:t>тыс.рублей</a:t>
            </a:r>
            <a:endParaRPr lang="ru-RU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Неналоговые доходы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  <a:sp3d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Лист1!$A$2:$A$6</c:f>
              <c:numCache>
                <c:formatCode>General</c:formatCode>
                <c:ptCount val="5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</c:numCache>
            </c:num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7806.1</c:v>
                </c:pt>
                <c:pt idx="1">
                  <c:v>7823.9</c:v>
                </c:pt>
                <c:pt idx="2">
                  <c:v>13286.8</c:v>
                </c:pt>
                <c:pt idx="3">
                  <c:v>16795</c:v>
                </c:pt>
                <c:pt idx="4">
                  <c:v>12263.3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77F-4B80-B96E-A740B84485DC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Налоговые доходы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  <a:sp3d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Лист1!$A$2:$A$6</c:f>
              <c:numCache>
                <c:formatCode>General</c:formatCode>
                <c:ptCount val="5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</c:numCache>
            </c:numRef>
          </c:cat>
          <c:val>
            <c:numRef>
              <c:f>Лист1!$C$2:$C$6</c:f>
              <c:numCache>
                <c:formatCode>General</c:formatCode>
                <c:ptCount val="5"/>
                <c:pt idx="0">
                  <c:v>144471.1</c:v>
                </c:pt>
                <c:pt idx="1">
                  <c:v>122313.8</c:v>
                </c:pt>
                <c:pt idx="2">
                  <c:v>122215.8</c:v>
                </c:pt>
                <c:pt idx="3">
                  <c:v>116493.1</c:v>
                </c:pt>
                <c:pt idx="4">
                  <c:v>132697.70000000001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F77F-4B80-B96E-A740B84485DC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Безвозмездные поступления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  <a:sp3d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Лист1!$A$2:$A$6</c:f>
              <c:numCache>
                <c:formatCode>General</c:formatCode>
                <c:ptCount val="5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</c:numCache>
            </c:numRef>
          </c:cat>
          <c:val>
            <c:numRef>
              <c:f>Лист1!$D$2:$D$6</c:f>
              <c:numCache>
                <c:formatCode>General</c:formatCode>
                <c:ptCount val="5"/>
                <c:pt idx="0">
                  <c:v>287834</c:v>
                </c:pt>
                <c:pt idx="1">
                  <c:v>323408.5</c:v>
                </c:pt>
                <c:pt idx="2">
                  <c:v>386596.1</c:v>
                </c:pt>
                <c:pt idx="3">
                  <c:v>362721.1</c:v>
                </c:pt>
                <c:pt idx="4">
                  <c:v>478916.2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F77F-4B80-B96E-A740B84485D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987845880"/>
        <c:axId val="987843584"/>
        <c:axId val="0"/>
      </c:bar3DChart>
      <c:catAx>
        <c:axId val="98784588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987843584"/>
        <c:crosses val="autoZero"/>
        <c:auto val="1"/>
        <c:lblAlgn val="ctr"/>
        <c:lblOffset val="100"/>
        <c:noMultiLvlLbl val="0"/>
      </c:catAx>
      <c:valAx>
        <c:axId val="98784358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98784588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ru-RU" sz="1400" b="1" kern="1200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pPr>
            <a:r>
              <a:rPr lang="ru-RU" altLang="ru-RU" sz="1400" b="1" kern="1200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Объем муниципального долга 
</a:t>
            </a:r>
            <a:r>
              <a:rPr lang="ru-RU" altLang="ru-RU" sz="1400" b="1" kern="1200" dirty="0" err="1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Чамзинского</a:t>
            </a:r>
            <a:r>
              <a:rPr lang="ru-RU" altLang="ru-RU" sz="1400" b="1" kern="1200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 муниципального района, </a:t>
            </a:r>
          </a:p>
          <a:p>
            <a: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ru-RU" sz="1400" b="1" kern="1200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pPr>
            <a:r>
              <a:rPr lang="ru-RU" altLang="ru-RU" sz="1400" b="1" kern="1200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тыс. рублей</a:t>
            </a:r>
          </a:p>
        </c:rich>
      </c:tx>
      <c:layout>
        <c:manualLayout>
          <c:xMode val="edge"/>
          <c:yMode val="edge"/>
          <c:x val="0.3507301758039984"/>
          <c:y val="2.340323365833611E-2"/>
        </c:manualLayout>
      </c:layout>
      <c:overlay val="0"/>
      <c:spPr>
        <a:noFill/>
        <a:ln w="15125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6.8376068376068383E-2"/>
          <c:y val="0.22682926829268288"/>
          <c:w val="0.92478632478632383"/>
          <c:h val="0.6292682926829268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</c:strCache>
            </c:strRef>
          </c:tx>
          <c:spPr>
            <a:gradFill rotWithShape="0">
              <a:gsLst>
                <a:gs pos="0">
                  <a:srgbClr val="FF99CC"/>
                </a:gs>
                <a:gs pos="100000">
                  <a:srgbClr val="333333"/>
                </a:gs>
              </a:gsLst>
              <a:lin ang="2700000" scaled="1"/>
            </a:gradFill>
            <a:ln w="7562">
              <a:solidFill>
                <a:srgbClr val="000000"/>
              </a:solidFill>
              <a:prstDash val="solid"/>
            </a:ln>
          </c:spPr>
          <c:invertIfNegative val="0"/>
          <c:dLbls>
            <c:numFmt formatCode="General" sourceLinked="0"/>
            <c:spPr>
              <a:noFill/>
              <a:ln w="15125">
                <a:noFill/>
              </a:ln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400" b="0" i="0" u="none" strike="noStrike" baseline="0">
                    <a:solidFill>
                      <a:srgbClr val="000080"/>
                    </a:solidFill>
                    <a:latin typeface="Arial"/>
                    <a:ea typeface="Arial"/>
                    <a:cs typeface="Arial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Sheet1!$A$2:$A$6</c:f>
              <c:strCache>
                <c:ptCount val="5"/>
                <c:pt idx="0">
                  <c:v>01.01.2018г</c:v>
                </c:pt>
                <c:pt idx="1">
                  <c:v>01.01.2019г</c:v>
                </c:pt>
                <c:pt idx="2">
                  <c:v>01.01.2020г</c:v>
                </c:pt>
                <c:pt idx="3">
                  <c:v>01.01.2021г</c:v>
                </c:pt>
                <c:pt idx="4">
                  <c:v>01.01.2022г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10240.5</c:v>
                </c:pt>
                <c:pt idx="1">
                  <c:v>10240.5</c:v>
                </c:pt>
                <c:pt idx="2">
                  <c:v>8853.2999999999993</c:v>
                </c:pt>
                <c:pt idx="3">
                  <c:v>7025.7</c:v>
                </c:pt>
                <c:pt idx="4">
                  <c:v>6913.3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B85-4454-9EFC-A262F12F1C83}"/>
            </c:ext>
          </c:extLst>
        </c:ser>
        <c:dLbls>
          <c:showLegendKey val="0"/>
          <c:showVal val="0"/>
          <c:showCatName val="1"/>
          <c:showSerName val="0"/>
          <c:showPercent val="0"/>
          <c:showBubbleSize val="0"/>
        </c:dLbls>
        <c:gapWidth val="150"/>
        <c:axId val="157598008"/>
        <c:axId val="1"/>
      </c:barChart>
      <c:catAx>
        <c:axId val="15759800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ln w="1890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672" b="1" i="0" u="none" strike="noStrike" baseline="0">
                <a:solidFill>
                  <a:srgbClr val="000080"/>
                </a:solidFill>
                <a:latin typeface="Calibri"/>
                <a:ea typeface="Calibri"/>
                <a:cs typeface="Calibri"/>
              </a:defRPr>
            </a:pPr>
            <a:endParaRPr lang="ru-RU"/>
          </a:p>
        </c:txPr>
        <c:crossAx val="1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1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157598008"/>
        <c:crosses val="autoZero"/>
        <c:crossBetween val="between"/>
      </c:valAx>
      <c:spPr>
        <a:noFill/>
        <a:ln w="7562">
          <a:solidFill>
            <a:srgbClr val="FFFFFF"/>
          </a:solidFill>
          <a:prstDash val="solid"/>
        </a:ln>
      </c:spPr>
    </c:plotArea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672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0"/>
      <c:rAngAx val="0"/>
      <c:perspective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29285714285714287"/>
          <c:y val="0.37336244541484753"/>
          <c:w val="0.41714285714285743"/>
          <c:h val="0.25545851528384311"/>
        </c:manualLayout>
      </c:layout>
      <c:pie3DChart>
        <c:varyColors val="1"/>
        <c:ser>
          <c:idx val="0"/>
          <c:order val="0"/>
          <c:tx>
            <c:strRef>
              <c:f>Sheet1!$A$2</c:f>
              <c:strCache>
                <c:ptCount val="1"/>
                <c:pt idx="0">
                  <c:v>Восток</c:v>
                </c:pt>
              </c:strCache>
            </c:strRef>
          </c:tx>
          <c:spPr>
            <a:solidFill>
              <a:schemeClr val="accent1"/>
            </a:solidFill>
            <a:ln w="15245">
              <a:solidFill>
                <a:schemeClr val="tx1"/>
              </a:solidFill>
              <a:prstDash val="solid"/>
            </a:ln>
          </c:spPr>
          <c:explosion val="25"/>
          <c:dPt>
            <c:idx val="0"/>
            <c:bubble3D val="0"/>
            <c:extLst>
              <c:ext xmlns:c16="http://schemas.microsoft.com/office/drawing/2014/chart" uri="{C3380CC4-5D6E-409C-BE32-E72D297353CC}">
                <c16:uniqueId val="{00000000-4F84-4953-A50F-D25673CAFFA4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5245">
                <a:solidFill>
                  <a:schemeClr val="tx1"/>
                </a:solidFill>
                <a:prstDash val="solid"/>
              </a:ln>
            </c:spPr>
            <c:extLst>
              <c:ext xmlns:c16="http://schemas.microsoft.com/office/drawing/2014/chart" uri="{C3380CC4-5D6E-409C-BE32-E72D297353CC}">
                <c16:uniqueId val="{00000001-4F84-4953-A50F-D25673CAFFA4}"/>
              </c:ext>
            </c:extLst>
          </c:dPt>
          <c:dPt>
            <c:idx val="2"/>
            <c:bubble3D val="0"/>
            <c:spPr>
              <a:solidFill>
                <a:schemeClr val="hlink"/>
              </a:solidFill>
              <a:ln w="15245">
                <a:solidFill>
                  <a:schemeClr val="tx1"/>
                </a:solidFill>
                <a:prstDash val="solid"/>
              </a:ln>
            </c:spPr>
            <c:extLst>
              <c:ext xmlns:c16="http://schemas.microsoft.com/office/drawing/2014/chart" uri="{C3380CC4-5D6E-409C-BE32-E72D297353CC}">
                <c16:uniqueId val="{00000002-4F84-4953-A50F-D25673CAFFA4}"/>
              </c:ext>
            </c:extLst>
          </c:dPt>
          <c:dPt>
            <c:idx val="3"/>
            <c:bubble3D val="0"/>
            <c:spPr>
              <a:solidFill>
                <a:schemeClr val="folHlink"/>
              </a:solidFill>
              <a:ln w="15245">
                <a:solidFill>
                  <a:schemeClr val="tx1"/>
                </a:solidFill>
                <a:prstDash val="solid"/>
              </a:ln>
            </c:spPr>
            <c:extLst>
              <c:ext xmlns:c16="http://schemas.microsoft.com/office/drawing/2014/chart" uri="{C3380CC4-5D6E-409C-BE32-E72D297353CC}">
                <c16:uniqueId val="{00000003-4F84-4953-A50F-D25673CAFFA4}"/>
              </c:ext>
            </c:extLst>
          </c:dPt>
          <c:dPt>
            <c:idx val="4"/>
            <c:bubble3D val="0"/>
            <c:spPr>
              <a:solidFill>
                <a:schemeClr val="bg2"/>
              </a:solidFill>
              <a:ln w="15245">
                <a:solidFill>
                  <a:schemeClr val="tx1"/>
                </a:solidFill>
                <a:prstDash val="solid"/>
              </a:ln>
            </c:spPr>
            <c:extLst>
              <c:ext xmlns:c16="http://schemas.microsoft.com/office/drawing/2014/chart" uri="{C3380CC4-5D6E-409C-BE32-E72D297353CC}">
                <c16:uniqueId val="{00000004-4F84-4953-A50F-D25673CAFFA4}"/>
              </c:ext>
            </c:extLst>
          </c:dPt>
          <c:dPt>
            <c:idx val="5"/>
            <c:bubble3D val="0"/>
            <c:spPr>
              <a:solidFill>
                <a:schemeClr val="tx2"/>
              </a:solidFill>
              <a:ln w="15245">
                <a:solidFill>
                  <a:schemeClr val="tx1"/>
                </a:solidFill>
                <a:prstDash val="solid"/>
              </a:ln>
            </c:spPr>
            <c:extLst>
              <c:ext xmlns:c16="http://schemas.microsoft.com/office/drawing/2014/chart" uri="{C3380CC4-5D6E-409C-BE32-E72D297353CC}">
                <c16:uniqueId val="{00000005-4F84-4953-A50F-D25673CAFFA4}"/>
              </c:ext>
            </c:extLst>
          </c:dPt>
          <c:dPt>
            <c:idx val="6"/>
            <c:bubble3D val="0"/>
            <c:spPr>
              <a:solidFill>
                <a:srgbClr val="0066CC"/>
              </a:solidFill>
              <a:ln w="15245">
                <a:solidFill>
                  <a:schemeClr val="tx1"/>
                </a:solidFill>
                <a:prstDash val="solid"/>
              </a:ln>
            </c:spPr>
            <c:extLst>
              <c:ext xmlns:c16="http://schemas.microsoft.com/office/drawing/2014/chart" uri="{C3380CC4-5D6E-409C-BE32-E72D297353CC}">
                <c16:uniqueId val="{00000006-4F84-4953-A50F-D25673CAFFA4}"/>
              </c:ext>
            </c:extLst>
          </c:dPt>
          <c:dPt>
            <c:idx val="7"/>
            <c:bubble3D val="0"/>
            <c:spPr>
              <a:solidFill>
                <a:srgbClr val="CCCCFF"/>
              </a:solidFill>
              <a:ln w="15245">
                <a:solidFill>
                  <a:schemeClr val="tx1"/>
                </a:solidFill>
                <a:prstDash val="solid"/>
              </a:ln>
            </c:spPr>
            <c:extLst>
              <c:ext xmlns:c16="http://schemas.microsoft.com/office/drawing/2014/chart" uri="{C3380CC4-5D6E-409C-BE32-E72D297353CC}">
                <c16:uniqueId val="{00000007-4F84-4953-A50F-D25673CAFFA4}"/>
              </c:ext>
            </c:extLst>
          </c:dPt>
          <c:dLbls>
            <c:dLbl>
              <c:idx val="0"/>
              <c:layout>
                <c:manualLayout>
                  <c:x val="-2.9056777155525037E-3"/>
                  <c:y val="-0.21139200821553231"/>
                </c:manualLayout>
              </c:layout>
              <c:numFmt formatCode="0.0%" sourceLinked="0"/>
              <c:spPr>
                <a:noFill/>
                <a:ln w="30487">
                  <a:noFill/>
                </a:ln>
              </c:spPr>
              <c:txPr>
                <a:bodyPr/>
                <a:lstStyle/>
                <a:p>
                  <a:pPr>
                    <a:defRPr sz="1050" b="1" i="0" u="none" strike="noStrike" baseline="0">
                      <a:solidFill>
                        <a:schemeClr val="tx1"/>
                      </a:solidFill>
                      <a:latin typeface="Arial"/>
                      <a:ea typeface="Arial"/>
                      <a:cs typeface="Arial"/>
                    </a:defRPr>
                  </a:pPr>
                  <a:endParaRPr lang="ru-RU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4F84-4953-A50F-D25673CAFFA4}"/>
                </c:ext>
              </c:extLst>
            </c:dLbl>
            <c:dLbl>
              <c:idx val="1"/>
              <c:layout>
                <c:manualLayout>
                  <c:x val="0.13793496008728454"/>
                  <c:y val="-0.14485958660915318"/>
                </c:manualLayout>
              </c:layout>
              <c:numFmt formatCode="0.0%" sourceLinked="0"/>
              <c:spPr>
                <a:noFill/>
                <a:ln w="30487">
                  <a:noFill/>
                </a:ln>
              </c:spPr>
              <c:txPr>
                <a:bodyPr/>
                <a:lstStyle/>
                <a:p>
                  <a:pPr>
                    <a:defRPr sz="1050" b="1" i="0" u="none" strike="noStrike" baseline="0">
                      <a:solidFill>
                        <a:schemeClr val="tx1"/>
                      </a:solidFill>
                      <a:latin typeface="Arial"/>
                      <a:ea typeface="Arial"/>
                      <a:cs typeface="Arial"/>
                    </a:defRPr>
                  </a:pPr>
                  <a:endParaRPr lang="ru-RU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4F84-4953-A50F-D25673CAFFA4}"/>
                </c:ext>
              </c:extLst>
            </c:dLbl>
            <c:dLbl>
              <c:idx val="2"/>
              <c:layout>
                <c:manualLayout>
                  <c:x val="3.4413438533706382E-2"/>
                  <c:y val="4.8841026164950868E-2"/>
                </c:manualLayout>
              </c:layout>
              <c:numFmt formatCode="0.0%" sourceLinked="0"/>
              <c:spPr>
                <a:noFill/>
                <a:ln w="30487">
                  <a:noFill/>
                </a:ln>
              </c:spPr>
              <c:txPr>
                <a:bodyPr/>
                <a:lstStyle/>
                <a:p>
                  <a:pPr>
                    <a:defRPr sz="1050" b="1" i="0" u="none" strike="noStrike" baseline="0">
                      <a:solidFill>
                        <a:schemeClr val="tx1"/>
                      </a:solidFill>
                      <a:latin typeface="Arial"/>
                      <a:ea typeface="Arial"/>
                      <a:cs typeface="Arial"/>
                    </a:defRPr>
                  </a:pPr>
                  <a:endParaRPr lang="ru-RU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4F84-4953-A50F-D25673CAFFA4}"/>
                </c:ext>
              </c:extLst>
            </c:dLbl>
            <c:dLbl>
              <c:idx val="3"/>
              <c:layout>
                <c:manualLayout>
                  <c:x val="-1.6085155725641075E-2"/>
                  <c:y val="0.21846567615539697"/>
                </c:manualLayout>
              </c:layout>
              <c:numFmt formatCode="0.0%" sourceLinked="0"/>
              <c:spPr>
                <a:noFill/>
                <a:ln w="30487">
                  <a:noFill/>
                </a:ln>
              </c:spPr>
              <c:txPr>
                <a:bodyPr/>
                <a:lstStyle/>
                <a:p>
                  <a:pPr>
                    <a:defRPr sz="1050" b="1" i="0" u="none" strike="noStrike" baseline="0">
                      <a:solidFill>
                        <a:schemeClr val="tx1"/>
                      </a:solidFill>
                      <a:latin typeface="Arial"/>
                      <a:ea typeface="Arial"/>
                      <a:cs typeface="Arial"/>
                    </a:defRPr>
                  </a:pPr>
                  <a:endParaRPr lang="ru-RU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4F84-4953-A50F-D25673CAFFA4}"/>
                </c:ext>
              </c:extLst>
            </c:dLbl>
            <c:dLbl>
              <c:idx val="4"/>
              <c:layout>
                <c:manualLayout>
                  <c:x val="-7.2953411962294809E-2"/>
                  <c:y val="-3.3791028511472698E-2"/>
                </c:manualLayout>
              </c:layout>
              <c:numFmt formatCode="0.0%" sourceLinked="0"/>
              <c:spPr>
                <a:noFill/>
                <a:ln w="30487">
                  <a:noFill/>
                </a:ln>
              </c:spPr>
              <c:txPr>
                <a:bodyPr/>
                <a:lstStyle/>
                <a:p>
                  <a:pPr>
                    <a:defRPr sz="1050" b="1" i="0" u="none" strike="noStrike" baseline="0">
                      <a:solidFill>
                        <a:schemeClr val="tx1"/>
                      </a:solidFill>
                      <a:latin typeface="Arial"/>
                      <a:ea typeface="Arial"/>
                      <a:cs typeface="Arial"/>
                    </a:defRPr>
                  </a:pPr>
                  <a:endParaRPr lang="ru-RU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4F84-4953-A50F-D25673CAFFA4}"/>
                </c:ext>
              </c:extLst>
            </c:dLbl>
            <c:dLbl>
              <c:idx val="5"/>
              <c:layout>
                <c:manualLayout>
                  <c:x val="-2.9439562937195143E-2"/>
                  <c:y val="-0.18110236530686794"/>
                </c:manualLayout>
              </c:layout>
              <c:numFmt formatCode="0.0%" sourceLinked="0"/>
              <c:spPr>
                <a:noFill/>
                <a:ln w="30487">
                  <a:noFill/>
                </a:ln>
              </c:spPr>
              <c:txPr>
                <a:bodyPr/>
                <a:lstStyle/>
                <a:p>
                  <a:pPr>
                    <a:defRPr sz="1050" b="1" i="0" u="none" strike="noStrike" baseline="0">
                      <a:solidFill>
                        <a:schemeClr val="tx1"/>
                      </a:solidFill>
                      <a:latin typeface="Arial"/>
                      <a:ea typeface="Arial"/>
                      <a:cs typeface="Arial"/>
                    </a:defRPr>
                  </a:pPr>
                  <a:endParaRPr lang="ru-RU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4F84-4953-A50F-D25673CAFFA4}"/>
                </c:ext>
              </c:extLst>
            </c:dLbl>
            <c:dLbl>
              <c:idx val="6"/>
              <c:layout>
                <c:manualLayout>
                  <c:x val="-8.6140922776111756E-3"/>
                  <c:y val="-0.26154775581493184"/>
                </c:manualLayout>
              </c:layout>
              <c:numFmt formatCode="0.0%" sourceLinked="0"/>
              <c:spPr>
                <a:noFill/>
                <a:ln w="30487">
                  <a:noFill/>
                </a:ln>
              </c:spPr>
              <c:txPr>
                <a:bodyPr/>
                <a:lstStyle/>
                <a:p>
                  <a:pPr>
                    <a:defRPr sz="1050" b="1" i="0" u="none" strike="noStrike" baseline="0">
                      <a:solidFill>
                        <a:schemeClr val="tx1"/>
                      </a:solidFill>
                      <a:latin typeface="Arial"/>
                      <a:ea typeface="Arial"/>
                      <a:cs typeface="Arial"/>
                    </a:defRPr>
                  </a:pPr>
                  <a:endParaRPr lang="ru-RU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4F84-4953-A50F-D25673CAFFA4}"/>
                </c:ext>
              </c:extLst>
            </c:dLbl>
            <c:dLbl>
              <c:idx val="7"/>
              <c:numFmt formatCode="0.0%" sourceLinked="0"/>
              <c:spPr>
                <a:noFill/>
                <a:ln w="30487">
                  <a:noFill/>
                </a:ln>
              </c:spPr>
              <c:txPr>
                <a:bodyPr/>
                <a:lstStyle/>
                <a:p>
                  <a:pPr>
                    <a:defRPr sz="1050" b="1" i="0" u="none" strike="noStrike" baseline="0">
                      <a:solidFill>
                        <a:schemeClr val="tx1"/>
                      </a:solidFill>
                      <a:latin typeface="Arial"/>
                      <a:ea typeface="Arial"/>
                      <a:cs typeface="Arial"/>
                    </a:defRPr>
                  </a:pPr>
                  <a:endParaRPr lang="ru-RU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4F84-4953-A50F-D25673CAFFA4}"/>
                </c:ext>
              </c:extLst>
            </c:dLbl>
            <c:numFmt formatCode="0.0%" sourceLinked="0"/>
            <c:spPr>
              <a:noFill/>
              <a:ln w="30487">
                <a:noFill/>
              </a:ln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050" b="1" i="0" u="none" strike="noStrike" baseline="0">
                    <a:solidFill>
                      <a:schemeClr val="tx1"/>
                    </a:solidFill>
                    <a:latin typeface="Arial"/>
                    <a:ea typeface="Arial"/>
                    <a:cs typeface="Arial"/>
                  </a:defRPr>
                </a:pPr>
                <a:endParaRPr lang="ru-RU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Sheet1!$B$1:$H$1</c:f>
              <c:strCache>
                <c:ptCount val="7"/>
                <c:pt idx="0">
                  <c:v>Общегосударственные вопросы</c:v>
                </c:pt>
                <c:pt idx="1">
                  <c:v>Национальная экономика</c:v>
                </c:pt>
                <c:pt idx="2">
                  <c:v>Жилищно-коммунальное хозяйство</c:v>
                </c:pt>
                <c:pt idx="3">
                  <c:v>Образование</c:v>
                </c:pt>
                <c:pt idx="4">
                  <c:v>Культура, кинематография</c:v>
                </c:pt>
                <c:pt idx="5">
                  <c:v>Социальная политика</c:v>
                </c:pt>
                <c:pt idx="6">
                  <c:v>Прочие расходы</c:v>
                </c:pt>
              </c:strCache>
            </c:strRef>
          </c:cat>
          <c:val>
            <c:numRef>
              <c:f>Sheet1!$B$2:$H$2</c:f>
              <c:numCache>
                <c:formatCode>General</c:formatCode>
                <c:ptCount val="7"/>
                <c:pt idx="0">
                  <c:v>48816</c:v>
                </c:pt>
                <c:pt idx="1">
                  <c:v>8862.5</c:v>
                </c:pt>
                <c:pt idx="2">
                  <c:v>135389</c:v>
                </c:pt>
                <c:pt idx="3">
                  <c:v>369043.6</c:v>
                </c:pt>
                <c:pt idx="4">
                  <c:v>40307.4</c:v>
                </c:pt>
                <c:pt idx="5">
                  <c:v>15245.7</c:v>
                </c:pt>
                <c:pt idx="6">
                  <c:v>6455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4F84-4953-A50F-D25673CAFFA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 w="15245">
          <a:solidFill>
            <a:schemeClr val="tx1"/>
          </a:solidFill>
          <a:prstDash val="solid"/>
        </a:ln>
      </c:spPr>
    </c:plotArea>
    <c:plotVisOnly val="1"/>
    <c:dispBlanksAs val="zero"/>
    <c:showDLblsOverMax val="0"/>
  </c:chart>
  <c:spPr>
    <a:noFill/>
    <a:ln>
      <a:noFill/>
    </a:ln>
  </c:spPr>
  <c:txPr>
    <a:bodyPr/>
    <a:lstStyle/>
    <a:p>
      <a:pPr>
        <a:defRPr sz="1050" b="1" i="0" u="none" strike="noStrike" baseline="0">
          <a:solidFill>
            <a:schemeClr val="tx1"/>
          </a:solidFill>
          <a:latin typeface="Arial"/>
          <a:ea typeface="Arial"/>
          <a:cs typeface="Arial"/>
        </a:defRPr>
      </a:pPr>
      <a:endParaRPr lang="ru-RU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в рублях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2019 год</c:v>
                </c:pt>
                <c:pt idx="1">
                  <c:v>2020 год</c:v>
                </c:pt>
                <c:pt idx="2">
                  <c:v>2021 год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17885.939999999999</c:v>
                </c:pt>
                <c:pt idx="1">
                  <c:v>17125.25</c:v>
                </c:pt>
                <c:pt idx="2">
                  <c:v>21614.77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2BC-4DAB-9DC9-B2D59DC9AAD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724592672"/>
        <c:axId val="724593000"/>
      </c:barChart>
      <c:catAx>
        <c:axId val="72459267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724593000"/>
        <c:crosses val="autoZero"/>
        <c:auto val="1"/>
        <c:lblAlgn val="ctr"/>
        <c:lblOffset val="100"/>
        <c:noMultiLvlLbl val="0"/>
      </c:catAx>
      <c:valAx>
        <c:axId val="72459300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72459267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  <c:userShapes r:id="rId4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sz="1800" b="1" i="0" baseline="0" dirty="0">
                <a:effectLst/>
              </a:rPr>
              <a:t>Программные и непрограммные расходы</a:t>
            </a:r>
            <a:endParaRPr lang="ru-RU" dirty="0">
              <a:effectLst/>
            </a:endParaRP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Программные расходы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  <a:sp3d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2019 год</c:v>
                </c:pt>
                <c:pt idx="1">
                  <c:v>2020 год</c:v>
                </c:pt>
                <c:pt idx="2">
                  <c:v>2021 год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498241.3</c:v>
                </c:pt>
                <c:pt idx="1">
                  <c:v>459639.7</c:v>
                </c:pt>
                <c:pt idx="2">
                  <c:v>564421.80000000005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25B-4F7C-BC99-694A933A47AA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Непрограммные расходы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  <a:sp3d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2019 год</c:v>
                </c:pt>
                <c:pt idx="1">
                  <c:v>2020 год</c:v>
                </c:pt>
                <c:pt idx="2">
                  <c:v>2021 год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31128.9</c:v>
                </c:pt>
                <c:pt idx="1">
                  <c:v>41410.9</c:v>
                </c:pt>
                <c:pt idx="2">
                  <c:v>59697.3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825B-4F7C-BC99-694A933A47A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665428784"/>
        <c:axId val="665436328"/>
        <c:axId val="0"/>
      </c:bar3DChart>
      <c:catAx>
        <c:axId val="66542878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665436328"/>
        <c:crossesAt val="1"/>
        <c:auto val="1"/>
        <c:lblAlgn val="ctr"/>
        <c:lblOffset val="100"/>
        <c:noMultiLvlLbl val="0"/>
      </c:catAx>
      <c:valAx>
        <c:axId val="66543632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66542878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2019 год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529E-4409-A638-DC1E6C01869C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529E-4409-A638-DC1E6C01869C}"/>
              </c:ext>
            </c:extLst>
          </c:dPt>
          <c:dLbls>
            <c:dLbl>
              <c:idx val="1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529E-4409-A638-DC1E6C01869C}"/>
                </c:ext>
              </c:extLst>
            </c:dLbl>
            <c:numFmt formatCode="0.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Лист1!$A$2:$A$3</c:f>
              <c:strCache>
                <c:ptCount val="2"/>
                <c:pt idx="0">
                  <c:v>соцсфера</c:v>
                </c:pt>
                <c:pt idx="1">
                  <c:v>прочие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439826.1</c:v>
                </c:pt>
                <c:pt idx="1">
                  <c:v>89544.1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234-4FB1-AD4B-C649D7569D5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2020 год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502E-4C03-B995-C39D8F73940E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502E-4C03-B995-C39D8F73940E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502E-4C03-B995-C39D8F73940E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502E-4C03-B995-C39D8F73940E}"/>
              </c:ext>
            </c:extLst>
          </c:dPt>
          <c:dLbls>
            <c:dLbl>
              <c:idx val="1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502E-4C03-B995-C39D8F73940E}"/>
                </c:ext>
              </c:extLst>
            </c:dLbl>
            <c:numFmt formatCode="0.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Лист1!$A$2:$A$3</c:f>
              <c:strCache>
                <c:ptCount val="2"/>
                <c:pt idx="0">
                  <c:v>соцсфера</c:v>
                </c:pt>
                <c:pt idx="1">
                  <c:v>прочие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390707.6</c:v>
                </c:pt>
                <c:pt idx="1">
                  <c:v>110343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502E-4C03-B995-C39D8F73940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2021 год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12AF-423F-B980-410CED03115B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12AF-423F-B980-410CED03115B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12AF-423F-B980-410CED03115B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12AF-423F-B980-410CED03115B}"/>
              </c:ext>
            </c:extLst>
          </c:dPt>
          <c:dLbls>
            <c:dLbl>
              <c:idx val="1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12AF-423F-B980-410CED03115B}"/>
                </c:ext>
              </c:extLst>
            </c:dLbl>
            <c:numFmt formatCode="0.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Лист1!$A$2:$A$3</c:f>
              <c:strCache>
                <c:ptCount val="2"/>
                <c:pt idx="0">
                  <c:v>соцсфера</c:v>
                </c:pt>
                <c:pt idx="1">
                  <c:v>прочие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424787.5</c:v>
                </c:pt>
                <c:pt idx="1">
                  <c:v>199331.6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12AF-423F-B980-410CED03115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400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3-7DAE-426A-B878-808A093F4A64}"/>
                </c:ext>
              </c:extLst>
            </c:dLbl>
            <c:dLbl>
              <c:idx val="1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400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4-7DAE-426A-B878-808A093F4A64}"/>
                </c:ext>
              </c:extLst>
            </c:dLbl>
            <c:dLbl>
              <c:idx val="2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400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5-7DAE-426A-B878-808A093F4A64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2021 год</c:v>
                </c:pt>
                <c:pt idx="1">
                  <c:v>2020 год</c:v>
                </c:pt>
                <c:pt idx="2">
                  <c:v>2019 год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1428.5</c:v>
                </c:pt>
                <c:pt idx="1">
                  <c:v>3120.8</c:v>
                </c:pt>
                <c:pt idx="2">
                  <c:v>2777.7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DAE-426A-B878-808A093F4A6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1453304000"/>
        <c:axId val="1453324992"/>
      </c:barChart>
      <c:catAx>
        <c:axId val="1453304000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453324992"/>
        <c:crosses val="autoZero"/>
        <c:auto val="1"/>
        <c:lblAlgn val="ctr"/>
        <c:lblOffset val="100"/>
        <c:noMultiLvlLbl val="0"/>
      </c:catAx>
      <c:valAx>
        <c:axId val="1453324992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45330400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0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3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223EDBE-D0BA-487B-8CBC-5A3A3B1F3EEC}" type="doc">
      <dgm:prSet loTypeId="urn:microsoft.com/office/officeart/2005/8/layout/process3" loCatId="process" qsTypeId="urn:microsoft.com/office/officeart/2005/8/quickstyle/simple3" qsCatId="simple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3C202F74-A978-4AD1-8580-D3C04E9080F4}" type="pres">
      <dgm:prSet presAssocID="{A223EDBE-D0BA-487B-8CBC-5A3A3B1F3EEC}" presName="linearFlow" presStyleCnt="0">
        <dgm:presLayoutVars>
          <dgm:dir/>
          <dgm:animLvl val="lvl"/>
          <dgm:resizeHandles val="exact"/>
        </dgm:presLayoutVars>
      </dgm:prSet>
      <dgm:spPr/>
    </dgm:pt>
  </dgm:ptLst>
  <dgm:cxnLst>
    <dgm:cxn modelId="{4E47DCDA-BE5D-45D6-9547-A56B41049271}" type="presOf" srcId="{A223EDBE-D0BA-487B-8CBC-5A3A3B1F3EEC}" destId="{3C202F74-A978-4AD1-8580-D3C04E9080F4}" srcOrd="0" destOrd="0" presId="urn:microsoft.com/office/officeart/2005/8/layout/process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223EDBE-D0BA-487B-8CBC-5A3A3B1F3EEC}" type="doc">
      <dgm:prSet loTypeId="urn:microsoft.com/office/officeart/2005/8/layout/process3" loCatId="process" qsTypeId="urn:microsoft.com/office/officeart/2005/8/quickstyle/simple3" qsCatId="simple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3C202F74-A978-4AD1-8580-D3C04E9080F4}" type="pres">
      <dgm:prSet presAssocID="{A223EDBE-D0BA-487B-8CBC-5A3A3B1F3EEC}" presName="linearFlow" presStyleCnt="0">
        <dgm:presLayoutVars>
          <dgm:dir/>
          <dgm:animLvl val="lvl"/>
          <dgm:resizeHandles val="exact"/>
        </dgm:presLayoutVars>
      </dgm:prSet>
      <dgm:spPr/>
    </dgm:pt>
  </dgm:ptLst>
  <dgm:cxnLst>
    <dgm:cxn modelId="{4E47DCDA-BE5D-45D6-9547-A56B41049271}" type="presOf" srcId="{A223EDBE-D0BA-487B-8CBC-5A3A3B1F3EEC}" destId="{3C202F74-A978-4AD1-8580-D3C04E9080F4}" srcOrd="0" destOrd="0" presId="urn:microsoft.com/office/officeart/2005/8/layout/process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223EDBE-D0BA-487B-8CBC-5A3A3B1F3EEC}" type="doc">
      <dgm:prSet loTypeId="urn:microsoft.com/office/officeart/2005/8/layout/process3" loCatId="process" qsTypeId="urn:microsoft.com/office/officeart/2005/8/quickstyle/simple3" qsCatId="simple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82D23FAF-06F4-4CD3-98ED-66B3E5BCFB8B}">
      <dgm:prSet phldrT="[Текст]" custT="1"/>
      <dgm:spPr/>
      <dgm:t>
        <a:bodyPr/>
        <a:lstStyle/>
        <a:p>
          <a:r>
            <a:rPr lang="ru-RU" sz="1600" b="1" dirty="0">
              <a:latin typeface="Cambria" pitchFamily="18" charset="0"/>
            </a:rPr>
            <a:t>До 1 апреля</a:t>
          </a:r>
        </a:p>
      </dgm:t>
    </dgm:pt>
    <dgm:pt modelId="{BA08FEBF-CD14-4736-A13C-D4208FF43836}" type="parTrans" cxnId="{99866925-4576-4B83-998A-3A951D3F0DD7}">
      <dgm:prSet/>
      <dgm:spPr/>
      <dgm:t>
        <a:bodyPr/>
        <a:lstStyle/>
        <a:p>
          <a:endParaRPr lang="ru-RU"/>
        </a:p>
      </dgm:t>
    </dgm:pt>
    <dgm:pt modelId="{A502C482-22BD-4197-A73F-C3C455C2B379}" type="sibTrans" cxnId="{99866925-4576-4B83-998A-3A951D3F0DD7}">
      <dgm:prSet/>
      <dgm:spPr/>
      <dgm:t>
        <a:bodyPr/>
        <a:lstStyle/>
        <a:p>
          <a:endParaRPr lang="ru-RU"/>
        </a:p>
      </dgm:t>
    </dgm:pt>
    <dgm:pt modelId="{BA09A599-AC60-4CC3-83FB-5D6A5DF6CEDF}">
      <dgm:prSet phldrT="[Текст]" custT="1"/>
      <dgm:spPr/>
      <dgm:t>
        <a:bodyPr/>
        <a:lstStyle/>
        <a:p>
          <a:pPr algn="ctr"/>
          <a:r>
            <a:rPr lang="ru-RU" sz="1200" dirty="0">
              <a:latin typeface="Cambria" pitchFamily="18" charset="0"/>
              <a:cs typeface="Arial" pitchFamily="34" charset="0"/>
            </a:rPr>
            <a:t>Представление годового отчета об исполнении бюджета  для внешней проверки и подготовки заключения в Контрольно-счетную комиссию </a:t>
          </a:r>
          <a:r>
            <a:rPr lang="ru-RU" sz="1200" dirty="0" err="1">
              <a:latin typeface="Cambria" pitchFamily="18" charset="0"/>
              <a:cs typeface="Arial" pitchFamily="34" charset="0"/>
            </a:rPr>
            <a:t>Чамзинского</a:t>
          </a:r>
          <a:r>
            <a:rPr lang="ru-RU" sz="1200" dirty="0">
              <a:latin typeface="Cambria" pitchFamily="18" charset="0"/>
              <a:cs typeface="Arial" pitchFamily="34" charset="0"/>
            </a:rPr>
            <a:t>   муниципального района Республики Мордовия</a:t>
          </a:r>
        </a:p>
      </dgm:t>
    </dgm:pt>
    <dgm:pt modelId="{6BEC764D-6D8F-4E20-AF53-ACC451C49585}" type="parTrans" cxnId="{BA211A6D-2024-4AF7-9480-9C4BEFE60FBC}">
      <dgm:prSet/>
      <dgm:spPr/>
      <dgm:t>
        <a:bodyPr/>
        <a:lstStyle/>
        <a:p>
          <a:endParaRPr lang="ru-RU"/>
        </a:p>
      </dgm:t>
    </dgm:pt>
    <dgm:pt modelId="{F8F82179-401C-4D63-A919-C8BDA0C39D0B}" type="sibTrans" cxnId="{BA211A6D-2024-4AF7-9480-9C4BEFE60FBC}">
      <dgm:prSet/>
      <dgm:spPr/>
      <dgm:t>
        <a:bodyPr/>
        <a:lstStyle/>
        <a:p>
          <a:endParaRPr lang="ru-RU"/>
        </a:p>
      </dgm:t>
    </dgm:pt>
    <dgm:pt modelId="{6A21880C-860E-43A5-9731-1266A794A91C}">
      <dgm:prSet phldrT="[Текст]" custT="1"/>
      <dgm:spPr/>
      <dgm:t>
        <a:bodyPr/>
        <a:lstStyle/>
        <a:p>
          <a:r>
            <a:rPr lang="ru-RU" sz="1600" b="1" dirty="0">
              <a:latin typeface="Cambria" pitchFamily="18" charset="0"/>
            </a:rPr>
            <a:t>До 1 мая</a:t>
          </a:r>
        </a:p>
      </dgm:t>
    </dgm:pt>
    <dgm:pt modelId="{5E6BF83A-3F3F-442B-AC57-0BE29F104E9F}" type="parTrans" cxnId="{9437F444-9A36-4BFE-AE1B-AE43E6C8DC37}">
      <dgm:prSet/>
      <dgm:spPr/>
      <dgm:t>
        <a:bodyPr/>
        <a:lstStyle/>
        <a:p>
          <a:endParaRPr lang="ru-RU"/>
        </a:p>
      </dgm:t>
    </dgm:pt>
    <dgm:pt modelId="{BD09BD96-1BB5-41F2-9F9F-B24A8D8EFEE8}" type="sibTrans" cxnId="{9437F444-9A36-4BFE-AE1B-AE43E6C8DC37}">
      <dgm:prSet/>
      <dgm:spPr/>
      <dgm:t>
        <a:bodyPr/>
        <a:lstStyle/>
        <a:p>
          <a:endParaRPr lang="ru-RU"/>
        </a:p>
      </dgm:t>
    </dgm:pt>
    <dgm:pt modelId="{639E6660-EC1C-43A8-89EB-C860CA5F3029}">
      <dgm:prSet phldrT="[Текст]" custT="1"/>
      <dgm:spPr/>
      <dgm:t>
        <a:bodyPr/>
        <a:lstStyle/>
        <a:p>
          <a:pPr algn="ctr"/>
          <a:r>
            <a:rPr lang="ru-RU" sz="1200" dirty="0">
              <a:latin typeface="Cambria" pitchFamily="18" charset="0"/>
              <a:cs typeface="Arial" pitchFamily="34" charset="0"/>
            </a:rPr>
            <a:t>Подготовка заключения на годовой отчет об исполнении бюджета Контрольно-счетной комиссией </a:t>
          </a:r>
          <a:r>
            <a:rPr lang="ru-RU" sz="1200" dirty="0" err="1">
              <a:latin typeface="Cambria" pitchFamily="18" charset="0"/>
              <a:cs typeface="Arial" pitchFamily="34" charset="0"/>
            </a:rPr>
            <a:t>Чамзинского</a:t>
          </a:r>
          <a:r>
            <a:rPr lang="ru-RU" sz="1200" dirty="0">
              <a:latin typeface="Cambria" pitchFamily="18" charset="0"/>
              <a:cs typeface="Arial" pitchFamily="34" charset="0"/>
            </a:rPr>
            <a:t> муниципального района Республики Мордовия</a:t>
          </a:r>
        </a:p>
      </dgm:t>
    </dgm:pt>
    <dgm:pt modelId="{712C682D-848E-43E1-94D6-FFE852C07E0D}" type="parTrans" cxnId="{69666A3D-C6F3-4BE3-86BD-ABEA13826BD5}">
      <dgm:prSet/>
      <dgm:spPr/>
      <dgm:t>
        <a:bodyPr/>
        <a:lstStyle/>
        <a:p>
          <a:endParaRPr lang="ru-RU"/>
        </a:p>
      </dgm:t>
    </dgm:pt>
    <dgm:pt modelId="{9507C40B-5F11-4B79-B433-B8674348A824}" type="sibTrans" cxnId="{69666A3D-C6F3-4BE3-86BD-ABEA13826BD5}">
      <dgm:prSet/>
      <dgm:spPr/>
      <dgm:t>
        <a:bodyPr/>
        <a:lstStyle/>
        <a:p>
          <a:endParaRPr lang="ru-RU"/>
        </a:p>
      </dgm:t>
    </dgm:pt>
    <dgm:pt modelId="{89996E81-3F0D-42F3-96D8-A3B0B84A9D86}">
      <dgm:prSet phldrT="[Текст]" custT="1"/>
      <dgm:spPr/>
      <dgm:t>
        <a:bodyPr/>
        <a:lstStyle/>
        <a:p>
          <a:r>
            <a:rPr lang="ru-RU" sz="1600" b="1" dirty="0">
              <a:latin typeface="Cambria" pitchFamily="18" charset="0"/>
            </a:rPr>
            <a:t>Апрель - Май</a:t>
          </a:r>
        </a:p>
      </dgm:t>
    </dgm:pt>
    <dgm:pt modelId="{75E27EDF-1A0C-4C4D-A71F-E7864D91D8E1}" type="parTrans" cxnId="{A8C59912-F46D-4122-8599-B456304C8495}">
      <dgm:prSet/>
      <dgm:spPr/>
      <dgm:t>
        <a:bodyPr/>
        <a:lstStyle/>
        <a:p>
          <a:endParaRPr lang="ru-RU"/>
        </a:p>
      </dgm:t>
    </dgm:pt>
    <dgm:pt modelId="{A4A65A58-8493-4D17-9E88-58191EC2F083}" type="sibTrans" cxnId="{A8C59912-F46D-4122-8599-B456304C8495}">
      <dgm:prSet/>
      <dgm:spPr/>
      <dgm:t>
        <a:bodyPr/>
        <a:lstStyle/>
        <a:p>
          <a:endParaRPr lang="ru-RU"/>
        </a:p>
      </dgm:t>
    </dgm:pt>
    <dgm:pt modelId="{5636FEC5-3E9E-470A-8313-BB9ADB7E19B6}">
      <dgm:prSet phldrT="[Текст]" custT="1"/>
      <dgm:spPr/>
      <dgm:t>
        <a:bodyPr/>
        <a:lstStyle/>
        <a:p>
          <a:pPr algn="ctr"/>
          <a:r>
            <a:rPr lang="ru-RU" sz="1200" dirty="0">
              <a:latin typeface="Cambria" pitchFamily="18" charset="0"/>
              <a:cs typeface="Arial" pitchFamily="34" charset="0"/>
            </a:rPr>
            <a:t>Представление годового отчета об исполнении бюджета на рассмотрение в Совет депутатов </a:t>
          </a:r>
          <a:r>
            <a:rPr lang="ru-RU" sz="1200" dirty="0" err="1">
              <a:latin typeface="Cambria" pitchFamily="18" charset="0"/>
              <a:cs typeface="Arial" pitchFamily="34" charset="0"/>
            </a:rPr>
            <a:t>Чамзинского</a:t>
          </a:r>
          <a:r>
            <a:rPr lang="ru-RU" sz="1200" dirty="0">
              <a:latin typeface="Cambria" pitchFamily="18" charset="0"/>
              <a:cs typeface="Arial" pitchFamily="34" charset="0"/>
            </a:rPr>
            <a:t> муниципального района Республики Мордовия</a:t>
          </a:r>
        </a:p>
      </dgm:t>
    </dgm:pt>
    <dgm:pt modelId="{9D59E6EA-824E-44AB-976A-92F95D8911D6}" type="parTrans" cxnId="{29341D32-D28D-4875-B8F7-C2ED863A3070}">
      <dgm:prSet/>
      <dgm:spPr/>
      <dgm:t>
        <a:bodyPr/>
        <a:lstStyle/>
        <a:p>
          <a:endParaRPr lang="ru-RU"/>
        </a:p>
      </dgm:t>
    </dgm:pt>
    <dgm:pt modelId="{DE29C3B0-F705-4024-BE19-0B0C185401F6}" type="sibTrans" cxnId="{29341D32-D28D-4875-B8F7-C2ED863A3070}">
      <dgm:prSet/>
      <dgm:spPr/>
      <dgm:t>
        <a:bodyPr/>
        <a:lstStyle/>
        <a:p>
          <a:endParaRPr lang="ru-RU"/>
        </a:p>
      </dgm:t>
    </dgm:pt>
    <dgm:pt modelId="{3C202F74-A978-4AD1-8580-D3C04E9080F4}" type="pres">
      <dgm:prSet presAssocID="{A223EDBE-D0BA-487B-8CBC-5A3A3B1F3EEC}" presName="linearFlow" presStyleCnt="0">
        <dgm:presLayoutVars>
          <dgm:dir/>
          <dgm:animLvl val="lvl"/>
          <dgm:resizeHandles val="exact"/>
        </dgm:presLayoutVars>
      </dgm:prSet>
      <dgm:spPr/>
    </dgm:pt>
    <dgm:pt modelId="{DF2253FA-AD33-46E9-868A-B68AA17253B5}" type="pres">
      <dgm:prSet presAssocID="{82D23FAF-06F4-4CD3-98ED-66B3E5BCFB8B}" presName="composite" presStyleCnt="0"/>
      <dgm:spPr/>
    </dgm:pt>
    <dgm:pt modelId="{ED9AB637-132E-4052-8152-E80FAC5F6D2A}" type="pres">
      <dgm:prSet presAssocID="{82D23FAF-06F4-4CD3-98ED-66B3E5BCFB8B}" presName="parTx" presStyleLbl="node1" presStyleIdx="0" presStyleCnt="3">
        <dgm:presLayoutVars>
          <dgm:chMax val="0"/>
          <dgm:chPref val="0"/>
          <dgm:bulletEnabled val="1"/>
        </dgm:presLayoutVars>
      </dgm:prSet>
      <dgm:spPr/>
    </dgm:pt>
    <dgm:pt modelId="{3183885B-EBFE-4164-B734-79F618347640}" type="pres">
      <dgm:prSet presAssocID="{82D23FAF-06F4-4CD3-98ED-66B3E5BCFB8B}" presName="parSh" presStyleLbl="node1" presStyleIdx="0" presStyleCnt="3" custLinFactNeighborX="676" custLinFactNeighborY="-21124"/>
      <dgm:spPr/>
    </dgm:pt>
    <dgm:pt modelId="{151BA38C-AC0B-4B84-B910-1884482C2D07}" type="pres">
      <dgm:prSet presAssocID="{82D23FAF-06F4-4CD3-98ED-66B3E5BCFB8B}" presName="desTx" presStyleLbl="fgAcc1" presStyleIdx="0" presStyleCnt="3" custScaleX="79794" custScaleY="95490" custLinFactNeighborX="308" custLinFactNeighborY="2452">
        <dgm:presLayoutVars>
          <dgm:bulletEnabled val="1"/>
        </dgm:presLayoutVars>
      </dgm:prSet>
      <dgm:spPr/>
    </dgm:pt>
    <dgm:pt modelId="{2CD31B03-6895-46CD-A116-44DE7D22725E}" type="pres">
      <dgm:prSet presAssocID="{A502C482-22BD-4197-A73F-C3C455C2B379}" presName="sibTrans" presStyleLbl="sibTrans2D1" presStyleIdx="0" presStyleCnt="2"/>
      <dgm:spPr/>
    </dgm:pt>
    <dgm:pt modelId="{B849CEB9-7CCC-465E-B118-44164B3A9F64}" type="pres">
      <dgm:prSet presAssocID="{A502C482-22BD-4197-A73F-C3C455C2B379}" presName="connTx" presStyleLbl="sibTrans2D1" presStyleIdx="0" presStyleCnt="2"/>
      <dgm:spPr/>
    </dgm:pt>
    <dgm:pt modelId="{3F8AA22F-2AFD-49B5-B0A8-11B3EA012A71}" type="pres">
      <dgm:prSet presAssocID="{6A21880C-860E-43A5-9731-1266A794A91C}" presName="composite" presStyleCnt="0"/>
      <dgm:spPr/>
    </dgm:pt>
    <dgm:pt modelId="{9227CB97-4872-4611-94F6-9FF999EE4F8E}" type="pres">
      <dgm:prSet presAssocID="{6A21880C-860E-43A5-9731-1266A794A91C}" presName="parTx" presStyleLbl="node1" presStyleIdx="0" presStyleCnt="3">
        <dgm:presLayoutVars>
          <dgm:chMax val="0"/>
          <dgm:chPref val="0"/>
          <dgm:bulletEnabled val="1"/>
        </dgm:presLayoutVars>
      </dgm:prSet>
      <dgm:spPr/>
    </dgm:pt>
    <dgm:pt modelId="{FDFE0C39-D495-4E98-A894-7ED24DC093E8}" type="pres">
      <dgm:prSet presAssocID="{6A21880C-860E-43A5-9731-1266A794A91C}" presName="parSh" presStyleLbl="node1" presStyleIdx="1" presStyleCnt="3" custLinFactNeighborX="-2625" custLinFactNeighborY="-27580"/>
      <dgm:spPr/>
    </dgm:pt>
    <dgm:pt modelId="{4E2913D7-B9BE-4EAE-8763-4D49A4EBBC9F}" type="pres">
      <dgm:prSet presAssocID="{6A21880C-860E-43A5-9731-1266A794A91C}" presName="desTx" presStyleLbl="fgAcc1" presStyleIdx="1" presStyleCnt="3" custScaleX="78819" custScaleY="95904" custLinFactNeighborX="-2038" custLinFactNeighborY="-674">
        <dgm:presLayoutVars>
          <dgm:bulletEnabled val="1"/>
        </dgm:presLayoutVars>
      </dgm:prSet>
      <dgm:spPr/>
    </dgm:pt>
    <dgm:pt modelId="{E685E9C4-7919-4B1F-85FF-2F4C4EDFA820}" type="pres">
      <dgm:prSet presAssocID="{BD09BD96-1BB5-41F2-9F9F-B24A8D8EFEE8}" presName="sibTrans" presStyleLbl="sibTrans2D1" presStyleIdx="1" presStyleCnt="2"/>
      <dgm:spPr/>
    </dgm:pt>
    <dgm:pt modelId="{0F8C0113-27C3-4044-8EC3-89AEDD2DD735}" type="pres">
      <dgm:prSet presAssocID="{BD09BD96-1BB5-41F2-9F9F-B24A8D8EFEE8}" presName="connTx" presStyleLbl="sibTrans2D1" presStyleIdx="1" presStyleCnt="2"/>
      <dgm:spPr/>
    </dgm:pt>
    <dgm:pt modelId="{99A5050D-1EF7-463E-B20C-3034BFF82040}" type="pres">
      <dgm:prSet presAssocID="{89996E81-3F0D-42F3-96D8-A3B0B84A9D86}" presName="composite" presStyleCnt="0"/>
      <dgm:spPr/>
    </dgm:pt>
    <dgm:pt modelId="{E8FBAD08-E16D-402B-882E-DA285BBD9F18}" type="pres">
      <dgm:prSet presAssocID="{89996E81-3F0D-42F3-96D8-A3B0B84A9D86}" presName="parTx" presStyleLbl="node1" presStyleIdx="1" presStyleCnt="3">
        <dgm:presLayoutVars>
          <dgm:chMax val="0"/>
          <dgm:chPref val="0"/>
          <dgm:bulletEnabled val="1"/>
        </dgm:presLayoutVars>
      </dgm:prSet>
      <dgm:spPr/>
    </dgm:pt>
    <dgm:pt modelId="{C73E4C0B-B9E7-45BB-B3F7-C76E8B80CB58}" type="pres">
      <dgm:prSet presAssocID="{89996E81-3F0D-42F3-96D8-A3B0B84A9D86}" presName="parSh" presStyleLbl="node1" presStyleIdx="2" presStyleCnt="3" custLinFactNeighborX="-1656" custLinFactNeighborY="-20715"/>
      <dgm:spPr/>
    </dgm:pt>
    <dgm:pt modelId="{807650C6-88EC-45DA-B92D-055177DBD10C}" type="pres">
      <dgm:prSet presAssocID="{89996E81-3F0D-42F3-96D8-A3B0B84A9D86}" presName="desTx" presStyleLbl="fgAcc1" presStyleIdx="2" presStyleCnt="3" custScaleX="73834" custScaleY="100000">
        <dgm:presLayoutVars>
          <dgm:bulletEnabled val="1"/>
        </dgm:presLayoutVars>
      </dgm:prSet>
      <dgm:spPr/>
    </dgm:pt>
  </dgm:ptLst>
  <dgm:cxnLst>
    <dgm:cxn modelId="{A8C59912-F46D-4122-8599-B456304C8495}" srcId="{A223EDBE-D0BA-487B-8CBC-5A3A3B1F3EEC}" destId="{89996E81-3F0D-42F3-96D8-A3B0B84A9D86}" srcOrd="2" destOrd="0" parTransId="{75E27EDF-1A0C-4C4D-A71F-E7864D91D8E1}" sibTransId="{A4A65A58-8493-4D17-9E88-58191EC2F083}"/>
    <dgm:cxn modelId="{0B7C1318-F90B-4EB6-AA87-6C2EF798F1E5}" type="presOf" srcId="{82D23FAF-06F4-4CD3-98ED-66B3E5BCFB8B}" destId="{3183885B-EBFE-4164-B734-79F618347640}" srcOrd="1" destOrd="0" presId="urn:microsoft.com/office/officeart/2005/8/layout/process3"/>
    <dgm:cxn modelId="{99866925-4576-4B83-998A-3A951D3F0DD7}" srcId="{A223EDBE-D0BA-487B-8CBC-5A3A3B1F3EEC}" destId="{82D23FAF-06F4-4CD3-98ED-66B3E5BCFB8B}" srcOrd="0" destOrd="0" parTransId="{BA08FEBF-CD14-4736-A13C-D4208FF43836}" sibTransId="{A502C482-22BD-4197-A73F-C3C455C2B379}"/>
    <dgm:cxn modelId="{36DD2B2D-7341-463C-85D8-25B5B63C4F9B}" type="presOf" srcId="{89996E81-3F0D-42F3-96D8-A3B0B84A9D86}" destId="{C73E4C0B-B9E7-45BB-B3F7-C76E8B80CB58}" srcOrd="1" destOrd="0" presId="urn:microsoft.com/office/officeart/2005/8/layout/process3"/>
    <dgm:cxn modelId="{29341D32-D28D-4875-B8F7-C2ED863A3070}" srcId="{89996E81-3F0D-42F3-96D8-A3B0B84A9D86}" destId="{5636FEC5-3E9E-470A-8313-BB9ADB7E19B6}" srcOrd="0" destOrd="0" parTransId="{9D59E6EA-824E-44AB-976A-92F95D8911D6}" sibTransId="{DE29C3B0-F705-4024-BE19-0B0C185401F6}"/>
    <dgm:cxn modelId="{947AA23A-AF9E-422C-9459-754DA8D0151E}" type="presOf" srcId="{A502C482-22BD-4197-A73F-C3C455C2B379}" destId="{2CD31B03-6895-46CD-A116-44DE7D22725E}" srcOrd="0" destOrd="0" presId="urn:microsoft.com/office/officeart/2005/8/layout/process3"/>
    <dgm:cxn modelId="{69666A3D-C6F3-4BE3-86BD-ABEA13826BD5}" srcId="{6A21880C-860E-43A5-9731-1266A794A91C}" destId="{639E6660-EC1C-43A8-89EB-C860CA5F3029}" srcOrd="0" destOrd="0" parTransId="{712C682D-848E-43E1-94D6-FFE852C07E0D}" sibTransId="{9507C40B-5F11-4B79-B433-B8674348A824}"/>
    <dgm:cxn modelId="{8616F840-B9D4-4F38-8DD7-9BD1994B139B}" type="presOf" srcId="{BD09BD96-1BB5-41F2-9F9F-B24A8D8EFEE8}" destId="{E685E9C4-7919-4B1F-85FF-2F4C4EDFA820}" srcOrd="0" destOrd="0" presId="urn:microsoft.com/office/officeart/2005/8/layout/process3"/>
    <dgm:cxn modelId="{557D1762-6B97-4858-9BE4-B09FE94CF9FD}" type="presOf" srcId="{5636FEC5-3E9E-470A-8313-BB9ADB7E19B6}" destId="{807650C6-88EC-45DA-B92D-055177DBD10C}" srcOrd="0" destOrd="0" presId="urn:microsoft.com/office/officeart/2005/8/layout/process3"/>
    <dgm:cxn modelId="{B2BEF663-3F1C-406A-9EA0-C526900AB223}" type="presOf" srcId="{A502C482-22BD-4197-A73F-C3C455C2B379}" destId="{B849CEB9-7CCC-465E-B118-44164B3A9F64}" srcOrd="1" destOrd="0" presId="urn:microsoft.com/office/officeart/2005/8/layout/process3"/>
    <dgm:cxn modelId="{9437F444-9A36-4BFE-AE1B-AE43E6C8DC37}" srcId="{A223EDBE-D0BA-487B-8CBC-5A3A3B1F3EEC}" destId="{6A21880C-860E-43A5-9731-1266A794A91C}" srcOrd="1" destOrd="0" parTransId="{5E6BF83A-3F3F-442B-AC57-0BE29F104E9F}" sibTransId="{BD09BD96-1BB5-41F2-9F9F-B24A8D8EFEE8}"/>
    <dgm:cxn modelId="{BA211A6D-2024-4AF7-9480-9C4BEFE60FBC}" srcId="{82D23FAF-06F4-4CD3-98ED-66B3E5BCFB8B}" destId="{BA09A599-AC60-4CC3-83FB-5D6A5DF6CEDF}" srcOrd="0" destOrd="0" parTransId="{6BEC764D-6D8F-4E20-AF53-ACC451C49585}" sibTransId="{F8F82179-401C-4D63-A919-C8BDA0C39D0B}"/>
    <dgm:cxn modelId="{694DDF76-C3F5-4EBD-8F1C-6E6197A4BD19}" type="presOf" srcId="{82D23FAF-06F4-4CD3-98ED-66B3E5BCFB8B}" destId="{ED9AB637-132E-4052-8152-E80FAC5F6D2A}" srcOrd="0" destOrd="0" presId="urn:microsoft.com/office/officeart/2005/8/layout/process3"/>
    <dgm:cxn modelId="{46040892-A6E1-4594-8491-2DFF986871A9}" type="presOf" srcId="{6A21880C-860E-43A5-9731-1266A794A91C}" destId="{FDFE0C39-D495-4E98-A894-7ED24DC093E8}" srcOrd="1" destOrd="0" presId="urn:microsoft.com/office/officeart/2005/8/layout/process3"/>
    <dgm:cxn modelId="{7F9D40C5-6572-4678-B69D-928E94FE16C6}" type="presOf" srcId="{BD09BD96-1BB5-41F2-9F9F-B24A8D8EFEE8}" destId="{0F8C0113-27C3-4044-8EC3-89AEDD2DD735}" srcOrd="1" destOrd="0" presId="urn:microsoft.com/office/officeart/2005/8/layout/process3"/>
    <dgm:cxn modelId="{BEC17BD1-0B2A-44AF-8630-676968932EEA}" type="presOf" srcId="{89996E81-3F0D-42F3-96D8-A3B0B84A9D86}" destId="{E8FBAD08-E16D-402B-882E-DA285BBD9F18}" srcOrd="0" destOrd="0" presId="urn:microsoft.com/office/officeart/2005/8/layout/process3"/>
    <dgm:cxn modelId="{3443E0D5-AE93-4341-BFD1-252A2F31EF14}" type="presOf" srcId="{639E6660-EC1C-43A8-89EB-C860CA5F3029}" destId="{4E2913D7-B9BE-4EAE-8763-4D49A4EBBC9F}" srcOrd="0" destOrd="0" presId="urn:microsoft.com/office/officeart/2005/8/layout/process3"/>
    <dgm:cxn modelId="{4E47DCDA-BE5D-45D6-9547-A56B41049271}" type="presOf" srcId="{A223EDBE-D0BA-487B-8CBC-5A3A3B1F3EEC}" destId="{3C202F74-A978-4AD1-8580-D3C04E9080F4}" srcOrd="0" destOrd="0" presId="urn:microsoft.com/office/officeart/2005/8/layout/process3"/>
    <dgm:cxn modelId="{4B4512F8-23D2-4FFE-8B6B-CD86AA2205A5}" type="presOf" srcId="{6A21880C-860E-43A5-9731-1266A794A91C}" destId="{9227CB97-4872-4611-94F6-9FF999EE4F8E}" srcOrd="0" destOrd="0" presId="urn:microsoft.com/office/officeart/2005/8/layout/process3"/>
    <dgm:cxn modelId="{A5EB83FE-DCDC-435A-A2FF-41515D23C1A4}" type="presOf" srcId="{BA09A599-AC60-4CC3-83FB-5D6A5DF6CEDF}" destId="{151BA38C-AC0B-4B84-B910-1884482C2D07}" srcOrd="0" destOrd="0" presId="urn:microsoft.com/office/officeart/2005/8/layout/process3"/>
    <dgm:cxn modelId="{9602942C-94BC-4C21-86B7-EC571AC85261}" type="presParOf" srcId="{3C202F74-A978-4AD1-8580-D3C04E9080F4}" destId="{DF2253FA-AD33-46E9-868A-B68AA17253B5}" srcOrd="0" destOrd="0" presId="urn:microsoft.com/office/officeart/2005/8/layout/process3"/>
    <dgm:cxn modelId="{A0B2CA33-F022-406C-99F6-1B13B870479B}" type="presParOf" srcId="{DF2253FA-AD33-46E9-868A-B68AA17253B5}" destId="{ED9AB637-132E-4052-8152-E80FAC5F6D2A}" srcOrd="0" destOrd="0" presId="urn:microsoft.com/office/officeart/2005/8/layout/process3"/>
    <dgm:cxn modelId="{0CBB5284-B695-4565-AC88-D5BF5719EDFB}" type="presParOf" srcId="{DF2253FA-AD33-46E9-868A-B68AA17253B5}" destId="{3183885B-EBFE-4164-B734-79F618347640}" srcOrd="1" destOrd="0" presId="urn:microsoft.com/office/officeart/2005/8/layout/process3"/>
    <dgm:cxn modelId="{B42560D2-CC2A-4BDB-92AF-FB2AB5EA5D35}" type="presParOf" srcId="{DF2253FA-AD33-46E9-868A-B68AA17253B5}" destId="{151BA38C-AC0B-4B84-B910-1884482C2D07}" srcOrd="2" destOrd="0" presId="urn:microsoft.com/office/officeart/2005/8/layout/process3"/>
    <dgm:cxn modelId="{36CCBB99-BD6C-4315-AAF9-E2693104A1D6}" type="presParOf" srcId="{3C202F74-A978-4AD1-8580-D3C04E9080F4}" destId="{2CD31B03-6895-46CD-A116-44DE7D22725E}" srcOrd="1" destOrd="0" presId="urn:microsoft.com/office/officeart/2005/8/layout/process3"/>
    <dgm:cxn modelId="{D1807719-537D-4192-980F-F35ADA0D7BC9}" type="presParOf" srcId="{2CD31B03-6895-46CD-A116-44DE7D22725E}" destId="{B849CEB9-7CCC-465E-B118-44164B3A9F64}" srcOrd="0" destOrd="0" presId="urn:microsoft.com/office/officeart/2005/8/layout/process3"/>
    <dgm:cxn modelId="{864B16C8-919D-412A-8BEB-D610A0E1132A}" type="presParOf" srcId="{3C202F74-A978-4AD1-8580-D3C04E9080F4}" destId="{3F8AA22F-2AFD-49B5-B0A8-11B3EA012A71}" srcOrd="2" destOrd="0" presId="urn:microsoft.com/office/officeart/2005/8/layout/process3"/>
    <dgm:cxn modelId="{C95B4F96-428A-4D41-B653-3722F997D63E}" type="presParOf" srcId="{3F8AA22F-2AFD-49B5-B0A8-11B3EA012A71}" destId="{9227CB97-4872-4611-94F6-9FF999EE4F8E}" srcOrd="0" destOrd="0" presId="urn:microsoft.com/office/officeart/2005/8/layout/process3"/>
    <dgm:cxn modelId="{3E2DCB81-61A6-422A-A551-3BC0B9707C55}" type="presParOf" srcId="{3F8AA22F-2AFD-49B5-B0A8-11B3EA012A71}" destId="{FDFE0C39-D495-4E98-A894-7ED24DC093E8}" srcOrd="1" destOrd="0" presId="urn:microsoft.com/office/officeart/2005/8/layout/process3"/>
    <dgm:cxn modelId="{DC89BEE1-9F27-4814-934A-F012498EF990}" type="presParOf" srcId="{3F8AA22F-2AFD-49B5-B0A8-11B3EA012A71}" destId="{4E2913D7-B9BE-4EAE-8763-4D49A4EBBC9F}" srcOrd="2" destOrd="0" presId="urn:microsoft.com/office/officeart/2005/8/layout/process3"/>
    <dgm:cxn modelId="{B43D6A28-2C45-4B59-82EE-159F3A515DB6}" type="presParOf" srcId="{3C202F74-A978-4AD1-8580-D3C04E9080F4}" destId="{E685E9C4-7919-4B1F-85FF-2F4C4EDFA820}" srcOrd="3" destOrd="0" presId="urn:microsoft.com/office/officeart/2005/8/layout/process3"/>
    <dgm:cxn modelId="{47EC3B0D-11DE-44B3-A1C5-07DF176DBC1B}" type="presParOf" srcId="{E685E9C4-7919-4B1F-85FF-2F4C4EDFA820}" destId="{0F8C0113-27C3-4044-8EC3-89AEDD2DD735}" srcOrd="0" destOrd="0" presId="urn:microsoft.com/office/officeart/2005/8/layout/process3"/>
    <dgm:cxn modelId="{3890BF99-DFFC-47C0-832A-76B2520EBC34}" type="presParOf" srcId="{3C202F74-A978-4AD1-8580-D3C04E9080F4}" destId="{99A5050D-1EF7-463E-B20C-3034BFF82040}" srcOrd="4" destOrd="0" presId="urn:microsoft.com/office/officeart/2005/8/layout/process3"/>
    <dgm:cxn modelId="{B2669178-ED50-452E-80C0-312E29489D0D}" type="presParOf" srcId="{99A5050D-1EF7-463E-B20C-3034BFF82040}" destId="{E8FBAD08-E16D-402B-882E-DA285BBD9F18}" srcOrd="0" destOrd="0" presId="urn:microsoft.com/office/officeart/2005/8/layout/process3"/>
    <dgm:cxn modelId="{14ECDC0A-C680-415D-BD15-A7FDFF8A6C32}" type="presParOf" srcId="{99A5050D-1EF7-463E-B20C-3034BFF82040}" destId="{C73E4C0B-B9E7-45BB-B3F7-C76E8B80CB58}" srcOrd="1" destOrd="0" presId="urn:microsoft.com/office/officeart/2005/8/layout/process3"/>
    <dgm:cxn modelId="{7BC40E24-8630-49EB-9725-C062790D949D}" type="presParOf" srcId="{99A5050D-1EF7-463E-B20C-3034BFF82040}" destId="{807650C6-88EC-45DA-B92D-055177DBD10C}" srcOrd="2" destOrd="0" presId="urn:microsoft.com/office/officeart/2005/8/layout/process3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A223EDBE-D0BA-487B-8CBC-5A3A3B1F3EEC}" type="doc">
      <dgm:prSet loTypeId="urn:microsoft.com/office/officeart/2005/8/layout/process3" loCatId="process" qsTypeId="urn:microsoft.com/office/officeart/2005/8/quickstyle/simple3" qsCatId="simple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3C202F74-A978-4AD1-8580-D3C04E9080F4}" type="pres">
      <dgm:prSet presAssocID="{A223EDBE-D0BA-487B-8CBC-5A3A3B1F3EEC}" presName="linearFlow" presStyleCnt="0">
        <dgm:presLayoutVars>
          <dgm:dir/>
          <dgm:animLvl val="lvl"/>
          <dgm:resizeHandles val="exact"/>
        </dgm:presLayoutVars>
      </dgm:prSet>
      <dgm:spPr/>
    </dgm:pt>
  </dgm:ptLst>
  <dgm:cxnLst>
    <dgm:cxn modelId="{4E47DCDA-BE5D-45D6-9547-A56B41049271}" type="presOf" srcId="{A223EDBE-D0BA-487B-8CBC-5A3A3B1F3EEC}" destId="{3C202F74-A978-4AD1-8580-D3C04E9080F4}" srcOrd="0" destOrd="0" presId="urn:microsoft.com/office/officeart/2005/8/layout/process3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A223EDBE-D0BA-487B-8CBC-5A3A3B1F3EEC}" type="doc">
      <dgm:prSet loTypeId="urn:microsoft.com/office/officeart/2005/8/layout/process3" loCatId="process" qsTypeId="urn:microsoft.com/office/officeart/2005/8/quickstyle/simple3" qsCatId="simple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3C202F74-A978-4AD1-8580-D3C04E9080F4}" type="pres">
      <dgm:prSet presAssocID="{A223EDBE-D0BA-487B-8CBC-5A3A3B1F3EEC}" presName="linearFlow" presStyleCnt="0">
        <dgm:presLayoutVars>
          <dgm:dir/>
          <dgm:animLvl val="lvl"/>
          <dgm:resizeHandles val="exact"/>
        </dgm:presLayoutVars>
      </dgm:prSet>
      <dgm:spPr/>
    </dgm:pt>
  </dgm:ptLst>
  <dgm:cxnLst>
    <dgm:cxn modelId="{4E47DCDA-BE5D-45D6-9547-A56B41049271}" type="presOf" srcId="{A223EDBE-D0BA-487B-8CBC-5A3A3B1F3EEC}" destId="{3C202F74-A978-4AD1-8580-D3C04E9080F4}" srcOrd="0" destOrd="0" presId="urn:microsoft.com/office/officeart/2005/8/layout/process3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851BE4BF-8F27-4A24-9D95-669938AA3076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C1064A0B-DC8A-43E3-B47D-56A68A9C1B22}">
      <dgm:prSet phldrT="[Текст]" custT="1"/>
      <dgm:spPr>
        <a:solidFill>
          <a:schemeClr val="tx2">
            <a:lumMod val="40000"/>
            <a:lumOff val="60000"/>
          </a:schemeClr>
        </a:solidFill>
      </dgm:spPr>
      <dgm:t>
        <a:bodyPr/>
        <a:lstStyle/>
        <a:p>
          <a:pPr>
            <a:lnSpc>
              <a:spcPct val="100000"/>
            </a:lnSpc>
          </a:pPr>
          <a:r>
            <a:rPr lang="ru-RU" altLang="ru-RU" sz="1300" b="0" dirty="0">
              <a:solidFill>
                <a:srgbClr val="002060"/>
              </a:solidFill>
              <a:latin typeface="Cambria" pitchFamily="18" charset="0"/>
              <a:cs typeface="Arial" panose="020B0604020202020204" pitchFamily="34" charset="0"/>
            </a:rPr>
            <a:t>Осуществление бюджетных расходов посредством финансирования муниципальных программ</a:t>
          </a:r>
          <a:endParaRPr lang="ru-RU" sz="1300" b="0" dirty="0">
            <a:solidFill>
              <a:srgbClr val="002060"/>
            </a:solidFill>
            <a:latin typeface="Cambria" pitchFamily="18" charset="0"/>
            <a:cs typeface="Arial" panose="020B0604020202020204" pitchFamily="34" charset="0"/>
          </a:endParaRPr>
        </a:p>
      </dgm:t>
    </dgm:pt>
    <dgm:pt modelId="{B38A3F54-C357-48D8-9A1E-73E88E0219DB}" type="parTrans" cxnId="{DF59E95A-1BFA-4BB4-9C8F-A8572EFC3F91}">
      <dgm:prSet/>
      <dgm:spPr/>
      <dgm:t>
        <a:bodyPr/>
        <a:lstStyle/>
        <a:p>
          <a:endParaRPr lang="ru-RU"/>
        </a:p>
      </dgm:t>
    </dgm:pt>
    <dgm:pt modelId="{7965BB74-718D-4A8E-8B84-6298C29AF44B}" type="sibTrans" cxnId="{DF59E95A-1BFA-4BB4-9C8F-A8572EFC3F91}">
      <dgm:prSet/>
      <dgm:spPr/>
      <dgm:t>
        <a:bodyPr/>
        <a:lstStyle/>
        <a:p>
          <a:endParaRPr lang="ru-RU"/>
        </a:p>
      </dgm:t>
    </dgm:pt>
    <dgm:pt modelId="{AE006D11-69EE-406C-AB60-DD0FF29B70D0}">
      <dgm:prSet phldrT="[Текст]" custT="1"/>
      <dgm:spPr>
        <a:solidFill>
          <a:schemeClr val="tx2">
            <a:lumMod val="40000"/>
            <a:lumOff val="60000"/>
          </a:schemeClr>
        </a:solidFill>
      </dgm:spPr>
      <dgm:t>
        <a:bodyPr/>
        <a:lstStyle/>
        <a:p>
          <a:r>
            <a:rPr lang="ru-RU" altLang="ru-RU" sz="1300" b="0" dirty="0">
              <a:solidFill>
                <a:srgbClr val="002060"/>
              </a:solidFill>
              <a:latin typeface="Cambria" pitchFamily="18" charset="0"/>
              <a:cs typeface="Arial" panose="020B0604020202020204" pitchFamily="34" charset="0"/>
            </a:rPr>
            <a:t>Взаимосвязь</a:t>
          </a:r>
        </a:p>
        <a:p>
          <a:r>
            <a:rPr lang="ru-RU" altLang="ru-RU" sz="1300" b="0" dirty="0">
              <a:solidFill>
                <a:srgbClr val="002060"/>
              </a:solidFill>
              <a:latin typeface="Cambria" pitchFamily="18" charset="0"/>
              <a:cs typeface="Arial" panose="020B0604020202020204" pitchFamily="34" charset="0"/>
            </a:rPr>
            <a:t>бюджетных расходов</a:t>
          </a:r>
        </a:p>
        <a:p>
          <a:r>
            <a:rPr lang="ru-RU" altLang="ru-RU" sz="1300" b="0" dirty="0">
              <a:solidFill>
                <a:srgbClr val="002060"/>
              </a:solidFill>
              <a:latin typeface="Cambria" pitchFamily="18" charset="0"/>
              <a:cs typeface="Arial" panose="020B0604020202020204" pitchFamily="34" charset="0"/>
            </a:rPr>
            <a:t>с результатами</a:t>
          </a:r>
        </a:p>
        <a:p>
          <a:r>
            <a:rPr lang="ru-RU" altLang="ru-RU" sz="1300" b="0" dirty="0">
              <a:solidFill>
                <a:srgbClr val="002060"/>
              </a:solidFill>
              <a:latin typeface="Cambria" pitchFamily="18" charset="0"/>
              <a:cs typeface="Arial" panose="020B0604020202020204" pitchFamily="34" charset="0"/>
            </a:rPr>
            <a:t>муниципальных</a:t>
          </a:r>
        </a:p>
        <a:p>
          <a:r>
            <a:rPr lang="ru-RU" altLang="ru-RU" sz="1300" b="0" dirty="0">
              <a:solidFill>
                <a:srgbClr val="002060"/>
              </a:solidFill>
              <a:latin typeface="Cambria" pitchFamily="18" charset="0"/>
              <a:cs typeface="Arial" panose="020B0604020202020204" pitchFamily="34" charset="0"/>
            </a:rPr>
            <a:t>программ</a:t>
          </a:r>
          <a:endParaRPr lang="ru-RU" sz="1300" b="0" dirty="0">
            <a:solidFill>
              <a:srgbClr val="002060"/>
            </a:solidFill>
            <a:latin typeface="Cambria" pitchFamily="18" charset="0"/>
            <a:cs typeface="Arial" panose="020B0604020202020204" pitchFamily="34" charset="0"/>
          </a:endParaRPr>
        </a:p>
      </dgm:t>
    </dgm:pt>
    <dgm:pt modelId="{E1B3C286-32D2-49D5-951C-74FFDAA33E78}" type="parTrans" cxnId="{06C8BC8F-A455-444C-85CC-5DF3A43B5313}">
      <dgm:prSet/>
      <dgm:spPr/>
      <dgm:t>
        <a:bodyPr/>
        <a:lstStyle/>
        <a:p>
          <a:endParaRPr lang="ru-RU"/>
        </a:p>
      </dgm:t>
    </dgm:pt>
    <dgm:pt modelId="{83B72533-A4CE-4A9F-94B2-63CBB05A782C}" type="sibTrans" cxnId="{06C8BC8F-A455-444C-85CC-5DF3A43B5313}">
      <dgm:prSet/>
      <dgm:spPr/>
      <dgm:t>
        <a:bodyPr/>
        <a:lstStyle/>
        <a:p>
          <a:endParaRPr lang="ru-RU"/>
        </a:p>
      </dgm:t>
    </dgm:pt>
    <dgm:pt modelId="{893C7CEE-E1C5-472C-A6C8-BB74247AE148}">
      <dgm:prSet phldrT="[Текст]" custT="1"/>
      <dgm:spPr>
        <a:solidFill>
          <a:schemeClr val="tx2">
            <a:lumMod val="40000"/>
            <a:lumOff val="60000"/>
          </a:schemeClr>
        </a:solidFill>
      </dgm:spPr>
      <dgm:t>
        <a:bodyPr/>
        <a:lstStyle/>
        <a:p>
          <a:r>
            <a:rPr lang="ru-RU" altLang="ru-RU" sz="1300" b="0" dirty="0">
              <a:solidFill>
                <a:srgbClr val="002060"/>
              </a:solidFill>
              <a:latin typeface="Cambria" pitchFamily="18" charset="0"/>
              <a:cs typeface="Arial" panose="020B0604020202020204" pitchFamily="34" charset="0"/>
            </a:rPr>
            <a:t>Повышение качества</a:t>
          </a:r>
        </a:p>
        <a:p>
          <a:r>
            <a:rPr lang="ru-RU" altLang="ru-RU" sz="1300" b="0" dirty="0">
              <a:solidFill>
                <a:srgbClr val="002060"/>
              </a:solidFill>
              <a:latin typeface="Cambria" pitchFamily="18" charset="0"/>
              <a:cs typeface="Arial" panose="020B0604020202020204" pitchFamily="34" charset="0"/>
            </a:rPr>
            <a:t>бюджетного</a:t>
          </a:r>
        </a:p>
        <a:p>
          <a:r>
            <a:rPr lang="ru-RU" altLang="ru-RU" sz="1300" b="0" dirty="0">
              <a:solidFill>
                <a:srgbClr val="002060"/>
              </a:solidFill>
              <a:latin typeface="Cambria" pitchFamily="18" charset="0"/>
              <a:cs typeface="Arial" panose="020B0604020202020204" pitchFamily="34" charset="0"/>
            </a:rPr>
            <a:t>планирования и </a:t>
          </a:r>
        </a:p>
        <a:p>
          <a:r>
            <a:rPr lang="ru-RU" altLang="ru-RU" sz="1300" b="0" dirty="0">
              <a:solidFill>
                <a:srgbClr val="002060"/>
              </a:solidFill>
              <a:latin typeface="Cambria" pitchFamily="18" charset="0"/>
              <a:cs typeface="Arial" panose="020B0604020202020204" pitchFamily="34" charset="0"/>
            </a:rPr>
            <a:t>исполнения бюджета</a:t>
          </a:r>
          <a:endParaRPr lang="ru-RU" sz="1300" b="0" dirty="0">
            <a:solidFill>
              <a:srgbClr val="002060"/>
            </a:solidFill>
            <a:latin typeface="Cambria" pitchFamily="18" charset="0"/>
            <a:cs typeface="Arial" panose="020B0604020202020204" pitchFamily="34" charset="0"/>
          </a:endParaRPr>
        </a:p>
      </dgm:t>
    </dgm:pt>
    <dgm:pt modelId="{7964C54F-8723-4FBC-9C1F-936141C74049}" type="parTrans" cxnId="{2EEF73F2-4433-45E2-B5C6-F163B22207CB}">
      <dgm:prSet/>
      <dgm:spPr/>
      <dgm:t>
        <a:bodyPr/>
        <a:lstStyle/>
        <a:p>
          <a:endParaRPr lang="ru-RU"/>
        </a:p>
      </dgm:t>
    </dgm:pt>
    <dgm:pt modelId="{BD76F6AA-A97D-4B69-82B1-940709631643}" type="sibTrans" cxnId="{2EEF73F2-4433-45E2-B5C6-F163B22207CB}">
      <dgm:prSet/>
      <dgm:spPr/>
      <dgm:t>
        <a:bodyPr/>
        <a:lstStyle/>
        <a:p>
          <a:endParaRPr lang="ru-RU"/>
        </a:p>
      </dgm:t>
    </dgm:pt>
    <dgm:pt modelId="{8C523E64-1ACC-49D5-9366-E641E180C7CC}" type="pres">
      <dgm:prSet presAssocID="{851BE4BF-8F27-4A24-9D95-669938AA3076}" presName="CompostProcess" presStyleCnt="0">
        <dgm:presLayoutVars>
          <dgm:dir/>
          <dgm:resizeHandles val="exact"/>
        </dgm:presLayoutVars>
      </dgm:prSet>
      <dgm:spPr/>
    </dgm:pt>
    <dgm:pt modelId="{D1A99E72-C107-44B8-A084-AB1FB448CCD8}" type="pres">
      <dgm:prSet presAssocID="{851BE4BF-8F27-4A24-9D95-669938AA3076}" presName="arrow" presStyleLbl="bgShp" presStyleIdx="0" presStyleCnt="1"/>
      <dgm:spPr/>
    </dgm:pt>
    <dgm:pt modelId="{6A8808C6-2511-451A-8179-0B6AF82D7D6D}" type="pres">
      <dgm:prSet presAssocID="{851BE4BF-8F27-4A24-9D95-669938AA3076}" presName="linearProcess" presStyleCnt="0"/>
      <dgm:spPr/>
    </dgm:pt>
    <dgm:pt modelId="{B6C3D757-FFD6-4787-8D97-D21EA3487175}" type="pres">
      <dgm:prSet presAssocID="{C1064A0B-DC8A-43E3-B47D-56A68A9C1B22}" presName="textNode" presStyleLbl="node1" presStyleIdx="0" presStyleCnt="3" custLinFactNeighborX="-19887">
        <dgm:presLayoutVars>
          <dgm:bulletEnabled val="1"/>
        </dgm:presLayoutVars>
      </dgm:prSet>
      <dgm:spPr/>
    </dgm:pt>
    <dgm:pt modelId="{E4BB9C4A-259B-46ED-A425-CE087550DA43}" type="pres">
      <dgm:prSet presAssocID="{7965BB74-718D-4A8E-8B84-6298C29AF44B}" presName="sibTrans" presStyleCnt="0"/>
      <dgm:spPr/>
    </dgm:pt>
    <dgm:pt modelId="{187B3A05-4A1F-4A0F-9D40-478DD6469FA6}" type="pres">
      <dgm:prSet presAssocID="{AE006D11-69EE-406C-AB60-DD0FF29B70D0}" presName="textNode" presStyleLbl="node1" presStyleIdx="1" presStyleCnt="3">
        <dgm:presLayoutVars>
          <dgm:bulletEnabled val="1"/>
        </dgm:presLayoutVars>
      </dgm:prSet>
      <dgm:spPr/>
    </dgm:pt>
    <dgm:pt modelId="{26D92F79-7985-4EED-B4D3-45F0B1A3637A}" type="pres">
      <dgm:prSet presAssocID="{83B72533-A4CE-4A9F-94B2-63CBB05A782C}" presName="sibTrans" presStyleCnt="0"/>
      <dgm:spPr/>
    </dgm:pt>
    <dgm:pt modelId="{7568F056-3398-43DD-9C74-27C9F5AB6536}" type="pres">
      <dgm:prSet presAssocID="{893C7CEE-E1C5-472C-A6C8-BB74247AE148}" presName="textNode" presStyleLbl="node1" presStyleIdx="2" presStyleCnt="3" custLinFactNeighborX="0" custLinFactNeighborY="-1617">
        <dgm:presLayoutVars>
          <dgm:bulletEnabled val="1"/>
        </dgm:presLayoutVars>
      </dgm:prSet>
      <dgm:spPr/>
    </dgm:pt>
  </dgm:ptLst>
  <dgm:cxnLst>
    <dgm:cxn modelId="{92A6002E-1530-4246-8B66-804B84038B49}" type="presOf" srcId="{893C7CEE-E1C5-472C-A6C8-BB74247AE148}" destId="{7568F056-3398-43DD-9C74-27C9F5AB6536}" srcOrd="0" destOrd="0" presId="urn:microsoft.com/office/officeart/2005/8/layout/hProcess9"/>
    <dgm:cxn modelId="{000E9A3A-A29B-4B7C-B732-A6904FC8B62B}" type="presOf" srcId="{851BE4BF-8F27-4A24-9D95-669938AA3076}" destId="{8C523E64-1ACC-49D5-9366-E641E180C7CC}" srcOrd="0" destOrd="0" presId="urn:microsoft.com/office/officeart/2005/8/layout/hProcess9"/>
    <dgm:cxn modelId="{DF59E95A-1BFA-4BB4-9C8F-A8572EFC3F91}" srcId="{851BE4BF-8F27-4A24-9D95-669938AA3076}" destId="{C1064A0B-DC8A-43E3-B47D-56A68A9C1B22}" srcOrd="0" destOrd="0" parTransId="{B38A3F54-C357-48D8-9A1E-73E88E0219DB}" sibTransId="{7965BB74-718D-4A8E-8B84-6298C29AF44B}"/>
    <dgm:cxn modelId="{06C8BC8F-A455-444C-85CC-5DF3A43B5313}" srcId="{851BE4BF-8F27-4A24-9D95-669938AA3076}" destId="{AE006D11-69EE-406C-AB60-DD0FF29B70D0}" srcOrd="1" destOrd="0" parTransId="{E1B3C286-32D2-49D5-951C-74FFDAA33E78}" sibTransId="{83B72533-A4CE-4A9F-94B2-63CBB05A782C}"/>
    <dgm:cxn modelId="{98CC60CE-1978-4CB4-BEDC-F1903D48CFB2}" type="presOf" srcId="{C1064A0B-DC8A-43E3-B47D-56A68A9C1B22}" destId="{B6C3D757-FFD6-4787-8D97-D21EA3487175}" srcOrd="0" destOrd="0" presId="urn:microsoft.com/office/officeart/2005/8/layout/hProcess9"/>
    <dgm:cxn modelId="{039F9DEF-8147-4276-B7CF-3181AD221B0F}" type="presOf" srcId="{AE006D11-69EE-406C-AB60-DD0FF29B70D0}" destId="{187B3A05-4A1F-4A0F-9D40-478DD6469FA6}" srcOrd="0" destOrd="0" presId="urn:microsoft.com/office/officeart/2005/8/layout/hProcess9"/>
    <dgm:cxn modelId="{2EEF73F2-4433-45E2-B5C6-F163B22207CB}" srcId="{851BE4BF-8F27-4A24-9D95-669938AA3076}" destId="{893C7CEE-E1C5-472C-A6C8-BB74247AE148}" srcOrd="2" destOrd="0" parTransId="{7964C54F-8723-4FBC-9C1F-936141C74049}" sibTransId="{BD76F6AA-A97D-4B69-82B1-940709631643}"/>
    <dgm:cxn modelId="{9F6F93C2-2465-433D-A01E-0A8FFAB8C3EB}" type="presParOf" srcId="{8C523E64-1ACC-49D5-9366-E641E180C7CC}" destId="{D1A99E72-C107-44B8-A084-AB1FB448CCD8}" srcOrd="0" destOrd="0" presId="urn:microsoft.com/office/officeart/2005/8/layout/hProcess9"/>
    <dgm:cxn modelId="{CAC363A9-00AD-4B66-A223-29011AE80E4B}" type="presParOf" srcId="{8C523E64-1ACC-49D5-9366-E641E180C7CC}" destId="{6A8808C6-2511-451A-8179-0B6AF82D7D6D}" srcOrd="1" destOrd="0" presId="urn:microsoft.com/office/officeart/2005/8/layout/hProcess9"/>
    <dgm:cxn modelId="{F0376021-5A00-47D6-9F02-BD46C49457F4}" type="presParOf" srcId="{6A8808C6-2511-451A-8179-0B6AF82D7D6D}" destId="{B6C3D757-FFD6-4787-8D97-D21EA3487175}" srcOrd="0" destOrd="0" presId="urn:microsoft.com/office/officeart/2005/8/layout/hProcess9"/>
    <dgm:cxn modelId="{9926DEF6-7778-49B1-BB37-553E049671DF}" type="presParOf" srcId="{6A8808C6-2511-451A-8179-0B6AF82D7D6D}" destId="{E4BB9C4A-259B-46ED-A425-CE087550DA43}" srcOrd="1" destOrd="0" presId="urn:microsoft.com/office/officeart/2005/8/layout/hProcess9"/>
    <dgm:cxn modelId="{276F09EA-DE02-4BF8-9A80-52F13DBBE9CA}" type="presParOf" srcId="{6A8808C6-2511-451A-8179-0B6AF82D7D6D}" destId="{187B3A05-4A1F-4A0F-9D40-478DD6469FA6}" srcOrd="2" destOrd="0" presId="urn:microsoft.com/office/officeart/2005/8/layout/hProcess9"/>
    <dgm:cxn modelId="{251F5F34-E699-4FD2-B255-E9180E27463D}" type="presParOf" srcId="{6A8808C6-2511-451A-8179-0B6AF82D7D6D}" destId="{26D92F79-7985-4EED-B4D3-45F0B1A3637A}" srcOrd="3" destOrd="0" presId="urn:microsoft.com/office/officeart/2005/8/layout/hProcess9"/>
    <dgm:cxn modelId="{97AD25E1-38AE-4698-BF5E-800244B626CC}" type="presParOf" srcId="{6A8808C6-2511-451A-8179-0B6AF82D7D6D}" destId="{7568F056-3398-43DD-9C74-27C9F5AB6536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183885B-EBFE-4164-B734-79F618347640}">
      <dsp:nvSpPr>
        <dsp:cNvPr id="0" name=""/>
        <dsp:cNvSpPr/>
      </dsp:nvSpPr>
      <dsp:spPr>
        <a:xfrm>
          <a:off x="18290" y="0"/>
          <a:ext cx="1934488" cy="224640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37000"/>
                <a:hueMod val="100000"/>
                <a:satMod val="200000"/>
                <a:lumMod val="88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53000"/>
                <a:shade val="100000"/>
                <a:hueMod val="100000"/>
                <a:satMod val="350000"/>
                <a:lumMod val="79000"/>
              </a:schemeClr>
            </a:gs>
          </a:gsLst>
          <a:lin ang="5400000" scaled="1"/>
        </a:gradFill>
        <a:ln>
          <a:noFill/>
        </a:ln>
        <a:effectLst>
          <a:outerShdw blurRad="50800" dist="12700" dir="528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3792" tIns="113792" rIns="113792" bIns="6096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b="1" kern="1200" dirty="0">
              <a:latin typeface="Cambria" pitchFamily="18" charset="0"/>
            </a:rPr>
            <a:t>До 1 апреля</a:t>
          </a:r>
        </a:p>
      </dsp:txBody>
      <dsp:txXfrm>
        <a:off x="18290" y="0"/>
        <a:ext cx="1934488" cy="773795"/>
      </dsp:txXfrm>
    </dsp:sp>
    <dsp:sp modelId="{151BA38C-AC0B-4B84-B910-1884482C2D07}">
      <dsp:nvSpPr>
        <dsp:cNvPr id="0" name=""/>
        <dsp:cNvSpPr/>
      </dsp:nvSpPr>
      <dsp:spPr>
        <a:xfrm>
          <a:off x="602833" y="920699"/>
          <a:ext cx="1543605" cy="286011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85344" bIns="85344" numCol="1" spcCol="1270" anchor="t" anchorCtr="0">
          <a:noAutofit/>
        </a:bodyPr>
        <a:lstStyle/>
        <a:p>
          <a:pPr marL="114300" lvl="1" indent="-114300" algn="ctr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200" kern="1200" dirty="0">
              <a:latin typeface="Cambria" pitchFamily="18" charset="0"/>
              <a:cs typeface="Arial" pitchFamily="34" charset="0"/>
            </a:rPr>
            <a:t>Представление годового отчета об исполнении бюджета  для внешней проверки и подготовки заключения в Контрольно-счетную комиссию </a:t>
          </a:r>
          <a:r>
            <a:rPr lang="ru-RU" sz="1200" kern="1200" dirty="0" err="1">
              <a:latin typeface="Cambria" pitchFamily="18" charset="0"/>
              <a:cs typeface="Arial" pitchFamily="34" charset="0"/>
            </a:rPr>
            <a:t>Чамзинского</a:t>
          </a:r>
          <a:r>
            <a:rPr lang="ru-RU" sz="1200" kern="1200" dirty="0">
              <a:latin typeface="Cambria" pitchFamily="18" charset="0"/>
              <a:cs typeface="Arial" pitchFamily="34" charset="0"/>
            </a:rPr>
            <a:t>   муниципального района Республики Мордовия</a:t>
          </a:r>
        </a:p>
      </dsp:txBody>
      <dsp:txXfrm>
        <a:off x="648044" y="965910"/>
        <a:ext cx="1453183" cy="2769694"/>
      </dsp:txXfrm>
    </dsp:sp>
    <dsp:sp modelId="{2CD31B03-6895-46CD-A116-44DE7D22725E}">
      <dsp:nvSpPr>
        <dsp:cNvPr id="0" name=""/>
        <dsp:cNvSpPr/>
      </dsp:nvSpPr>
      <dsp:spPr>
        <a:xfrm>
          <a:off x="2181215" y="146081"/>
          <a:ext cx="484285" cy="48163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37000"/>
                <a:hueMod val="100000"/>
                <a:satMod val="200000"/>
                <a:lumMod val="88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53000"/>
                <a:shade val="100000"/>
                <a:hueMod val="100000"/>
                <a:satMod val="350000"/>
                <a:lumMod val="79000"/>
              </a:schemeClr>
            </a:gs>
          </a:gsLst>
          <a:lin ang="5400000" scaled="1"/>
        </a:gradFill>
        <a:ln>
          <a:noFill/>
        </a:ln>
        <a:effectLst>
          <a:outerShdw blurRad="50800" dist="12700" dir="5280000" rotWithShape="0">
            <a:srgbClr val="000000">
              <a:alpha val="40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100" kern="1200"/>
        </a:p>
      </dsp:txBody>
      <dsp:txXfrm>
        <a:off x="2181215" y="242407"/>
        <a:ext cx="339796" cy="288979"/>
      </dsp:txXfrm>
    </dsp:sp>
    <dsp:sp modelId="{FDFE0C39-D495-4E98-A894-7ED24DC093E8}">
      <dsp:nvSpPr>
        <dsp:cNvPr id="0" name=""/>
        <dsp:cNvSpPr/>
      </dsp:nvSpPr>
      <dsp:spPr>
        <a:xfrm>
          <a:off x="2866525" y="0"/>
          <a:ext cx="1934488" cy="224640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37000"/>
                <a:hueMod val="100000"/>
                <a:satMod val="200000"/>
                <a:lumMod val="88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53000"/>
                <a:shade val="100000"/>
                <a:hueMod val="100000"/>
                <a:satMod val="350000"/>
                <a:lumMod val="79000"/>
              </a:schemeClr>
            </a:gs>
          </a:gsLst>
          <a:lin ang="5400000" scaled="1"/>
        </a:gradFill>
        <a:ln>
          <a:noFill/>
        </a:ln>
        <a:effectLst>
          <a:outerShdw blurRad="50800" dist="12700" dir="528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3792" tIns="113792" rIns="113792" bIns="6096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b="1" kern="1200" dirty="0">
              <a:latin typeface="Cambria" pitchFamily="18" charset="0"/>
            </a:rPr>
            <a:t>До 1 мая</a:t>
          </a:r>
        </a:p>
      </dsp:txBody>
      <dsp:txXfrm>
        <a:off x="2866525" y="0"/>
        <a:ext cx="1934488" cy="773795"/>
      </dsp:txXfrm>
    </dsp:sp>
    <dsp:sp modelId="{4E2913D7-B9BE-4EAE-8763-4D49A4EBBC9F}">
      <dsp:nvSpPr>
        <dsp:cNvPr id="0" name=""/>
        <dsp:cNvSpPr/>
      </dsp:nvSpPr>
      <dsp:spPr>
        <a:xfrm>
          <a:off x="3478973" y="851530"/>
          <a:ext cx="1524744" cy="287251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85344" bIns="85344" numCol="1" spcCol="1270" anchor="t" anchorCtr="0">
          <a:noAutofit/>
        </a:bodyPr>
        <a:lstStyle/>
        <a:p>
          <a:pPr marL="114300" lvl="1" indent="-114300" algn="ctr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200" kern="1200" dirty="0">
              <a:latin typeface="Cambria" pitchFamily="18" charset="0"/>
              <a:cs typeface="Arial" pitchFamily="34" charset="0"/>
            </a:rPr>
            <a:t>Подготовка заключения на годовой отчет об исполнении бюджета Контрольно-счетной комиссией </a:t>
          </a:r>
          <a:r>
            <a:rPr lang="ru-RU" sz="1200" kern="1200" dirty="0" err="1">
              <a:latin typeface="Cambria" pitchFamily="18" charset="0"/>
              <a:cs typeface="Arial" pitchFamily="34" charset="0"/>
            </a:rPr>
            <a:t>Чамзинского</a:t>
          </a:r>
          <a:r>
            <a:rPr lang="ru-RU" sz="1200" kern="1200" dirty="0">
              <a:latin typeface="Cambria" pitchFamily="18" charset="0"/>
              <a:cs typeface="Arial" pitchFamily="34" charset="0"/>
            </a:rPr>
            <a:t> муниципального района Республики Мордовия</a:t>
          </a:r>
        </a:p>
      </dsp:txBody>
      <dsp:txXfrm>
        <a:off x="3523631" y="896188"/>
        <a:ext cx="1435428" cy="2783200"/>
      </dsp:txXfrm>
    </dsp:sp>
    <dsp:sp modelId="{E685E9C4-7919-4B1F-85FF-2F4C4EDFA820}">
      <dsp:nvSpPr>
        <dsp:cNvPr id="0" name=""/>
        <dsp:cNvSpPr/>
      </dsp:nvSpPr>
      <dsp:spPr>
        <a:xfrm>
          <a:off x="5047743" y="146081"/>
          <a:ext cx="523066" cy="48163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37000"/>
                <a:hueMod val="100000"/>
                <a:satMod val="200000"/>
                <a:lumMod val="88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53000"/>
                <a:shade val="100000"/>
                <a:hueMod val="100000"/>
                <a:satMod val="350000"/>
                <a:lumMod val="79000"/>
              </a:schemeClr>
            </a:gs>
          </a:gsLst>
          <a:lin ang="5400000" scaled="1"/>
        </a:gradFill>
        <a:ln>
          <a:noFill/>
        </a:ln>
        <a:effectLst>
          <a:outerShdw blurRad="50800" dist="12700" dir="5280000" rotWithShape="0">
            <a:srgbClr val="000000">
              <a:alpha val="40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100" kern="1200"/>
        </a:p>
      </dsp:txBody>
      <dsp:txXfrm>
        <a:off x="5047743" y="242407"/>
        <a:ext cx="378577" cy="288979"/>
      </dsp:txXfrm>
    </dsp:sp>
    <dsp:sp modelId="{C73E4C0B-B9E7-45BB-B3F7-C76E8B80CB58}">
      <dsp:nvSpPr>
        <dsp:cNvPr id="0" name=""/>
        <dsp:cNvSpPr/>
      </dsp:nvSpPr>
      <dsp:spPr>
        <a:xfrm>
          <a:off x="5787932" y="0"/>
          <a:ext cx="1934488" cy="224640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37000"/>
                <a:hueMod val="100000"/>
                <a:satMod val="200000"/>
                <a:lumMod val="88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53000"/>
                <a:shade val="100000"/>
                <a:hueMod val="100000"/>
                <a:satMod val="350000"/>
                <a:lumMod val="79000"/>
              </a:schemeClr>
            </a:gs>
          </a:gsLst>
          <a:lin ang="5400000" scaled="1"/>
        </a:gradFill>
        <a:ln>
          <a:noFill/>
        </a:ln>
        <a:effectLst>
          <a:outerShdw blurRad="50800" dist="12700" dir="528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3792" tIns="113792" rIns="113792" bIns="6096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b="1" kern="1200" dirty="0">
              <a:latin typeface="Cambria" pitchFamily="18" charset="0"/>
            </a:rPr>
            <a:t>Апрель - Май</a:t>
          </a:r>
        </a:p>
      </dsp:txBody>
      <dsp:txXfrm>
        <a:off x="5787932" y="0"/>
        <a:ext cx="1934488" cy="773795"/>
      </dsp:txXfrm>
    </dsp:sp>
    <dsp:sp modelId="{807650C6-88EC-45DA-B92D-055177DBD10C}">
      <dsp:nvSpPr>
        <dsp:cNvPr id="0" name=""/>
        <dsp:cNvSpPr/>
      </dsp:nvSpPr>
      <dsp:spPr>
        <a:xfrm>
          <a:off x="6469276" y="779705"/>
          <a:ext cx="1428309" cy="299520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85344" bIns="85344" numCol="1" spcCol="1270" anchor="t" anchorCtr="0">
          <a:noAutofit/>
        </a:bodyPr>
        <a:lstStyle/>
        <a:p>
          <a:pPr marL="114300" lvl="1" indent="-114300" algn="ctr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200" kern="1200" dirty="0">
              <a:latin typeface="Cambria" pitchFamily="18" charset="0"/>
              <a:cs typeface="Arial" pitchFamily="34" charset="0"/>
            </a:rPr>
            <a:t>Представление годового отчета об исполнении бюджета на рассмотрение в Совет депутатов </a:t>
          </a:r>
          <a:r>
            <a:rPr lang="ru-RU" sz="1200" kern="1200" dirty="0" err="1">
              <a:latin typeface="Cambria" pitchFamily="18" charset="0"/>
              <a:cs typeface="Arial" pitchFamily="34" charset="0"/>
            </a:rPr>
            <a:t>Чамзинского</a:t>
          </a:r>
          <a:r>
            <a:rPr lang="ru-RU" sz="1200" kern="1200" dirty="0">
              <a:latin typeface="Cambria" pitchFamily="18" charset="0"/>
              <a:cs typeface="Arial" pitchFamily="34" charset="0"/>
            </a:rPr>
            <a:t> муниципального района Республики Мордовия</a:t>
          </a:r>
        </a:p>
      </dsp:txBody>
      <dsp:txXfrm>
        <a:off x="6511110" y="821539"/>
        <a:ext cx="1344641" cy="291153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1A99E72-C107-44B8-A084-AB1FB448CCD8}">
      <dsp:nvSpPr>
        <dsp:cNvPr id="0" name=""/>
        <dsp:cNvSpPr/>
      </dsp:nvSpPr>
      <dsp:spPr>
        <a:xfrm>
          <a:off x="559649" y="0"/>
          <a:ext cx="6342697" cy="3149662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6C3D757-FFD6-4787-8D97-D21EA3487175}">
      <dsp:nvSpPr>
        <dsp:cNvPr id="0" name=""/>
        <dsp:cNvSpPr/>
      </dsp:nvSpPr>
      <dsp:spPr>
        <a:xfrm>
          <a:off x="0" y="944898"/>
          <a:ext cx="2238599" cy="1259864"/>
        </a:xfrm>
        <a:prstGeom prst="roundRect">
          <a:avLst/>
        </a:prstGeom>
        <a:solidFill>
          <a:schemeClr val="tx2">
            <a:lumMod val="40000"/>
            <a:lumOff val="6000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5778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altLang="ru-RU" sz="1300" b="0" kern="1200" dirty="0">
              <a:solidFill>
                <a:srgbClr val="002060"/>
              </a:solidFill>
              <a:latin typeface="Cambria" pitchFamily="18" charset="0"/>
              <a:cs typeface="Arial" panose="020B0604020202020204" pitchFamily="34" charset="0"/>
            </a:rPr>
            <a:t>Осуществление бюджетных расходов посредством финансирования муниципальных программ</a:t>
          </a:r>
          <a:endParaRPr lang="ru-RU" sz="1300" b="0" kern="1200" dirty="0">
            <a:solidFill>
              <a:srgbClr val="002060"/>
            </a:solidFill>
            <a:latin typeface="Cambria" pitchFamily="18" charset="0"/>
            <a:cs typeface="Arial" panose="020B0604020202020204" pitchFamily="34" charset="0"/>
          </a:endParaRPr>
        </a:p>
      </dsp:txBody>
      <dsp:txXfrm>
        <a:off x="61501" y="1006399"/>
        <a:ext cx="2115597" cy="1136862"/>
      </dsp:txXfrm>
    </dsp:sp>
    <dsp:sp modelId="{187B3A05-4A1F-4A0F-9D40-478DD6469FA6}">
      <dsp:nvSpPr>
        <dsp:cNvPr id="0" name=""/>
        <dsp:cNvSpPr/>
      </dsp:nvSpPr>
      <dsp:spPr>
        <a:xfrm>
          <a:off x="2611698" y="944898"/>
          <a:ext cx="2238599" cy="1259864"/>
        </a:xfrm>
        <a:prstGeom prst="roundRect">
          <a:avLst/>
        </a:prstGeom>
        <a:solidFill>
          <a:schemeClr val="tx2">
            <a:lumMod val="40000"/>
            <a:lumOff val="6000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altLang="ru-RU" sz="1300" b="0" kern="1200" dirty="0">
              <a:solidFill>
                <a:srgbClr val="002060"/>
              </a:solidFill>
              <a:latin typeface="Cambria" pitchFamily="18" charset="0"/>
              <a:cs typeface="Arial" panose="020B0604020202020204" pitchFamily="34" charset="0"/>
            </a:rPr>
            <a:t>Взаимосвязь</a:t>
          </a:r>
        </a:p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altLang="ru-RU" sz="1300" b="0" kern="1200" dirty="0">
              <a:solidFill>
                <a:srgbClr val="002060"/>
              </a:solidFill>
              <a:latin typeface="Cambria" pitchFamily="18" charset="0"/>
              <a:cs typeface="Arial" panose="020B0604020202020204" pitchFamily="34" charset="0"/>
            </a:rPr>
            <a:t>бюджетных расходов</a:t>
          </a:r>
        </a:p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altLang="ru-RU" sz="1300" b="0" kern="1200" dirty="0">
              <a:solidFill>
                <a:srgbClr val="002060"/>
              </a:solidFill>
              <a:latin typeface="Cambria" pitchFamily="18" charset="0"/>
              <a:cs typeface="Arial" panose="020B0604020202020204" pitchFamily="34" charset="0"/>
            </a:rPr>
            <a:t>с результатами</a:t>
          </a:r>
        </a:p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altLang="ru-RU" sz="1300" b="0" kern="1200" dirty="0">
              <a:solidFill>
                <a:srgbClr val="002060"/>
              </a:solidFill>
              <a:latin typeface="Cambria" pitchFamily="18" charset="0"/>
              <a:cs typeface="Arial" panose="020B0604020202020204" pitchFamily="34" charset="0"/>
            </a:rPr>
            <a:t>муниципальных</a:t>
          </a:r>
        </a:p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altLang="ru-RU" sz="1300" b="0" kern="1200" dirty="0">
              <a:solidFill>
                <a:srgbClr val="002060"/>
              </a:solidFill>
              <a:latin typeface="Cambria" pitchFamily="18" charset="0"/>
              <a:cs typeface="Arial" panose="020B0604020202020204" pitchFamily="34" charset="0"/>
            </a:rPr>
            <a:t>программ</a:t>
          </a:r>
          <a:endParaRPr lang="ru-RU" sz="1300" b="0" kern="1200" dirty="0">
            <a:solidFill>
              <a:srgbClr val="002060"/>
            </a:solidFill>
            <a:latin typeface="Cambria" pitchFamily="18" charset="0"/>
            <a:cs typeface="Arial" panose="020B0604020202020204" pitchFamily="34" charset="0"/>
          </a:endParaRPr>
        </a:p>
      </dsp:txBody>
      <dsp:txXfrm>
        <a:off x="2673199" y="1006399"/>
        <a:ext cx="2115597" cy="1136862"/>
      </dsp:txXfrm>
    </dsp:sp>
    <dsp:sp modelId="{7568F056-3398-43DD-9C74-27C9F5AB6536}">
      <dsp:nvSpPr>
        <dsp:cNvPr id="0" name=""/>
        <dsp:cNvSpPr/>
      </dsp:nvSpPr>
      <dsp:spPr>
        <a:xfrm>
          <a:off x="5223397" y="924526"/>
          <a:ext cx="2238599" cy="1259864"/>
        </a:xfrm>
        <a:prstGeom prst="roundRect">
          <a:avLst/>
        </a:prstGeom>
        <a:solidFill>
          <a:schemeClr val="tx2">
            <a:lumMod val="40000"/>
            <a:lumOff val="6000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altLang="ru-RU" sz="1300" b="0" kern="1200" dirty="0">
              <a:solidFill>
                <a:srgbClr val="002060"/>
              </a:solidFill>
              <a:latin typeface="Cambria" pitchFamily="18" charset="0"/>
              <a:cs typeface="Arial" panose="020B0604020202020204" pitchFamily="34" charset="0"/>
            </a:rPr>
            <a:t>Повышение качества</a:t>
          </a:r>
        </a:p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altLang="ru-RU" sz="1300" b="0" kern="1200" dirty="0">
              <a:solidFill>
                <a:srgbClr val="002060"/>
              </a:solidFill>
              <a:latin typeface="Cambria" pitchFamily="18" charset="0"/>
              <a:cs typeface="Arial" panose="020B0604020202020204" pitchFamily="34" charset="0"/>
            </a:rPr>
            <a:t>бюджетного</a:t>
          </a:r>
        </a:p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altLang="ru-RU" sz="1300" b="0" kern="1200" dirty="0">
              <a:solidFill>
                <a:srgbClr val="002060"/>
              </a:solidFill>
              <a:latin typeface="Cambria" pitchFamily="18" charset="0"/>
              <a:cs typeface="Arial" panose="020B0604020202020204" pitchFamily="34" charset="0"/>
            </a:rPr>
            <a:t>планирования и </a:t>
          </a:r>
        </a:p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altLang="ru-RU" sz="1300" b="0" kern="1200" dirty="0">
              <a:solidFill>
                <a:srgbClr val="002060"/>
              </a:solidFill>
              <a:latin typeface="Cambria" pitchFamily="18" charset="0"/>
              <a:cs typeface="Arial" panose="020B0604020202020204" pitchFamily="34" charset="0"/>
            </a:rPr>
            <a:t>исполнения бюджета</a:t>
          </a:r>
          <a:endParaRPr lang="ru-RU" sz="1300" b="0" kern="1200" dirty="0">
            <a:solidFill>
              <a:srgbClr val="002060"/>
            </a:solidFill>
            <a:latin typeface="Cambria" pitchFamily="18" charset="0"/>
            <a:cs typeface="Arial" panose="020B0604020202020204" pitchFamily="34" charset="0"/>
          </a:endParaRPr>
        </a:p>
      </dsp:txBody>
      <dsp:txXfrm>
        <a:off x="5284898" y="986027"/>
        <a:ext cx="2115597" cy="11368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3">
  <dgm:title val=""/>
  <dgm:desc val=""/>
  <dgm:catLst>
    <dgm:cat type="process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3" destOrd="0"/>
        <dgm:cxn modelId="12" srcId="1" destId="11" srcOrd="0" destOrd="0"/>
        <dgm:cxn modelId="23" srcId="2" destId="21" srcOrd="0" destOrd="0"/>
        <dgm:cxn modelId="34" srcId="3" destId="31" srcOrd="0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osite" refType="w"/>
      <dgm:constr type="w" for="ch" ptType="sibTrans" refType="w" refFor="ch" refForName="composite" fact="0.3333"/>
      <dgm:constr type="w" for="des" forName="parTx"/>
      <dgm:constr type="h" for="des" forName="parTx" op="equ"/>
      <dgm:constr type="h" for="des" forName="parSh" op="equ"/>
      <dgm:constr type="w" for="des" forName="desTx"/>
      <dgm:constr type="h" for="des" forName="desTx" op="equ"/>
      <dgm:constr type="w" for="des" forName="parSh"/>
      <dgm:constr type="primFontSz" for="des" forName="parTx" val="65"/>
      <dgm:constr type="secFontSz" for="des" forName="desTx" refType="primFontSz" refFor="des" refForName="parTx" op="equ"/>
      <dgm:constr type="primFontSz" for="des" forName="connTx" refType="primFontSz" refFor="des" refForName="parTx" fact="0.8"/>
      <dgm:constr type="primFontSz" for="des" forName="connTx" refType="primFontSz" refFor="des" refForName="parTx" op="lte" fact="0.8"/>
      <dgm:constr type="h" for="des" forName="parTx" refType="primFontSz" refFor="des" refForName="parTx" fact="0.8"/>
      <dgm:constr type="h" for="des" forName="parSh" refType="primFontSz" refFor="des" refForName="parTx" fact="1.2"/>
      <dgm:constr type="h" for="des" forName="desTx" refType="primFontSz" refFor="des" refForName="parTx" fact="1.6"/>
      <dgm:constr type="h" for="des" forName="parSh" refType="h" refFor="des" refForName="parTx" op="lte" fact="1.5"/>
      <dgm:constr type="h" for="des" forName="parSh" refType="h" refFor="des" refForName="parTx" op="gte" fact="1.5"/>
    </dgm:constrLst>
    <dgm:ruleLst>
      <dgm:rule type="w" for="ch" forName="composite" val="0" fact="NaN" max="NaN"/>
      <dgm:rule type="primFontSz" for="des" forName="parTx" val="5" fact="NaN" max="NaN"/>
    </dgm:ruleLst>
    <dgm:forEach name="Name3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func="var" arg="dir" op="equ" val="norm">
            <dgm:constrLst>
              <dgm:constr type="h" refType="w" fact="1000"/>
              <dgm:constr type="l" for="ch" forName="parTx"/>
              <dgm:constr type="w" for="ch" forName="parTx" refType="w" fact="0.83"/>
              <dgm:constr type="t" for="ch" forName="parTx"/>
              <dgm:constr type="l" for="ch" forName="parSh"/>
              <dgm:constr type="w" for="ch" forName="parSh" refType="w" refFor="ch" refForName="parTx"/>
              <dgm:constr type="t" for="ch" forName="parSh"/>
              <dgm:constr type="l" for="ch" forName="desTx" refType="w" fact="0.17"/>
              <dgm:constr type="w" for="ch" forName="desTx" refType="w" refFor="ch" refForName="parTx"/>
              <dgm:constr type="t" for="ch" forName="desTx" refType="h" refFor="ch" refForName="parTx"/>
            </dgm:constrLst>
          </dgm:if>
          <dgm:else name="Name6">
            <dgm:constrLst>
              <dgm:constr type="h" refType="w" fact="1000"/>
              <dgm:constr type="l" for="ch" forName="parTx" refType="w" fact="0.17"/>
              <dgm:constr type="w" for="ch" forName="parTx" refType="w" fact="0.83"/>
              <dgm:constr type="t" for="ch" forName="parTx"/>
              <dgm:constr type="l" for="ch" forName="parSh" refType="w" fact="0.15"/>
              <dgm:constr type="w" for="ch" forName="parSh" refType="w" refFor="ch" refForName="parTx"/>
              <dgm:constr type="t" for="ch" forName="parSh"/>
              <dgm:constr type="l" for="ch" forName="desTx"/>
              <dgm:constr type="w" for="ch" forName="desTx" refType="w" refFor="ch" refForName="parTx"/>
              <dgm:constr type="t" for="ch" forName="desTx" refType="h" refFor="ch" refForName="parTx"/>
            </dgm:constrLst>
          </dgm:else>
        </dgm:choose>
        <dgm:ruleLst>
          <dgm:rule type="h" val="INF" fact="NaN" max="NaN"/>
        </dgm:ruleLst>
        <dgm:layoutNode name="parTx">
          <dgm:varLst>
            <dgm:chMax val="0"/>
            <dgm:chPref val="0"/>
            <dgm:bulletEnabled val="1"/>
          </dgm:varLst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 zOrderOff="1" hideGeom="1">
            <dgm:adjLst>
              <dgm:adj idx="1" val="0.1"/>
            </dgm:adjLst>
          </dgm:shape>
          <dgm:presOf axis="self" ptType="node"/>
          <dgm:constrLst>
            <dgm:constr type="h" refType="w" op="lte" fact="0.4"/>
            <dgm:constr type="bMarg" refType="primFontSz" fact="0.3"/>
            <dgm:constr type="h"/>
          </dgm:constrLst>
          <dgm:ruleLst>
            <dgm:rule type="h" val="INF" fact="NaN" max="NaN"/>
          </dgm:ruleLst>
        </dgm:layoutNode>
        <dgm:layoutNode name="parSh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 ptType="node"/>
          <dgm:constrLst>
            <dgm:constr type="h"/>
          </dgm:constrLst>
          <dgm:ruleLst/>
        </dgm:layoutNode>
        <dgm:layoutNode name="desTx" styleLbl="fgAcc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oundRect" r:blip="">
            <dgm:adjLst>
              <dgm:adj idx="1" val="0.1"/>
            </dgm:adjLst>
          </dgm:shape>
          <dgm:presOf axis="des" ptType="node"/>
          <dgm:constrLst>
            <dgm:constr type="secFontSz" val="65"/>
            <dgm:constr type="primFontSz" refType="secFontSz"/>
            <dgm:constr type="h"/>
          </dgm:constrLst>
          <dgm:ruleLst>
            <dgm:rule type="h" val="INF" fact="NaN" max="NaN"/>
          </dgm:ruleLst>
        </dgm:layoutNode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  <dgm:param type="srcNode" val="parTx"/>
            <dgm:param type="dstNode" val="parTx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Tx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3">
  <dgm:title val=""/>
  <dgm:desc val=""/>
  <dgm:catLst>
    <dgm:cat type="process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3" destOrd="0"/>
        <dgm:cxn modelId="12" srcId="1" destId="11" srcOrd="0" destOrd="0"/>
        <dgm:cxn modelId="23" srcId="2" destId="21" srcOrd="0" destOrd="0"/>
        <dgm:cxn modelId="34" srcId="3" destId="31" srcOrd="0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osite" refType="w"/>
      <dgm:constr type="w" for="ch" ptType="sibTrans" refType="w" refFor="ch" refForName="composite" fact="0.3333"/>
      <dgm:constr type="w" for="des" forName="parTx"/>
      <dgm:constr type="h" for="des" forName="parTx" op="equ"/>
      <dgm:constr type="h" for="des" forName="parSh" op="equ"/>
      <dgm:constr type="w" for="des" forName="desTx"/>
      <dgm:constr type="h" for="des" forName="desTx" op="equ"/>
      <dgm:constr type="w" for="des" forName="parSh"/>
      <dgm:constr type="primFontSz" for="des" forName="parTx" val="65"/>
      <dgm:constr type="secFontSz" for="des" forName="desTx" refType="primFontSz" refFor="des" refForName="parTx" op="equ"/>
      <dgm:constr type="primFontSz" for="des" forName="connTx" refType="primFontSz" refFor="des" refForName="parTx" fact="0.8"/>
      <dgm:constr type="primFontSz" for="des" forName="connTx" refType="primFontSz" refFor="des" refForName="parTx" op="lte" fact="0.8"/>
      <dgm:constr type="h" for="des" forName="parTx" refType="primFontSz" refFor="des" refForName="parTx" fact="0.8"/>
      <dgm:constr type="h" for="des" forName="parSh" refType="primFontSz" refFor="des" refForName="parTx" fact="1.2"/>
      <dgm:constr type="h" for="des" forName="desTx" refType="primFontSz" refFor="des" refForName="parTx" fact="1.6"/>
      <dgm:constr type="h" for="des" forName="parSh" refType="h" refFor="des" refForName="parTx" op="lte" fact="1.5"/>
      <dgm:constr type="h" for="des" forName="parSh" refType="h" refFor="des" refForName="parTx" op="gte" fact="1.5"/>
    </dgm:constrLst>
    <dgm:ruleLst>
      <dgm:rule type="w" for="ch" forName="composite" val="0" fact="NaN" max="NaN"/>
      <dgm:rule type="primFontSz" for="des" forName="parTx" val="5" fact="NaN" max="NaN"/>
    </dgm:ruleLst>
    <dgm:forEach name="Name3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func="var" arg="dir" op="equ" val="norm">
            <dgm:constrLst>
              <dgm:constr type="h" refType="w" fact="1000"/>
              <dgm:constr type="l" for="ch" forName="parTx"/>
              <dgm:constr type="w" for="ch" forName="parTx" refType="w" fact="0.83"/>
              <dgm:constr type="t" for="ch" forName="parTx"/>
              <dgm:constr type="l" for="ch" forName="parSh"/>
              <dgm:constr type="w" for="ch" forName="parSh" refType="w" refFor="ch" refForName="parTx"/>
              <dgm:constr type="t" for="ch" forName="parSh"/>
              <dgm:constr type="l" for="ch" forName="desTx" refType="w" fact="0.17"/>
              <dgm:constr type="w" for="ch" forName="desTx" refType="w" refFor="ch" refForName="parTx"/>
              <dgm:constr type="t" for="ch" forName="desTx" refType="h" refFor="ch" refForName="parTx"/>
            </dgm:constrLst>
          </dgm:if>
          <dgm:else name="Name6">
            <dgm:constrLst>
              <dgm:constr type="h" refType="w" fact="1000"/>
              <dgm:constr type="l" for="ch" forName="parTx" refType="w" fact="0.17"/>
              <dgm:constr type="w" for="ch" forName="parTx" refType="w" fact="0.83"/>
              <dgm:constr type="t" for="ch" forName="parTx"/>
              <dgm:constr type="l" for="ch" forName="parSh" refType="w" fact="0.15"/>
              <dgm:constr type="w" for="ch" forName="parSh" refType="w" refFor="ch" refForName="parTx"/>
              <dgm:constr type="t" for="ch" forName="parSh"/>
              <dgm:constr type="l" for="ch" forName="desTx"/>
              <dgm:constr type="w" for="ch" forName="desTx" refType="w" refFor="ch" refForName="parTx"/>
              <dgm:constr type="t" for="ch" forName="desTx" refType="h" refFor="ch" refForName="parTx"/>
            </dgm:constrLst>
          </dgm:else>
        </dgm:choose>
        <dgm:ruleLst>
          <dgm:rule type="h" val="INF" fact="NaN" max="NaN"/>
        </dgm:ruleLst>
        <dgm:layoutNode name="parTx">
          <dgm:varLst>
            <dgm:chMax val="0"/>
            <dgm:chPref val="0"/>
            <dgm:bulletEnabled val="1"/>
          </dgm:varLst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 zOrderOff="1" hideGeom="1">
            <dgm:adjLst>
              <dgm:adj idx="1" val="0.1"/>
            </dgm:adjLst>
          </dgm:shape>
          <dgm:presOf axis="self" ptType="node"/>
          <dgm:constrLst>
            <dgm:constr type="h" refType="w" op="lte" fact="0.4"/>
            <dgm:constr type="bMarg" refType="primFontSz" fact="0.3"/>
            <dgm:constr type="h"/>
          </dgm:constrLst>
          <dgm:ruleLst>
            <dgm:rule type="h" val="INF" fact="NaN" max="NaN"/>
          </dgm:ruleLst>
        </dgm:layoutNode>
        <dgm:layoutNode name="parSh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 ptType="node"/>
          <dgm:constrLst>
            <dgm:constr type="h"/>
          </dgm:constrLst>
          <dgm:ruleLst/>
        </dgm:layoutNode>
        <dgm:layoutNode name="desTx" styleLbl="fgAcc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oundRect" r:blip="">
            <dgm:adjLst>
              <dgm:adj idx="1" val="0.1"/>
            </dgm:adjLst>
          </dgm:shape>
          <dgm:presOf axis="des" ptType="node"/>
          <dgm:constrLst>
            <dgm:constr type="secFontSz" val="65"/>
            <dgm:constr type="primFontSz" refType="secFontSz"/>
            <dgm:constr type="h"/>
          </dgm:constrLst>
          <dgm:ruleLst>
            <dgm:rule type="h" val="INF" fact="NaN" max="NaN"/>
          </dgm:ruleLst>
        </dgm:layoutNode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  <dgm:param type="srcNode" val="parTx"/>
            <dgm:param type="dstNode" val="parTx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Tx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rocess3">
  <dgm:title val=""/>
  <dgm:desc val=""/>
  <dgm:catLst>
    <dgm:cat type="process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3" destOrd="0"/>
        <dgm:cxn modelId="12" srcId="1" destId="11" srcOrd="0" destOrd="0"/>
        <dgm:cxn modelId="23" srcId="2" destId="21" srcOrd="0" destOrd="0"/>
        <dgm:cxn modelId="34" srcId="3" destId="31" srcOrd="0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osite" refType="w"/>
      <dgm:constr type="w" for="ch" ptType="sibTrans" refType="w" refFor="ch" refForName="composite" fact="0.3333"/>
      <dgm:constr type="w" for="des" forName="parTx"/>
      <dgm:constr type="h" for="des" forName="parTx" op="equ"/>
      <dgm:constr type="h" for="des" forName="parSh" op="equ"/>
      <dgm:constr type="w" for="des" forName="desTx"/>
      <dgm:constr type="h" for="des" forName="desTx" op="equ"/>
      <dgm:constr type="w" for="des" forName="parSh"/>
      <dgm:constr type="primFontSz" for="des" forName="parTx" val="65"/>
      <dgm:constr type="secFontSz" for="des" forName="desTx" refType="primFontSz" refFor="des" refForName="parTx" op="equ"/>
      <dgm:constr type="primFontSz" for="des" forName="connTx" refType="primFontSz" refFor="des" refForName="parTx" fact="0.8"/>
      <dgm:constr type="primFontSz" for="des" forName="connTx" refType="primFontSz" refFor="des" refForName="parTx" op="lte" fact="0.8"/>
      <dgm:constr type="h" for="des" forName="parTx" refType="primFontSz" refFor="des" refForName="parTx" fact="0.8"/>
      <dgm:constr type="h" for="des" forName="parSh" refType="primFontSz" refFor="des" refForName="parTx" fact="1.2"/>
      <dgm:constr type="h" for="des" forName="desTx" refType="primFontSz" refFor="des" refForName="parTx" fact="1.6"/>
      <dgm:constr type="h" for="des" forName="parSh" refType="h" refFor="des" refForName="parTx" op="lte" fact="1.5"/>
      <dgm:constr type="h" for="des" forName="parSh" refType="h" refFor="des" refForName="parTx" op="gte" fact="1.5"/>
    </dgm:constrLst>
    <dgm:ruleLst>
      <dgm:rule type="w" for="ch" forName="composite" val="0" fact="NaN" max="NaN"/>
      <dgm:rule type="primFontSz" for="des" forName="parTx" val="5" fact="NaN" max="NaN"/>
    </dgm:ruleLst>
    <dgm:forEach name="Name3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func="var" arg="dir" op="equ" val="norm">
            <dgm:constrLst>
              <dgm:constr type="h" refType="w" fact="1000"/>
              <dgm:constr type="l" for="ch" forName="parTx"/>
              <dgm:constr type="w" for="ch" forName="parTx" refType="w" fact="0.83"/>
              <dgm:constr type="t" for="ch" forName="parTx"/>
              <dgm:constr type="l" for="ch" forName="parSh"/>
              <dgm:constr type="w" for="ch" forName="parSh" refType="w" refFor="ch" refForName="parTx"/>
              <dgm:constr type="t" for="ch" forName="parSh"/>
              <dgm:constr type="l" for="ch" forName="desTx" refType="w" fact="0.17"/>
              <dgm:constr type="w" for="ch" forName="desTx" refType="w" refFor="ch" refForName="parTx"/>
              <dgm:constr type="t" for="ch" forName="desTx" refType="h" refFor="ch" refForName="parTx"/>
            </dgm:constrLst>
          </dgm:if>
          <dgm:else name="Name6">
            <dgm:constrLst>
              <dgm:constr type="h" refType="w" fact="1000"/>
              <dgm:constr type="l" for="ch" forName="parTx" refType="w" fact="0.17"/>
              <dgm:constr type="w" for="ch" forName="parTx" refType="w" fact="0.83"/>
              <dgm:constr type="t" for="ch" forName="parTx"/>
              <dgm:constr type="l" for="ch" forName="parSh" refType="w" fact="0.15"/>
              <dgm:constr type="w" for="ch" forName="parSh" refType="w" refFor="ch" refForName="parTx"/>
              <dgm:constr type="t" for="ch" forName="parSh"/>
              <dgm:constr type="l" for="ch" forName="desTx"/>
              <dgm:constr type="w" for="ch" forName="desTx" refType="w" refFor="ch" refForName="parTx"/>
              <dgm:constr type="t" for="ch" forName="desTx" refType="h" refFor="ch" refForName="parTx"/>
            </dgm:constrLst>
          </dgm:else>
        </dgm:choose>
        <dgm:ruleLst>
          <dgm:rule type="h" val="INF" fact="NaN" max="NaN"/>
        </dgm:ruleLst>
        <dgm:layoutNode name="parTx">
          <dgm:varLst>
            <dgm:chMax val="0"/>
            <dgm:chPref val="0"/>
            <dgm:bulletEnabled val="1"/>
          </dgm:varLst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 zOrderOff="1" hideGeom="1">
            <dgm:adjLst>
              <dgm:adj idx="1" val="0.1"/>
            </dgm:adjLst>
          </dgm:shape>
          <dgm:presOf axis="self" ptType="node"/>
          <dgm:constrLst>
            <dgm:constr type="h" refType="w" op="lte" fact="0.4"/>
            <dgm:constr type="bMarg" refType="primFontSz" fact="0.3"/>
            <dgm:constr type="h"/>
          </dgm:constrLst>
          <dgm:ruleLst>
            <dgm:rule type="h" val="INF" fact="NaN" max="NaN"/>
          </dgm:ruleLst>
        </dgm:layoutNode>
        <dgm:layoutNode name="parSh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 ptType="node"/>
          <dgm:constrLst>
            <dgm:constr type="h"/>
          </dgm:constrLst>
          <dgm:ruleLst/>
        </dgm:layoutNode>
        <dgm:layoutNode name="desTx" styleLbl="fgAcc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oundRect" r:blip="">
            <dgm:adjLst>
              <dgm:adj idx="1" val="0.1"/>
            </dgm:adjLst>
          </dgm:shape>
          <dgm:presOf axis="des" ptType="node"/>
          <dgm:constrLst>
            <dgm:constr type="secFontSz" val="65"/>
            <dgm:constr type="primFontSz" refType="secFontSz"/>
            <dgm:constr type="h"/>
          </dgm:constrLst>
          <dgm:ruleLst>
            <dgm:rule type="h" val="INF" fact="NaN" max="NaN"/>
          </dgm:ruleLst>
        </dgm:layoutNode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  <dgm:param type="srcNode" val="parTx"/>
            <dgm:param type="dstNode" val="parTx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Tx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rocess3">
  <dgm:title val=""/>
  <dgm:desc val=""/>
  <dgm:catLst>
    <dgm:cat type="process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3" destOrd="0"/>
        <dgm:cxn modelId="12" srcId="1" destId="11" srcOrd="0" destOrd="0"/>
        <dgm:cxn modelId="23" srcId="2" destId="21" srcOrd="0" destOrd="0"/>
        <dgm:cxn modelId="34" srcId="3" destId="31" srcOrd="0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osite" refType="w"/>
      <dgm:constr type="w" for="ch" ptType="sibTrans" refType="w" refFor="ch" refForName="composite" fact="0.3333"/>
      <dgm:constr type="w" for="des" forName="parTx"/>
      <dgm:constr type="h" for="des" forName="parTx" op="equ"/>
      <dgm:constr type="h" for="des" forName="parSh" op="equ"/>
      <dgm:constr type="w" for="des" forName="desTx"/>
      <dgm:constr type="h" for="des" forName="desTx" op="equ"/>
      <dgm:constr type="w" for="des" forName="parSh"/>
      <dgm:constr type="primFontSz" for="des" forName="parTx" val="65"/>
      <dgm:constr type="secFontSz" for="des" forName="desTx" refType="primFontSz" refFor="des" refForName="parTx" op="equ"/>
      <dgm:constr type="primFontSz" for="des" forName="connTx" refType="primFontSz" refFor="des" refForName="parTx" fact="0.8"/>
      <dgm:constr type="primFontSz" for="des" forName="connTx" refType="primFontSz" refFor="des" refForName="parTx" op="lte" fact="0.8"/>
      <dgm:constr type="h" for="des" forName="parTx" refType="primFontSz" refFor="des" refForName="parTx" fact="0.8"/>
      <dgm:constr type="h" for="des" forName="parSh" refType="primFontSz" refFor="des" refForName="parTx" fact="1.2"/>
      <dgm:constr type="h" for="des" forName="desTx" refType="primFontSz" refFor="des" refForName="parTx" fact="1.6"/>
      <dgm:constr type="h" for="des" forName="parSh" refType="h" refFor="des" refForName="parTx" op="lte" fact="1.5"/>
      <dgm:constr type="h" for="des" forName="parSh" refType="h" refFor="des" refForName="parTx" op="gte" fact="1.5"/>
    </dgm:constrLst>
    <dgm:ruleLst>
      <dgm:rule type="w" for="ch" forName="composite" val="0" fact="NaN" max="NaN"/>
      <dgm:rule type="primFontSz" for="des" forName="parTx" val="5" fact="NaN" max="NaN"/>
    </dgm:ruleLst>
    <dgm:forEach name="Name3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func="var" arg="dir" op="equ" val="norm">
            <dgm:constrLst>
              <dgm:constr type="h" refType="w" fact="1000"/>
              <dgm:constr type="l" for="ch" forName="parTx"/>
              <dgm:constr type="w" for="ch" forName="parTx" refType="w" fact="0.83"/>
              <dgm:constr type="t" for="ch" forName="parTx"/>
              <dgm:constr type="l" for="ch" forName="parSh"/>
              <dgm:constr type="w" for="ch" forName="parSh" refType="w" refFor="ch" refForName="parTx"/>
              <dgm:constr type="t" for="ch" forName="parSh"/>
              <dgm:constr type="l" for="ch" forName="desTx" refType="w" fact="0.17"/>
              <dgm:constr type="w" for="ch" forName="desTx" refType="w" refFor="ch" refForName="parTx"/>
              <dgm:constr type="t" for="ch" forName="desTx" refType="h" refFor="ch" refForName="parTx"/>
            </dgm:constrLst>
          </dgm:if>
          <dgm:else name="Name6">
            <dgm:constrLst>
              <dgm:constr type="h" refType="w" fact="1000"/>
              <dgm:constr type="l" for="ch" forName="parTx" refType="w" fact="0.17"/>
              <dgm:constr type="w" for="ch" forName="parTx" refType="w" fact="0.83"/>
              <dgm:constr type="t" for="ch" forName="parTx"/>
              <dgm:constr type="l" for="ch" forName="parSh" refType="w" fact="0.15"/>
              <dgm:constr type="w" for="ch" forName="parSh" refType="w" refFor="ch" refForName="parTx"/>
              <dgm:constr type="t" for="ch" forName="parSh"/>
              <dgm:constr type="l" for="ch" forName="desTx"/>
              <dgm:constr type="w" for="ch" forName="desTx" refType="w" refFor="ch" refForName="parTx"/>
              <dgm:constr type="t" for="ch" forName="desTx" refType="h" refFor="ch" refForName="parTx"/>
            </dgm:constrLst>
          </dgm:else>
        </dgm:choose>
        <dgm:ruleLst>
          <dgm:rule type="h" val="INF" fact="NaN" max="NaN"/>
        </dgm:ruleLst>
        <dgm:layoutNode name="parTx">
          <dgm:varLst>
            <dgm:chMax val="0"/>
            <dgm:chPref val="0"/>
            <dgm:bulletEnabled val="1"/>
          </dgm:varLst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 zOrderOff="1" hideGeom="1">
            <dgm:adjLst>
              <dgm:adj idx="1" val="0.1"/>
            </dgm:adjLst>
          </dgm:shape>
          <dgm:presOf axis="self" ptType="node"/>
          <dgm:constrLst>
            <dgm:constr type="h" refType="w" op="lte" fact="0.4"/>
            <dgm:constr type="bMarg" refType="primFontSz" fact="0.3"/>
            <dgm:constr type="h"/>
          </dgm:constrLst>
          <dgm:ruleLst>
            <dgm:rule type="h" val="INF" fact="NaN" max="NaN"/>
          </dgm:ruleLst>
        </dgm:layoutNode>
        <dgm:layoutNode name="parSh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 ptType="node"/>
          <dgm:constrLst>
            <dgm:constr type="h"/>
          </dgm:constrLst>
          <dgm:ruleLst/>
        </dgm:layoutNode>
        <dgm:layoutNode name="desTx" styleLbl="fgAcc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oundRect" r:blip="">
            <dgm:adjLst>
              <dgm:adj idx="1" val="0.1"/>
            </dgm:adjLst>
          </dgm:shape>
          <dgm:presOf axis="des" ptType="node"/>
          <dgm:constrLst>
            <dgm:constr type="secFontSz" val="65"/>
            <dgm:constr type="primFontSz" refType="secFontSz"/>
            <dgm:constr type="h"/>
          </dgm:constrLst>
          <dgm:ruleLst>
            <dgm:rule type="h" val="INF" fact="NaN" max="NaN"/>
          </dgm:ruleLst>
        </dgm:layoutNode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  <dgm:param type="srcNode" val="parTx"/>
            <dgm:param type="dstNode" val="parTx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Tx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process3">
  <dgm:title val=""/>
  <dgm:desc val=""/>
  <dgm:catLst>
    <dgm:cat type="process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3" destOrd="0"/>
        <dgm:cxn modelId="12" srcId="1" destId="11" srcOrd="0" destOrd="0"/>
        <dgm:cxn modelId="23" srcId="2" destId="21" srcOrd="0" destOrd="0"/>
        <dgm:cxn modelId="34" srcId="3" destId="31" srcOrd="0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osite" refType="w"/>
      <dgm:constr type="w" for="ch" ptType="sibTrans" refType="w" refFor="ch" refForName="composite" fact="0.3333"/>
      <dgm:constr type="w" for="des" forName="parTx"/>
      <dgm:constr type="h" for="des" forName="parTx" op="equ"/>
      <dgm:constr type="h" for="des" forName="parSh" op="equ"/>
      <dgm:constr type="w" for="des" forName="desTx"/>
      <dgm:constr type="h" for="des" forName="desTx" op="equ"/>
      <dgm:constr type="w" for="des" forName="parSh"/>
      <dgm:constr type="primFontSz" for="des" forName="parTx" val="65"/>
      <dgm:constr type="secFontSz" for="des" forName="desTx" refType="primFontSz" refFor="des" refForName="parTx" op="equ"/>
      <dgm:constr type="primFontSz" for="des" forName="connTx" refType="primFontSz" refFor="des" refForName="parTx" fact="0.8"/>
      <dgm:constr type="primFontSz" for="des" forName="connTx" refType="primFontSz" refFor="des" refForName="parTx" op="lte" fact="0.8"/>
      <dgm:constr type="h" for="des" forName="parTx" refType="primFontSz" refFor="des" refForName="parTx" fact="0.8"/>
      <dgm:constr type="h" for="des" forName="parSh" refType="primFontSz" refFor="des" refForName="parTx" fact="1.2"/>
      <dgm:constr type="h" for="des" forName="desTx" refType="primFontSz" refFor="des" refForName="parTx" fact="1.6"/>
      <dgm:constr type="h" for="des" forName="parSh" refType="h" refFor="des" refForName="parTx" op="lte" fact="1.5"/>
      <dgm:constr type="h" for="des" forName="parSh" refType="h" refFor="des" refForName="parTx" op="gte" fact="1.5"/>
    </dgm:constrLst>
    <dgm:ruleLst>
      <dgm:rule type="w" for="ch" forName="composite" val="0" fact="NaN" max="NaN"/>
      <dgm:rule type="primFontSz" for="des" forName="parTx" val="5" fact="NaN" max="NaN"/>
    </dgm:ruleLst>
    <dgm:forEach name="Name3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func="var" arg="dir" op="equ" val="norm">
            <dgm:constrLst>
              <dgm:constr type="h" refType="w" fact="1000"/>
              <dgm:constr type="l" for="ch" forName="parTx"/>
              <dgm:constr type="w" for="ch" forName="parTx" refType="w" fact="0.83"/>
              <dgm:constr type="t" for="ch" forName="parTx"/>
              <dgm:constr type="l" for="ch" forName="parSh"/>
              <dgm:constr type="w" for="ch" forName="parSh" refType="w" refFor="ch" refForName="parTx"/>
              <dgm:constr type="t" for="ch" forName="parSh"/>
              <dgm:constr type="l" for="ch" forName="desTx" refType="w" fact="0.17"/>
              <dgm:constr type="w" for="ch" forName="desTx" refType="w" refFor="ch" refForName="parTx"/>
              <dgm:constr type="t" for="ch" forName="desTx" refType="h" refFor="ch" refForName="parTx"/>
            </dgm:constrLst>
          </dgm:if>
          <dgm:else name="Name6">
            <dgm:constrLst>
              <dgm:constr type="h" refType="w" fact="1000"/>
              <dgm:constr type="l" for="ch" forName="parTx" refType="w" fact="0.17"/>
              <dgm:constr type="w" for="ch" forName="parTx" refType="w" fact="0.83"/>
              <dgm:constr type="t" for="ch" forName="parTx"/>
              <dgm:constr type="l" for="ch" forName="parSh" refType="w" fact="0.15"/>
              <dgm:constr type="w" for="ch" forName="parSh" refType="w" refFor="ch" refForName="parTx"/>
              <dgm:constr type="t" for="ch" forName="parSh"/>
              <dgm:constr type="l" for="ch" forName="desTx"/>
              <dgm:constr type="w" for="ch" forName="desTx" refType="w" refFor="ch" refForName="parTx"/>
              <dgm:constr type="t" for="ch" forName="desTx" refType="h" refFor="ch" refForName="parTx"/>
            </dgm:constrLst>
          </dgm:else>
        </dgm:choose>
        <dgm:ruleLst>
          <dgm:rule type="h" val="INF" fact="NaN" max="NaN"/>
        </dgm:ruleLst>
        <dgm:layoutNode name="parTx">
          <dgm:varLst>
            <dgm:chMax val="0"/>
            <dgm:chPref val="0"/>
            <dgm:bulletEnabled val="1"/>
          </dgm:varLst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 zOrderOff="1" hideGeom="1">
            <dgm:adjLst>
              <dgm:adj idx="1" val="0.1"/>
            </dgm:adjLst>
          </dgm:shape>
          <dgm:presOf axis="self" ptType="node"/>
          <dgm:constrLst>
            <dgm:constr type="h" refType="w" op="lte" fact="0.4"/>
            <dgm:constr type="bMarg" refType="primFontSz" fact="0.3"/>
            <dgm:constr type="h"/>
          </dgm:constrLst>
          <dgm:ruleLst>
            <dgm:rule type="h" val="INF" fact="NaN" max="NaN"/>
          </dgm:ruleLst>
        </dgm:layoutNode>
        <dgm:layoutNode name="parSh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 ptType="node"/>
          <dgm:constrLst>
            <dgm:constr type="h"/>
          </dgm:constrLst>
          <dgm:ruleLst/>
        </dgm:layoutNode>
        <dgm:layoutNode name="desTx" styleLbl="fgAcc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oundRect" r:blip="">
            <dgm:adjLst>
              <dgm:adj idx="1" val="0.1"/>
            </dgm:adjLst>
          </dgm:shape>
          <dgm:presOf axis="des" ptType="node"/>
          <dgm:constrLst>
            <dgm:constr type="secFontSz" val="65"/>
            <dgm:constr type="primFontSz" refType="secFontSz"/>
            <dgm:constr type="h"/>
          </dgm:constrLst>
          <dgm:ruleLst>
            <dgm:rule type="h" val="INF" fact="NaN" max="NaN"/>
          </dgm:ruleLst>
        </dgm:layoutNode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  <dgm:param type="srcNode" val="parTx"/>
            <dgm:param type="dstNode" val="parTx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Tx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0.05322</cdr:x>
      <cdr:y>0</cdr:y>
    </cdr:from>
    <cdr:to>
      <cdr:x>0.31778</cdr:x>
      <cdr:y>0.09228</cdr:y>
    </cdr:to>
    <cdr:sp macro="" textlink="">
      <cdr:nvSpPr>
        <cdr:cNvPr id="2" name="TextBox 1">
          <a:extLst xmlns:a="http://schemas.openxmlformats.org/drawingml/2006/main">
            <a:ext uri="{FF2B5EF4-FFF2-40B4-BE49-F238E27FC236}">
              <a16:creationId xmlns:a16="http://schemas.microsoft.com/office/drawing/2014/main" id="{7738BABF-D3B8-4CAA-85A8-60E9EC90F1DE}"/>
            </a:ext>
          </a:extLst>
        </cdr:cNvPr>
        <cdr:cNvSpPr txBox="1"/>
      </cdr:nvSpPr>
      <cdr:spPr>
        <a:xfrm xmlns:a="http://schemas.openxmlformats.org/drawingml/2006/main">
          <a:off x="183964" y="0"/>
          <a:ext cx="914400" cy="30015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60" cy="496491"/>
          </a:xfrm>
          <a:prstGeom prst="rect">
            <a:avLst/>
          </a:prstGeom>
        </p:spPr>
        <p:txBody>
          <a:bodyPr vert="horz" lIns="91566" tIns="45783" rIns="91566" bIns="45783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50444" y="0"/>
            <a:ext cx="2945660" cy="496491"/>
          </a:xfrm>
          <a:prstGeom prst="rect">
            <a:avLst/>
          </a:prstGeom>
        </p:spPr>
        <p:txBody>
          <a:bodyPr vert="horz" lIns="91566" tIns="45783" rIns="91566" bIns="45783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D0064393-DAB7-417C-96B2-50F002A57546}" type="datetimeFigureOut">
              <a:rPr lang="ru-RU"/>
              <a:pPr>
                <a:defRPr/>
              </a:pPr>
              <a:t>18.04.2022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1" y="9431599"/>
            <a:ext cx="2945660" cy="496491"/>
          </a:xfrm>
          <a:prstGeom prst="rect">
            <a:avLst/>
          </a:prstGeom>
        </p:spPr>
        <p:txBody>
          <a:bodyPr vert="horz" lIns="91566" tIns="45783" rIns="91566" bIns="45783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50444" y="9431599"/>
            <a:ext cx="2945660" cy="496491"/>
          </a:xfrm>
          <a:prstGeom prst="rect">
            <a:avLst/>
          </a:prstGeom>
        </p:spPr>
        <p:txBody>
          <a:bodyPr vert="horz" lIns="91566" tIns="45783" rIns="91566" bIns="45783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7C8F685B-A564-4811-BBAB-CD8659677B6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183443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60" cy="496491"/>
          </a:xfrm>
          <a:prstGeom prst="rect">
            <a:avLst/>
          </a:prstGeom>
        </p:spPr>
        <p:txBody>
          <a:bodyPr vert="horz" lIns="91566" tIns="45783" rIns="91566" bIns="45783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4" y="0"/>
            <a:ext cx="2945660" cy="496491"/>
          </a:xfrm>
          <a:prstGeom prst="rect">
            <a:avLst/>
          </a:prstGeom>
        </p:spPr>
        <p:txBody>
          <a:bodyPr vert="horz" lIns="91566" tIns="45783" rIns="91566" bIns="45783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889A0F40-78AF-4538-ABEE-817A11023BC1}" type="datetimeFigureOut">
              <a:rPr lang="ru-RU"/>
              <a:pPr>
                <a:defRPr/>
              </a:pPr>
              <a:t>18.04.2022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5988" y="746125"/>
            <a:ext cx="4965700" cy="37242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566" tIns="45783" rIns="91566" bIns="45783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6663"/>
            <a:ext cx="5438140" cy="4468416"/>
          </a:xfrm>
          <a:prstGeom prst="rect">
            <a:avLst/>
          </a:prstGeom>
        </p:spPr>
        <p:txBody>
          <a:bodyPr vert="horz" lIns="91566" tIns="45783" rIns="91566" bIns="45783" rtlCol="0">
            <a:normAutofit/>
          </a:bodyPr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" y="9431599"/>
            <a:ext cx="2945660" cy="496491"/>
          </a:xfrm>
          <a:prstGeom prst="rect">
            <a:avLst/>
          </a:prstGeom>
        </p:spPr>
        <p:txBody>
          <a:bodyPr vert="horz" lIns="91566" tIns="45783" rIns="91566" bIns="45783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4" y="9431599"/>
            <a:ext cx="2945660" cy="496491"/>
          </a:xfrm>
          <a:prstGeom prst="rect">
            <a:avLst/>
          </a:prstGeom>
        </p:spPr>
        <p:txBody>
          <a:bodyPr vert="horz" lIns="91566" tIns="45783" rIns="91566" bIns="45783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A77AE1A6-26B9-47E2-8C59-7053238A5C4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2980131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77AE1A6-26B9-47E2-8C59-7053238A5C46}" type="slidenum">
              <a:rPr lang="ru-RU" smtClean="0"/>
              <a:pPr>
                <a:defRPr/>
              </a:pPr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509728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77AE1A6-26B9-47E2-8C59-7053238A5C46}" type="slidenum">
              <a:rPr lang="ru-RU" smtClean="0"/>
              <a:pPr>
                <a:defRPr/>
              </a:pPr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271938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77AE1A6-26B9-47E2-8C59-7053238A5C46}" type="slidenum">
              <a:rPr lang="ru-RU" smtClean="0"/>
              <a:pPr>
                <a:defRPr/>
              </a:pPr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911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3200400"/>
            <a:ext cx="7543800" cy="1524000"/>
          </a:xfrm>
        </p:spPr>
        <p:txBody>
          <a:bodyPr>
            <a:noAutofit/>
          </a:bodyPr>
          <a:lstStyle>
            <a:lvl1pPr>
              <a:defRPr sz="8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4724400"/>
            <a:ext cx="6858000" cy="990600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28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A99DBE5-EDE1-4CF8-A06C-6F034BFE271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18.04.2022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F2B7573-F004-42FD-BB77-ACF12DA4833A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F20F6B3-9A25-48DD-9F4B-E350A6224574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18.04.2022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A7D78EB-161A-43AC-BA07-4686AEE0E4F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3276600"/>
            <a:ext cx="7543800" cy="1676400"/>
          </a:xfrm>
        </p:spPr>
        <p:txBody>
          <a:bodyPr anchor="b" anchorCtr="0"/>
          <a:lstStyle>
            <a:lvl1pPr algn="l">
              <a:defRPr sz="54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4953000"/>
            <a:ext cx="6858000" cy="914400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61C22AA-4475-4556-A62D-4B59DBA226F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18.04.2022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E0A5135-994B-4657-842B-A0B2DB1CAF5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20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EFD1CF8-F450-4EAA-B622-FC19B45F160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18.04.2022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3D6B72E-EF07-4D94-B3D8-725407BCF58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589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589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1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756974D-AE3B-4CFA-90EF-37FCEA8FAAA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18.04.2022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EC017A3-D568-4E58-A077-88A6E287DC0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7589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6451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071FCB9-49DF-4F9A-9067-02D6837469E8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18.04.2022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28B7E95-17EF-4742-85A3-96C6DC8FBD9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330D673-5E2F-4792-A5D7-88989BF640A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18.04.2022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6C05E3B-B4DE-4FD2-BFC8-D3059339A6F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10866" y="457200"/>
            <a:ext cx="4594934" cy="4114799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2001" y="457200"/>
            <a:ext cx="2673657" cy="4114800"/>
          </a:xfrm>
        </p:spPr>
        <p:txBody>
          <a:bodyPr>
            <a:normAutofit/>
          </a:bodyPr>
          <a:lstStyle>
            <a:lvl1pPr marL="0" indent="0">
              <a:buNone/>
              <a:defRPr sz="21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F9D951C-219E-4089-BB13-50EEA87EC983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18.04.2022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29A64A3-5FD7-45CE-887C-1A1C9C6A9FC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cxnSp>
        <p:nvCxnSpPr>
          <p:cNvPr id="10" name="Straight Connector 9"/>
          <p:cNvCxnSpPr/>
          <p:nvPr/>
        </p:nvCxnSpPr>
        <p:spPr>
          <a:xfrm rot="5400000">
            <a:off x="1677194" y="2514600"/>
            <a:ext cx="3810000" cy="1588"/>
          </a:xfrm>
          <a:prstGeom prst="line">
            <a:avLst/>
          </a:prstGeom>
          <a:ln>
            <a:solidFill>
              <a:schemeClr val="tx2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8952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77240" y="457200"/>
            <a:ext cx="7543800" cy="2895600"/>
          </a:xfrm>
          <a:ln w="6350">
            <a:solidFill>
              <a:schemeClr val="tx2"/>
            </a:solidFill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0392" y="3505200"/>
            <a:ext cx="7391400" cy="804862"/>
          </a:xfrm>
        </p:spPr>
        <p:txBody>
          <a:bodyPr anchor="t" anchorCtr="0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30FD06E-047D-49EC-9631-6C9D6FB885AC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18.04.2022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A590DDF-38A3-48F7-A93B-780425529DC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685800"/>
            <a:ext cx="7239000" cy="3886200"/>
          </a:xfrm>
        </p:spPr>
        <p:txBody>
          <a:bodyPr vert="eaVert" anchor="t" anchorCtr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63E77DB-13E2-46DD-9A5E-5000FE7D054C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18.04.2022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5989DCB-2666-45CC-8BB3-0E0BA1BE7FD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2000" y="685801"/>
            <a:ext cx="1828800" cy="5410199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90800" y="685801"/>
            <a:ext cx="5715000" cy="4876800"/>
          </a:xfrm>
        </p:spPr>
        <p:txBody>
          <a:bodyPr vert="eaVert" anchor="t" anchorCtr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060E18D-292E-4952-A78F-467E66729B50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18.04.2022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E0D1CF9-894E-4AD2-AF49-7FBAA761C27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1800" cy="16002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685800"/>
            <a:ext cx="7543800" cy="38862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48400" y="620877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F52C378-B297-4657-AC99-A95286B12367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18.04.2022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61999" y="6208776"/>
            <a:ext cx="487386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</a:defRPr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5687568"/>
            <a:ext cx="762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4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</a:lstStyle>
          <a:p>
            <a:pPr>
              <a:defRPr/>
            </a:pPr>
            <a:fld id="{868BE53A-DB43-43C0-A8CF-FFF3FAD9F27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77240" y="0"/>
            <a:ext cx="7543800" cy="381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44" r:id="rId1"/>
    <p:sldLayoutId id="2147484145" r:id="rId2"/>
    <p:sldLayoutId id="2147484146" r:id="rId3"/>
    <p:sldLayoutId id="2147484147" r:id="rId4"/>
    <p:sldLayoutId id="2147484148" r:id="rId5"/>
    <p:sldLayoutId id="2147484149" r:id="rId6"/>
    <p:sldLayoutId id="2147484150" r:id="rId7"/>
    <p:sldLayoutId id="2147484151" r:id="rId8"/>
    <p:sldLayoutId id="2147484152" r:id="rId9"/>
    <p:sldLayoutId id="2147484153" r:id="rId10"/>
    <p:sldLayoutId id="2147484154" r:id="rId11"/>
  </p:sldLayoutIdLst>
  <p:hf hdr="0" dt="0"/>
  <p:txStyles>
    <p:titleStyle>
      <a:lvl1pPr algn="l" defTabSz="914400" rtl="0" eaLnBrk="1" latinLnBrk="0" hangingPunct="1">
        <a:spcBef>
          <a:spcPct val="0"/>
        </a:spcBef>
        <a:buNone/>
        <a:defRPr sz="54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9436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686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4592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1901952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8pPr>
      <a:lvl9pPr marL="24688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9.png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1.jpe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9.png"/><Relationship Id="rId7" Type="http://schemas.openxmlformats.org/officeDocument/2006/relationships/diagramColors" Target="../diagrams/colors1.xm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9.png"/><Relationship Id="rId7" Type="http://schemas.openxmlformats.org/officeDocument/2006/relationships/diagramColors" Target="../diagrams/colors2.xm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2.png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3.xml"/><Relationship Id="rId3" Type="http://schemas.openxmlformats.org/officeDocument/2006/relationships/image" Target="../media/image8.jpeg"/><Relationship Id="rId7" Type="http://schemas.openxmlformats.org/officeDocument/2006/relationships/diagramQuickStyle" Target="../diagrams/quickStyle3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6" Type="http://schemas.openxmlformats.org/officeDocument/2006/relationships/diagramLayout" Target="../diagrams/layout3.xml"/><Relationship Id="rId5" Type="http://schemas.openxmlformats.org/officeDocument/2006/relationships/diagramData" Target="../diagrams/data3.xml"/><Relationship Id="rId4" Type="http://schemas.openxmlformats.org/officeDocument/2006/relationships/image" Target="../media/image9.png"/><Relationship Id="rId9" Type="http://schemas.microsoft.com/office/2007/relationships/diagramDrawing" Target="../diagrams/drawing3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4.xml"/><Relationship Id="rId3" Type="http://schemas.openxmlformats.org/officeDocument/2006/relationships/image" Target="../media/image8.jpeg"/><Relationship Id="rId7" Type="http://schemas.openxmlformats.org/officeDocument/2006/relationships/diagramQuickStyle" Target="../diagrams/quickStyle4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6" Type="http://schemas.openxmlformats.org/officeDocument/2006/relationships/diagramLayout" Target="../diagrams/layout4.xml"/><Relationship Id="rId5" Type="http://schemas.openxmlformats.org/officeDocument/2006/relationships/diagramData" Target="../diagrams/data4.xml"/><Relationship Id="rId4" Type="http://schemas.openxmlformats.org/officeDocument/2006/relationships/image" Target="../media/image9.png"/><Relationship Id="rId9" Type="http://schemas.microsoft.com/office/2007/relationships/diagramDrawing" Target="../diagrams/drawing4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5.xml"/><Relationship Id="rId3" Type="http://schemas.openxmlformats.org/officeDocument/2006/relationships/image" Target="../media/image8.jpeg"/><Relationship Id="rId7" Type="http://schemas.openxmlformats.org/officeDocument/2006/relationships/diagramQuickStyle" Target="../diagrams/quickStyle5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6" Type="http://schemas.openxmlformats.org/officeDocument/2006/relationships/diagramLayout" Target="../diagrams/layout5.xml"/><Relationship Id="rId5" Type="http://schemas.openxmlformats.org/officeDocument/2006/relationships/diagramData" Target="../diagrams/data5.xml"/><Relationship Id="rId10" Type="http://schemas.openxmlformats.org/officeDocument/2006/relationships/chart" Target="../charts/chart1.xml"/><Relationship Id="rId4" Type="http://schemas.openxmlformats.org/officeDocument/2006/relationships/image" Target="../media/image9.png"/><Relationship Id="rId9" Type="http://schemas.microsoft.com/office/2007/relationships/diagramDrawing" Target="../diagrams/drawing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5" Type="http://schemas.openxmlformats.org/officeDocument/2006/relationships/chart" Target="../charts/chart2.xml"/><Relationship Id="rId4" Type="http://schemas.openxmlformats.org/officeDocument/2006/relationships/image" Target="../media/image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5" Type="http://schemas.openxmlformats.org/officeDocument/2006/relationships/chart" Target="../charts/chart3.xml"/><Relationship Id="rId4" Type="http://schemas.openxmlformats.org/officeDocument/2006/relationships/image" Target="../media/image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3.jpeg"/><Relationship Id="rId5" Type="http://schemas.openxmlformats.org/officeDocument/2006/relationships/chart" Target="../charts/chart4.xml"/><Relationship Id="rId4" Type="http://schemas.openxmlformats.org/officeDocument/2006/relationships/image" Target="../media/image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5" Type="http://schemas.openxmlformats.org/officeDocument/2006/relationships/chart" Target="../charts/chart5.xml"/><Relationship Id="rId4" Type="http://schemas.openxmlformats.org/officeDocument/2006/relationships/image" Target="../media/image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9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9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9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6" Type="http://schemas.openxmlformats.org/officeDocument/2006/relationships/chart" Target="../charts/chart6.xml"/><Relationship Id="rId5" Type="http://schemas.openxmlformats.org/officeDocument/2006/relationships/image" Target="../media/image14.jpeg"/><Relationship Id="rId4" Type="http://schemas.openxmlformats.org/officeDocument/2006/relationships/image" Target="../media/image9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5.jpeg"/><Relationship Id="rId4" Type="http://schemas.openxmlformats.org/officeDocument/2006/relationships/image" Target="../media/image9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9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6.xml"/><Relationship Id="rId3" Type="http://schemas.openxmlformats.org/officeDocument/2006/relationships/image" Target="../media/image8.jpeg"/><Relationship Id="rId7" Type="http://schemas.openxmlformats.org/officeDocument/2006/relationships/diagramQuickStyle" Target="../diagrams/quickStyle6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6" Type="http://schemas.openxmlformats.org/officeDocument/2006/relationships/diagramLayout" Target="../diagrams/layout6.xml"/><Relationship Id="rId5" Type="http://schemas.openxmlformats.org/officeDocument/2006/relationships/diagramData" Target="../diagrams/data6.xml"/><Relationship Id="rId4" Type="http://schemas.openxmlformats.org/officeDocument/2006/relationships/image" Target="../media/image9.png"/><Relationship Id="rId9" Type="http://schemas.microsoft.com/office/2007/relationships/diagramDrawing" Target="../diagrams/drawing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5" Type="http://schemas.openxmlformats.org/officeDocument/2006/relationships/chart" Target="../charts/chart7.xml"/><Relationship Id="rId4" Type="http://schemas.openxmlformats.org/officeDocument/2006/relationships/image" Target="../media/image9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9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9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9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9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8.jpeg"/><Relationship Id="rId4" Type="http://schemas.openxmlformats.org/officeDocument/2006/relationships/image" Target="../media/image9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9.jpeg"/><Relationship Id="rId4" Type="http://schemas.openxmlformats.org/officeDocument/2006/relationships/image" Target="../media/image9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chart" Target="../charts/chart10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6" Type="http://schemas.openxmlformats.org/officeDocument/2006/relationships/chart" Target="../charts/chart9.xml"/><Relationship Id="rId5" Type="http://schemas.openxmlformats.org/officeDocument/2006/relationships/chart" Target="../charts/chart8.xml"/><Relationship Id="rId4" Type="http://schemas.openxmlformats.org/officeDocument/2006/relationships/image" Target="../media/image9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1.jpg"/><Relationship Id="rId5" Type="http://schemas.openxmlformats.org/officeDocument/2006/relationships/image" Target="../media/image20.jpeg"/><Relationship Id="rId4" Type="http://schemas.openxmlformats.org/officeDocument/2006/relationships/image" Target="../media/image9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2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9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9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5" Type="http://schemas.openxmlformats.org/officeDocument/2006/relationships/chart" Target="../charts/chart11.xml"/><Relationship Id="rId4" Type="http://schemas.openxmlformats.org/officeDocument/2006/relationships/image" Target="../media/image9.png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eg"/><Relationship Id="rId3" Type="http://schemas.openxmlformats.org/officeDocument/2006/relationships/image" Target="../media/image8.jpeg"/><Relationship Id="rId7" Type="http://schemas.openxmlformats.org/officeDocument/2006/relationships/image" Target="../media/image2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5.jpeg"/><Relationship Id="rId5" Type="http://schemas.openxmlformats.org/officeDocument/2006/relationships/hyperlink" Target="http://chamzinka.e-mordovia.ru/content/view/4084" TargetMode="External"/><Relationship Id="rId4" Type="http://schemas.openxmlformats.org/officeDocument/2006/relationships/image" Target="../media/image9.png"/><Relationship Id="rId9" Type="http://schemas.openxmlformats.org/officeDocument/2006/relationships/image" Target="../media/image28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alphaModFix amt="92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7" descr="091714_024854838495">
            <a:extLst>
              <a:ext uri="{FF2B5EF4-FFF2-40B4-BE49-F238E27FC236}">
                <a16:creationId xmlns:a16="http://schemas.microsoft.com/office/drawing/2014/main" id="{CED151FA-4DC6-4753-B9C1-B63DC86F50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5842" y="430545"/>
            <a:ext cx="2802972" cy="44127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3" descr="031414_000241490710">
            <a:extLst>
              <a:ext uri="{FF2B5EF4-FFF2-40B4-BE49-F238E27FC236}">
                <a16:creationId xmlns:a16="http://schemas.microsoft.com/office/drawing/2014/main" id="{D584CF69-B017-44F0-AEA0-52C988F5AD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160" y="455707"/>
            <a:ext cx="2566272" cy="2087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11" descr="031914_055503655429">
            <a:extLst>
              <a:ext uri="{FF2B5EF4-FFF2-40B4-BE49-F238E27FC236}">
                <a16:creationId xmlns:a16="http://schemas.microsoft.com/office/drawing/2014/main" id="{F1F85D63-502B-4C95-A028-5D016C5821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239" y="2598291"/>
            <a:ext cx="2566273" cy="2211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5" descr="031414_009534884565">
            <a:extLst>
              <a:ext uri="{FF2B5EF4-FFF2-40B4-BE49-F238E27FC236}">
                <a16:creationId xmlns:a16="http://schemas.microsoft.com/office/drawing/2014/main" id="{927D06DE-BF15-431F-9264-F2A7FE1653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2844" y="421421"/>
            <a:ext cx="2114996" cy="2158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7" descr="091714_009664598499">
            <a:extLst>
              <a:ext uri="{FF2B5EF4-FFF2-40B4-BE49-F238E27FC236}">
                <a16:creationId xmlns:a16="http://schemas.microsoft.com/office/drawing/2014/main" id="{3D67F15C-CA34-4E47-91D9-732FA37880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0759" y="2644604"/>
            <a:ext cx="2124075" cy="2211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B7A48FA2-B37B-4010-859E-B7D3C70EBB9B}"/>
              </a:ext>
            </a:extLst>
          </p:cNvPr>
          <p:cNvSpPr/>
          <p:nvPr/>
        </p:nvSpPr>
        <p:spPr>
          <a:xfrm>
            <a:off x="719238" y="4902281"/>
            <a:ext cx="7725596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sz="3000" b="1" u="sng" dirty="0">
                <a:latin typeface="Arial" panose="020B0604020202020204" pitchFamily="34" charset="0"/>
                <a:cs typeface="Arial" panose="020B0604020202020204" pitchFamily="34" charset="0"/>
              </a:rPr>
              <a:t>Бюджет для граждан</a:t>
            </a:r>
            <a:endParaRPr lang="ru-RU" sz="3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D5D2DF38-6FCF-410E-8ECF-7095552CF157}"/>
              </a:ext>
            </a:extLst>
          </p:cNvPr>
          <p:cNvSpPr/>
          <p:nvPr/>
        </p:nvSpPr>
        <p:spPr>
          <a:xfrm>
            <a:off x="806160" y="5353420"/>
            <a:ext cx="7725596" cy="10064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ctr" eaLnBrk="1" hangingPunct="1">
              <a:lnSpc>
                <a:spcPct val="90000"/>
              </a:lnSpc>
              <a:buFontTx/>
              <a:buNone/>
              <a:defRPr/>
            </a:pPr>
            <a:r>
              <a:rPr lang="ru-RU" altLang="ru-RU" sz="1600" b="1" i="1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 решению Совета депутатов Чамзинского муниципального района от 15.04.2022 года № 47 «Об утверждении отчета об исполнении бюджета Чамзинского муниципального района  Республики Мордовия за 2021 год</a:t>
            </a:r>
            <a:r>
              <a:rPr lang="ru-RU" altLang="ru-RU" b="1" i="1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»</a:t>
            </a:r>
          </a:p>
        </p:txBody>
      </p:sp>
    </p:spTree>
    <p:extLst>
      <p:ext uri="{BB962C8B-B14F-4D97-AF65-F5344CB8AC3E}">
        <p14:creationId xmlns:p14="http://schemas.microsoft.com/office/powerpoint/2010/main" val="2130856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alphaModFix amt="92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FB764A96-BB72-4352-8870-7F5408D3EAEA}"/>
              </a:ext>
            </a:extLst>
          </p:cNvPr>
          <p:cNvSpPr/>
          <p:nvPr/>
        </p:nvSpPr>
        <p:spPr>
          <a:xfrm>
            <a:off x="611560" y="476672"/>
            <a:ext cx="77048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ru-RU" altLang="ru-RU" b="1" i="1" dirty="0">
                <a:solidFill>
                  <a:srgbClr val="0000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Уважаемые жители </a:t>
            </a:r>
            <a:r>
              <a:rPr lang="ru-RU" altLang="ru-RU" b="1" i="1" dirty="0" err="1">
                <a:solidFill>
                  <a:srgbClr val="0000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Чамзинского</a:t>
            </a:r>
            <a:r>
              <a:rPr lang="ru-RU" altLang="ru-RU" b="1" i="1" dirty="0">
                <a:solidFill>
                  <a:srgbClr val="0000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 муниципального района!</a:t>
            </a:r>
          </a:p>
          <a:p>
            <a:pPr eaLnBrk="1" hangingPunct="1">
              <a:defRPr/>
            </a:pPr>
            <a:endParaRPr lang="ru-RU" altLang="ru-RU" b="1" i="1" dirty="0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5A838C86-4936-446E-B19B-C42CAD9FFFEA}"/>
              </a:ext>
            </a:extLst>
          </p:cNvPr>
          <p:cNvSpPr/>
          <p:nvPr/>
        </p:nvSpPr>
        <p:spPr>
          <a:xfrm>
            <a:off x="827584" y="1123003"/>
            <a:ext cx="74888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ru-RU" altLang="ru-RU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   </a:t>
            </a:r>
          </a:p>
        </p:txBody>
      </p:sp>
      <p:pic>
        <p:nvPicPr>
          <p:cNvPr id="13" name="Picture 2" descr="Картинки по запросу бюджет для граждан картинки">
            <a:extLst>
              <a:ext uri="{FF2B5EF4-FFF2-40B4-BE49-F238E27FC236}">
                <a16:creationId xmlns:a16="http://schemas.microsoft.com/office/drawing/2014/main" id="{F8D1DFD3-10B6-4D1F-95D2-7CD10D824D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17475" y="413147"/>
            <a:ext cx="998141" cy="9981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"/>
          </a:effectLst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80D42BAE-AD23-445A-87AD-7F41063D430B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884368" y="386330"/>
            <a:ext cx="998142" cy="1051774"/>
          </a:xfrm>
          <a:prstGeom prst="rect">
            <a:avLst/>
          </a:prstGeom>
          <a:effectLst/>
        </p:spPr>
      </p:pic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6AB71014-6517-4C1A-909B-D0086C031D02}"/>
              </a:ext>
            </a:extLst>
          </p:cNvPr>
          <p:cNvSpPr/>
          <p:nvPr/>
        </p:nvSpPr>
        <p:spPr>
          <a:xfrm>
            <a:off x="827584" y="1438104"/>
            <a:ext cx="7488832" cy="4468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9388" lvl="1" indent="1588" eaLnBrk="1" hangingPunct="1">
              <a:lnSpc>
                <a:spcPct val="90000"/>
              </a:lnSpc>
              <a:buFontTx/>
              <a:buChar char="•"/>
              <a:tabLst>
                <a:tab pos="360363" algn="l"/>
              </a:tabLst>
              <a:defRPr/>
            </a:pPr>
            <a:r>
              <a:rPr lang="ru-RU" altLang="ru-RU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«Бюджет для граждан» нацелен на широкий круг пользователей – всех граждан </a:t>
            </a:r>
            <a:r>
              <a:rPr lang="ru-RU" altLang="ru-RU" sz="1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Чамзинского</a:t>
            </a:r>
            <a:r>
              <a:rPr lang="ru-RU" altLang="ru-RU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 муниципального района Республики Мордовия, не обладающих специальными знаниями в сфере бюджетного законодательства. </a:t>
            </a:r>
          </a:p>
          <a:p>
            <a:pPr marL="179388" lvl="1" indent="1588" eaLnBrk="1" hangingPunct="1">
              <a:lnSpc>
                <a:spcPct val="90000"/>
              </a:lnSpc>
              <a:buFontTx/>
              <a:buChar char="•"/>
              <a:tabLst>
                <a:tab pos="360363" algn="l"/>
              </a:tabLst>
              <a:defRPr/>
            </a:pPr>
            <a:endParaRPr lang="ru-RU" altLang="ru-RU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9388" lvl="1" indent="1588" eaLnBrk="1" hangingPunct="1">
              <a:lnSpc>
                <a:spcPct val="90000"/>
              </a:lnSpc>
              <a:buFontTx/>
              <a:buChar char="•"/>
              <a:tabLst>
                <a:tab pos="360363" algn="l"/>
              </a:tabLst>
              <a:defRPr/>
            </a:pPr>
            <a:r>
              <a:rPr lang="ru-RU" altLang="ru-RU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Отчет об исполнении бюджета содержит данные об исполнении бюджета по доходам, расходам и источникам финансирования дефицита бюджета в соответствии с бюджетной классификацией Российской Федерации</a:t>
            </a:r>
          </a:p>
          <a:p>
            <a:pPr marL="179388" lvl="1" indent="1588" eaLnBrk="1" hangingPunct="1">
              <a:lnSpc>
                <a:spcPct val="90000"/>
              </a:lnSpc>
              <a:tabLst>
                <a:tab pos="360363" algn="l"/>
              </a:tabLst>
              <a:defRPr/>
            </a:pPr>
            <a:r>
              <a:rPr lang="ru-RU" altLang="ru-RU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179388" lvl="1" indent="1588">
              <a:lnSpc>
                <a:spcPct val="90000"/>
              </a:lnSpc>
              <a:buFontTx/>
              <a:buChar char="•"/>
              <a:tabLst>
                <a:tab pos="360363" algn="l"/>
              </a:tabLst>
              <a:defRPr/>
            </a:pPr>
            <a:r>
              <a:rPr lang="ru-RU" altLang="ru-RU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Годовой отчет об исполнении районного бюджета подлежит рассмотрению Советом депутатов </a:t>
            </a:r>
            <a:r>
              <a:rPr lang="ru-RU" altLang="ru-RU" sz="1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Чамзинского</a:t>
            </a:r>
            <a:r>
              <a:rPr lang="ru-RU" altLang="ru-RU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муниципального района  Республики Мордовия и утверждается решением Совета депутатов </a:t>
            </a:r>
            <a:r>
              <a:rPr lang="ru-RU" altLang="ru-RU" sz="1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Чамзинского</a:t>
            </a:r>
            <a:r>
              <a:rPr lang="ru-RU" altLang="ru-RU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муниципального района Республики Мордовия  </a:t>
            </a:r>
          </a:p>
          <a:p>
            <a:pPr marL="179388" lvl="1" indent="1588">
              <a:lnSpc>
                <a:spcPct val="90000"/>
              </a:lnSpc>
              <a:buFontTx/>
              <a:buChar char="•"/>
              <a:tabLst>
                <a:tab pos="360363" algn="l"/>
              </a:tabLst>
              <a:defRPr/>
            </a:pPr>
            <a:endParaRPr lang="ru-RU" altLang="ru-RU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9388" lvl="1" indent="1588">
              <a:lnSpc>
                <a:spcPct val="90000"/>
              </a:lnSpc>
              <a:buFontTx/>
              <a:buChar char="•"/>
              <a:tabLst>
                <a:tab pos="360363" algn="l"/>
              </a:tabLst>
              <a:defRPr/>
            </a:pPr>
            <a:r>
              <a:rPr lang="ru-RU" altLang="ru-RU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Перед вами </a:t>
            </a:r>
            <a:r>
              <a:rPr lang="ru-RU" altLang="ru-RU" sz="1600" i="1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брошюра «Бюджет для граждан»,</a:t>
            </a:r>
            <a:r>
              <a:rPr lang="ru-RU" altLang="ru-RU" sz="1600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altLang="ru-RU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созданная специально для того, чтобы каждый гражданин </a:t>
            </a:r>
            <a:r>
              <a:rPr lang="ru-RU" altLang="ru-RU" sz="1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Чамзинского</a:t>
            </a:r>
            <a:r>
              <a:rPr lang="ru-RU" altLang="ru-RU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муниципального района Республики Мордовия был осведомлен, как формируется и расходуется бюджет района, сколько в бюджет поступает средств и на какие направления они расходуются.</a:t>
            </a:r>
          </a:p>
          <a:p>
            <a:pPr marL="179388" lvl="1" indent="1588" eaLnBrk="1" hangingPunct="1">
              <a:lnSpc>
                <a:spcPct val="90000"/>
              </a:lnSpc>
              <a:buFontTx/>
              <a:buChar char="•"/>
              <a:tabLst>
                <a:tab pos="360363" algn="l"/>
              </a:tabLst>
              <a:defRPr/>
            </a:pPr>
            <a:endParaRPr lang="ru-RU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07247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alphaModFix amt="92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Картинки по запросу бюджет для граждан картинки">
            <a:extLst>
              <a:ext uri="{FF2B5EF4-FFF2-40B4-BE49-F238E27FC236}">
                <a16:creationId xmlns:a16="http://schemas.microsoft.com/office/drawing/2014/main" id="{F8D1DFD3-10B6-4D1F-95D2-7CD10D824D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89482" y="413147"/>
            <a:ext cx="1430190" cy="9981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"/>
          </a:effectLst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80D42BAE-AD23-445A-87AD-7F41063D430B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884368" y="386330"/>
            <a:ext cx="998142" cy="1051774"/>
          </a:xfrm>
          <a:prstGeom prst="rect">
            <a:avLst/>
          </a:prstGeom>
          <a:effectLst/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D9ECDD68-E445-43D9-B13E-F4CAA2C281CA}"/>
              </a:ext>
            </a:extLst>
          </p:cNvPr>
          <p:cNvSpPr/>
          <p:nvPr/>
        </p:nvSpPr>
        <p:spPr>
          <a:xfrm>
            <a:off x="1187624" y="413147"/>
            <a:ext cx="691276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b="1" dirty="0" err="1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Чамзинский</a:t>
            </a:r>
            <a:r>
              <a:rPr lang="ru-RU" altLang="ru-RU" b="1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муниципальный район Республики Мордовия</a:t>
            </a:r>
            <a:endParaRPr lang="ru-RU" dirty="0">
              <a:solidFill>
                <a:srgbClr val="0000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2" descr="C:\Users\Андрей\Desktop\фото черновики\chamz.gif">
            <a:extLst>
              <a:ext uri="{FF2B5EF4-FFF2-40B4-BE49-F238E27FC236}">
                <a16:creationId xmlns:a16="http://schemas.microsoft.com/office/drawing/2014/main" id="{750AE96E-57D4-4619-ADCC-345312C22E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2134" y="1610146"/>
            <a:ext cx="6438296" cy="40317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9">
            <a:extLst>
              <a:ext uri="{FF2B5EF4-FFF2-40B4-BE49-F238E27FC236}">
                <a16:creationId xmlns:a16="http://schemas.microsoft.com/office/drawing/2014/main" id="{CA192058-EFA5-4958-B9D8-78E339A4930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63112" y="1123256"/>
            <a:ext cx="2193937" cy="57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0"/>
              </a:spcBef>
              <a:buClrTx/>
              <a:buSzTx/>
              <a:buFontTx/>
              <a:buNone/>
            </a:pPr>
            <a:endParaRPr lang="en-US" altLang="ru-RU" sz="1400" dirty="0">
              <a:solidFill>
                <a:srgbClr val="FD91A3"/>
              </a:solidFill>
              <a:latin typeface="Arial" panose="020B0604020202020204" pitchFamily="34" charset="0"/>
            </a:endParaRPr>
          </a:p>
          <a:p>
            <a:pPr eaLnBrk="1" hangingPunct="1">
              <a:lnSpc>
                <a:spcPct val="9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400" dirty="0">
                <a:latin typeface="Arial" panose="020B0604020202020204" pitchFamily="34" charset="0"/>
              </a:rPr>
              <a:t>106,1% - Индекс потребительских цен</a:t>
            </a:r>
          </a:p>
        </p:txBody>
      </p:sp>
      <p:sp>
        <p:nvSpPr>
          <p:cNvPr id="10" name="Rectangle 13">
            <a:extLst>
              <a:ext uri="{FF2B5EF4-FFF2-40B4-BE49-F238E27FC236}">
                <a16:creationId xmlns:a16="http://schemas.microsoft.com/office/drawing/2014/main" id="{000A945E-72C6-4753-84DD-5857BE89AE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5020" y="5301208"/>
            <a:ext cx="2978868" cy="793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000" dirty="0">
                <a:latin typeface="Arial" panose="020B0604020202020204" pitchFamily="34" charset="0"/>
              </a:rPr>
              <a:t>38 161</a:t>
            </a:r>
            <a:r>
              <a:rPr lang="ru-RU" altLang="ru-RU" sz="2800" dirty="0">
                <a:latin typeface="Arial" panose="020B0604020202020204" pitchFamily="34" charset="0"/>
              </a:rPr>
              <a:t> </a:t>
            </a:r>
            <a:r>
              <a:rPr lang="ru-RU" altLang="ru-RU" sz="1400" dirty="0">
                <a:latin typeface="Arial" panose="020B0604020202020204" pitchFamily="34" charset="0"/>
              </a:rPr>
              <a:t>руб.</a:t>
            </a:r>
          </a:p>
          <a:p>
            <a:pPr eaLnBrk="1" hangingPunct="1">
              <a:lnSpc>
                <a:spcPct val="9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400" dirty="0">
                <a:latin typeface="Arial" panose="020B0604020202020204" pitchFamily="34" charset="0"/>
              </a:rPr>
              <a:t>Среднемесячная номинальная начисленная заработная плата</a:t>
            </a:r>
          </a:p>
          <a:p>
            <a:pPr eaLnBrk="1" hangingPunct="1">
              <a:lnSpc>
                <a:spcPct val="90000"/>
              </a:lnSpc>
              <a:spcBef>
                <a:spcPct val="0"/>
              </a:spcBef>
              <a:buClrTx/>
              <a:buSzTx/>
              <a:buFontTx/>
              <a:buNone/>
            </a:pPr>
            <a:endParaRPr lang="ru-RU" altLang="ru-RU" sz="1400" dirty="0">
              <a:latin typeface="Arial" panose="020B0604020202020204" pitchFamily="34" charset="0"/>
            </a:endParaRPr>
          </a:p>
        </p:txBody>
      </p:sp>
      <p:sp>
        <p:nvSpPr>
          <p:cNvPr id="12" name="Rectangle 10">
            <a:extLst>
              <a:ext uri="{FF2B5EF4-FFF2-40B4-BE49-F238E27FC236}">
                <a16:creationId xmlns:a16="http://schemas.microsoft.com/office/drawing/2014/main" id="{613758F4-86A5-4E7D-89BA-6BA13DB211E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6545" y="2636912"/>
            <a:ext cx="2519362" cy="376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000" dirty="0">
                <a:latin typeface="Arial" panose="020B0604020202020204" pitchFamily="34" charset="0"/>
              </a:rPr>
              <a:t>0,2%</a:t>
            </a:r>
            <a:r>
              <a:rPr lang="ru-RU" altLang="ru-RU" sz="1400" dirty="0">
                <a:latin typeface="Arial" panose="020B0604020202020204" pitchFamily="34" charset="0"/>
              </a:rPr>
              <a:t> уровень</a:t>
            </a:r>
            <a:endParaRPr lang="en-US" altLang="ru-RU" sz="1400" dirty="0">
              <a:latin typeface="Arial" panose="020B0604020202020204" pitchFamily="34" charset="0"/>
            </a:endParaRPr>
          </a:p>
          <a:p>
            <a:pPr eaLnBrk="1" hangingPunct="1">
              <a:lnSpc>
                <a:spcPct val="9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400" dirty="0">
                <a:latin typeface="Arial" panose="020B0604020202020204" pitchFamily="34" charset="0"/>
              </a:rPr>
              <a:t> безработицы</a:t>
            </a:r>
          </a:p>
        </p:txBody>
      </p:sp>
      <p:sp>
        <p:nvSpPr>
          <p:cNvPr id="15" name="Rectangle 7">
            <a:extLst>
              <a:ext uri="{FF2B5EF4-FFF2-40B4-BE49-F238E27FC236}">
                <a16:creationId xmlns:a16="http://schemas.microsoft.com/office/drawing/2014/main" id="{EE8A3C8C-325E-44AC-A97D-CBD4396E280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72200" y="2135294"/>
            <a:ext cx="2519362" cy="576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400" dirty="0">
                <a:latin typeface="Arial" panose="020B0604020202020204" pitchFamily="34" charset="0"/>
              </a:rPr>
              <a:t>28 701 человек </a:t>
            </a:r>
          </a:p>
          <a:p>
            <a:pPr eaLnBrk="1" hangingPunct="1">
              <a:lnSpc>
                <a:spcPct val="9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400" dirty="0">
                <a:latin typeface="Arial" panose="020B0604020202020204" pitchFamily="34" charset="0"/>
              </a:rPr>
              <a:t>Численность населения</a:t>
            </a:r>
          </a:p>
        </p:txBody>
      </p:sp>
      <p:sp>
        <p:nvSpPr>
          <p:cNvPr id="17" name="Rectangle 5">
            <a:extLst>
              <a:ext uri="{FF2B5EF4-FFF2-40B4-BE49-F238E27FC236}">
                <a16:creationId xmlns:a16="http://schemas.microsoft.com/office/drawing/2014/main" id="{02924B0E-B1D0-45FB-A314-457442CB2F02}"/>
              </a:ext>
            </a:extLst>
          </p:cNvPr>
          <p:cNvSpPr txBox="1">
            <a:spLocks noChangeArrowheads="1"/>
          </p:cNvSpPr>
          <p:nvPr/>
        </p:nvSpPr>
        <p:spPr>
          <a:xfrm>
            <a:off x="3665480" y="5654390"/>
            <a:ext cx="2706720" cy="576262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 lnSpcReduction="10000"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9436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686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8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64592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90195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19456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4688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lnSpc>
                <a:spcPct val="90000"/>
              </a:lnSpc>
              <a:spcAft>
                <a:spcPts val="0"/>
              </a:spcAft>
              <a:buFontTx/>
              <a:buNone/>
              <a:defRPr/>
            </a:pPr>
            <a:r>
              <a:rPr lang="ru-RU" alt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1009,5 к</a:t>
            </a:r>
            <a:r>
              <a:rPr lang="ru-RU" alt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в. км</a:t>
            </a:r>
            <a:r>
              <a:rPr lang="ru-RU" alt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alt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Площадь территории</a:t>
            </a:r>
            <a:r>
              <a:rPr lang="ru-RU" alt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20" name="Rectangle 8">
            <a:extLst>
              <a:ext uri="{FF2B5EF4-FFF2-40B4-BE49-F238E27FC236}">
                <a16:creationId xmlns:a16="http://schemas.microsoft.com/office/drawing/2014/main" id="{8802B505-D19A-4607-A42E-B0BAA195B01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42240" y="5216696"/>
            <a:ext cx="2519363" cy="719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400" dirty="0">
                <a:latin typeface="Arial" panose="020B0604020202020204" pitchFamily="34" charset="0"/>
              </a:rPr>
              <a:t>2 городских и 8 сельских поселений</a:t>
            </a:r>
          </a:p>
          <a:p>
            <a:pPr eaLnBrk="1" hangingPunct="1">
              <a:lnSpc>
                <a:spcPct val="90000"/>
              </a:lnSpc>
              <a:spcBef>
                <a:spcPct val="0"/>
              </a:spcBef>
              <a:buClrTx/>
              <a:buSzTx/>
              <a:buFontTx/>
              <a:buNone/>
            </a:pPr>
            <a:endParaRPr lang="ru-RU" altLang="ru-RU" sz="1400" dirty="0">
              <a:solidFill>
                <a:srgbClr val="FD91A3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84608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9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8D20D401-DFFE-4E45-8739-21E82FB459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28B7E95-17EF-4742-85A3-96C6DC8FBD9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9" name="Picture 2" descr="Картинки по запросу бюджет для граждан картинки">
            <a:extLst>
              <a:ext uri="{FF2B5EF4-FFF2-40B4-BE49-F238E27FC236}">
                <a16:creationId xmlns:a16="http://schemas.microsoft.com/office/drawing/2014/main" id="{008F15BF-B5EA-479D-BE5A-D53431355D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528" y="332656"/>
            <a:ext cx="1368152" cy="1105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"/>
          </a:effec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C31900CB-93CE-434D-AC62-69BB3FF79BDC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884368" y="386330"/>
            <a:ext cx="998142" cy="1051774"/>
          </a:xfrm>
          <a:prstGeom prst="rect">
            <a:avLst/>
          </a:prstGeom>
          <a:effectLst/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ABE88544-A5F6-4679-99A8-A5736B915A19}"/>
              </a:ext>
            </a:extLst>
          </p:cNvPr>
          <p:cNvSpPr/>
          <p:nvPr/>
        </p:nvSpPr>
        <p:spPr>
          <a:xfrm>
            <a:off x="1403648" y="402358"/>
            <a:ext cx="67687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b="1" dirty="0" err="1">
                <a:solidFill>
                  <a:srgbClr val="000066"/>
                </a:solidFill>
              </a:rPr>
              <a:t>Чамзинский</a:t>
            </a:r>
            <a:r>
              <a:rPr lang="ru-RU" altLang="ru-RU" b="1" dirty="0">
                <a:solidFill>
                  <a:srgbClr val="000066"/>
                </a:solidFill>
              </a:rPr>
              <a:t> муниципальный район в составе Республики Мордовия</a:t>
            </a:r>
            <a:endParaRPr lang="ru-RU" dirty="0">
              <a:solidFill>
                <a:srgbClr val="000066"/>
              </a:solidFill>
            </a:endParaRP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45AEF9BD-816A-4343-826D-0BC913C8E32E}"/>
              </a:ext>
            </a:extLst>
          </p:cNvPr>
          <p:cNvSpPr/>
          <p:nvPr/>
        </p:nvSpPr>
        <p:spPr>
          <a:xfrm>
            <a:off x="4499992" y="1582984"/>
            <a:ext cx="4032448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eaLnBrk="1" hangingPunct="1">
              <a:defRPr/>
            </a:pPr>
            <a:r>
              <a:rPr lang="ru-RU" altLang="ru-RU" sz="1400" b="1" u="sng" dirty="0">
                <a:solidFill>
                  <a:srgbClr val="000099"/>
                </a:solidFill>
              </a:rPr>
              <a:t>1 место – </a:t>
            </a:r>
            <a:r>
              <a:rPr lang="ru-RU" altLang="ru-RU" sz="1400" dirty="0">
                <a:solidFill>
                  <a:srgbClr val="000099"/>
                </a:solidFill>
              </a:rPr>
              <a:t>производство скота и птицы на душу населения; в номинации «За эффективное ведение сельскохозяйственного производства».</a:t>
            </a:r>
          </a:p>
          <a:p>
            <a:pPr marL="0" indent="0" eaLnBrk="1" hangingPunct="1">
              <a:defRPr/>
            </a:pPr>
            <a:endParaRPr lang="ru-RU" altLang="ru-RU" sz="1400" dirty="0">
              <a:solidFill>
                <a:srgbClr val="000099"/>
              </a:solidFill>
            </a:endParaRPr>
          </a:p>
          <a:p>
            <a:pPr marL="0" indent="0" eaLnBrk="1" hangingPunct="1">
              <a:defRPr/>
            </a:pPr>
            <a:r>
              <a:rPr lang="ru-RU" altLang="ru-RU" sz="1400" b="1" u="sng" dirty="0">
                <a:solidFill>
                  <a:srgbClr val="000099"/>
                </a:solidFill>
              </a:rPr>
              <a:t>2 место – </a:t>
            </a:r>
            <a:r>
              <a:rPr lang="ru-RU" altLang="ru-RU" sz="1400" dirty="0">
                <a:solidFill>
                  <a:srgbClr val="000099"/>
                </a:solidFill>
              </a:rPr>
              <a:t>объем отгруженной продукции собственного производства и объем инвестиций в основной капитал на душу населения.</a:t>
            </a:r>
          </a:p>
          <a:p>
            <a:pPr marL="0" indent="0" eaLnBrk="1" hangingPunct="1">
              <a:defRPr/>
            </a:pPr>
            <a:endParaRPr lang="ru-RU" altLang="ru-RU" sz="1400" b="1" u="sng" dirty="0">
              <a:solidFill>
                <a:srgbClr val="000099"/>
              </a:solidFill>
            </a:endParaRPr>
          </a:p>
          <a:p>
            <a:pPr marL="0" indent="0" eaLnBrk="1" hangingPunct="1">
              <a:defRPr/>
            </a:pPr>
            <a:r>
              <a:rPr lang="ru-RU" altLang="ru-RU" sz="1400" b="1" u="sng" dirty="0">
                <a:solidFill>
                  <a:srgbClr val="000099"/>
                </a:solidFill>
              </a:rPr>
              <a:t>3 место – </a:t>
            </a:r>
            <a:r>
              <a:rPr lang="ru-RU" altLang="ru-RU" sz="1400" dirty="0">
                <a:solidFill>
                  <a:srgbClr val="000099"/>
                </a:solidFill>
              </a:rPr>
              <a:t>объем оборота розничной торговли на душу населения.</a:t>
            </a:r>
          </a:p>
          <a:p>
            <a:pPr marL="0" indent="0" eaLnBrk="1" hangingPunct="1">
              <a:defRPr/>
            </a:pPr>
            <a:endParaRPr lang="ru-RU" altLang="ru-RU" sz="1400" dirty="0">
              <a:solidFill>
                <a:srgbClr val="000099"/>
              </a:solidFill>
            </a:endParaRPr>
          </a:p>
          <a:p>
            <a:pPr marL="0" indent="0" eaLnBrk="1" hangingPunct="1">
              <a:defRPr/>
            </a:pPr>
            <a:r>
              <a:rPr lang="ru-RU" altLang="ru-RU" sz="1400" b="1" u="sng" dirty="0">
                <a:solidFill>
                  <a:srgbClr val="000099"/>
                </a:solidFill>
              </a:rPr>
              <a:t>4 место – </a:t>
            </a:r>
            <a:r>
              <a:rPr lang="ru-RU" altLang="ru-RU" sz="1400" dirty="0">
                <a:solidFill>
                  <a:srgbClr val="000099"/>
                </a:solidFill>
              </a:rPr>
              <a:t>объем собственных доходов на душу населения и среднемесячная заработная плата.</a:t>
            </a:r>
            <a:endParaRPr lang="ru-RU" altLang="ru-RU" sz="1400" b="1" u="sng" dirty="0">
              <a:solidFill>
                <a:srgbClr val="000099"/>
              </a:solidFill>
            </a:endParaRPr>
          </a:p>
        </p:txBody>
      </p:sp>
      <p:pic>
        <p:nvPicPr>
          <p:cNvPr id="12" name="Picture 6" descr="1191262087_map_mordovia">
            <a:extLst>
              <a:ext uri="{FF2B5EF4-FFF2-40B4-BE49-F238E27FC236}">
                <a16:creationId xmlns:a16="http://schemas.microsoft.com/office/drawing/2014/main" id="{5C5737F8-04AD-403C-A44A-22DC754226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11560" y="1556111"/>
            <a:ext cx="3744416" cy="33130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334061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8D20D401-DFFE-4E45-8739-21E82FB459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28B7E95-17EF-4742-85A3-96C6DC8FBD9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9" name="Picture 2" descr="Картинки по запросу бюджет для граждан картинки">
            <a:extLst>
              <a:ext uri="{FF2B5EF4-FFF2-40B4-BE49-F238E27FC236}">
                <a16:creationId xmlns:a16="http://schemas.microsoft.com/office/drawing/2014/main" id="{008F15BF-B5EA-479D-BE5A-D53431355D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528" y="332656"/>
            <a:ext cx="1368152" cy="1105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"/>
          </a:effec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C31900CB-93CE-434D-AC62-69BB3FF79BDC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884368" y="386330"/>
            <a:ext cx="998142" cy="1051774"/>
          </a:xfrm>
          <a:prstGeom prst="rect">
            <a:avLst/>
          </a:prstGeom>
          <a:effectLst/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0883E3A-6F80-4C0D-AB25-53B1E3145944}"/>
              </a:ext>
            </a:extLst>
          </p:cNvPr>
          <p:cNvSpPr txBox="1"/>
          <p:nvPr/>
        </p:nvSpPr>
        <p:spPr>
          <a:xfrm>
            <a:off x="755578" y="476672"/>
            <a:ext cx="75608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ru-RU" b="1" dirty="0">
                <a:solidFill>
                  <a:srgbClr val="002060"/>
                </a:solidFill>
                <a:latin typeface="Cambria" panose="02040503050406030204" pitchFamily="18" charset="0"/>
              </a:rPr>
              <a:t> </a:t>
            </a:r>
            <a:endParaRPr lang="ru-RU" altLang="ru-RU" b="1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graphicFrame>
        <p:nvGraphicFramePr>
          <p:cNvPr id="26" name="Схема 25">
            <a:extLst>
              <a:ext uri="{FF2B5EF4-FFF2-40B4-BE49-F238E27FC236}">
                <a16:creationId xmlns:a16="http://schemas.microsoft.com/office/drawing/2014/main" id="{E3CD6AA8-659B-4D72-BE11-735A4F371D88}"/>
              </a:ext>
            </a:extLst>
          </p:cNvPr>
          <p:cNvGraphicFramePr/>
          <p:nvPr/>
        </p:nvGraphicFramePr>
        <p:xfrm>
          <a:off x="539552" y="1700808"/>
          <a:ext cx="7902800" cy="37808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D3FF97FF-6D56-45FA-97C6-7007A132C1FF}"/>
              </a:ext>
            </a:extLst>
          </p:cNvPr>
          <p:cNvSpPr/>
          <p:nvPr/>
        </p:nvSpPr>
        <p:spPr>
          <a:xfrm>
            <a:off x="1547664" y="522838"/>
            <a:ext cx="633670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/>
              <a:t>Основные показатели </a:t>
            </a:r>
            <a:br>
              <a:rPr lang="ru-RU" b="1" dirty="0"/>
            </a:br>
            <a:r>
              <a:rPr lang="ru-RU" b="1" dirty="0"/>
              <a:t>социально-экономического развития </a:t>
            </a:r>
            <a:r>
              <a:rPr lang="ru-RU" b="1" dirty="0" err="1"/>
              <a:t>Чамзинского</a:t>
            </a:r>
            <a:r>
              <a:rPr lang="ru-RU" b="1" dirty="0"/>
              <a:t> муниципального района за 2019- 2021 годы</a:t>
            </a:r>
          </a:p>
        </p:txBody>
      </p:sp>
      <p:graphicFrame>
        <p:nvGraphicFramePr>
          <p:cNvPr id="8" name="Group 409">
            <a:extLst>
              <a:ext uri="{FF2B5EF4-FFF2-40B4-BE49-F238E27FC236}">
                <a16:creationId xmlns:a16="http://schemas.microsoft.com/office/drawing/2014/main" id="{2706E671-1C11-49F7-836F-DF8A8CB90EB3}"/>
              </a:ext>
            </a:extLst>
          </p:cNvPr>
          <p:cNvGraphicFramePr>
            <a:graphicFrameLocks/>
          </p:cNvGraphicFramePr>
          <p:nvPr/>
        </p:nvGraphicFramePr>
        <p:xfrm>
          <a:off x="539552" y="1700808"/>
          <a:ext cx="7902800" cy="4730127"/>
        </p:xfrm>
        <a:graphic>
          <a:graphicData uri="http://schemas.openxmlformats.org/drawingml/2006/table">
            <a:tbl>
              <a:tblPr/>
              <a:tblGrid>
                <a:gridCol w="367240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640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801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0811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7806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439762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Font typeface="Tahoma" panose="020B0604030504040204" pitchFamily="34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Font typeface="Tahoma" panose="020B060403050404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Показатели</a:t>
                      </a:r>
                    </a:p>
                  </a:txBody>
                  <a:tcPr marL="91445" marR="91445" marT="45704" marB="4570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Font typeface="Tahoma" panose="020B0604030504040204" pitchFamily="34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Font typeface="Tahoma" panose="020B060403050404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Ед. изм.</a:t>
                      </a:r>
                    </a:p>
                  </a:txBody>
                  <a:tcPr marL="91445" marR="91445" marT="45704" marB="457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Font typeface="Tahoma" panose="020B0604030504040204" pitchFamily="34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Font typeface="Tahoma" panose="020B060403050404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2019 год (отчет)</a:t>
                      </a:r>
                    </a:p>
                  </a:txBody>
                  <a:tcPr marL="91445" marR="91445" marT="45704" marB="457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Font typeface="Tahoma" panose="020B0604030504040204" pitchFamily="34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Font typeface="Tahoma" panose="020B060403050404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2020 год (отчет)</a:t>
                      </a:r>
                    </a:p>
                  </a:txBody>
                  <a:tcPr marL="91445" marR="91445" marT="45704" marB="457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Font typeface="Tahoma" panose="020B0604030504040204" pitchFamily="34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Font typeface="Tahoma" panose="020B060403050404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2021 год (отчет)</a:t>
                      </a:r>
                    </a:p>
                  </a:txBody>
                  <a:tcPr marL="91445" marR="91445" marT="45704" marB="457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974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Численность населения на </a:t>
                      </a:r>
                    </a:p>
                  </a:txBody>
                  <a:tcPr marL="91445" marR="91445" marT="45704" marB="4570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чел.</a:t>
                      </a:r>
                    </a:p>
                  </a:txBody>
                  <a:tcPr marL="91445" marR="91445" marT="45704" marB="457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29 457</a:t>
                      </a:r>
                    </a:p>
                  </a:txBody>
                  <a:tcPr marL="91445" marR="91445" marT="45704" marB="457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29 059</a:t>
                      </a:r>
                    </a:p>
                  </a:txBody>
                  <a:tcPr marL="91445" marR="91445" marT="45704" marB="457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28 701</a:t>
                      </a:r>
                    </a:p>
                  </a:txBody>
                  <a:tcPr marL="91445" marR="91445" marT="45704" marB="457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14687887"/>
                  </a:ext>
                </a:extLst>
              </a:tr>
              <a:tr h="43974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темп роста к уровню прошлого года</a:t>
                      </a:r>
                    </a:p>
                  </a:txBody>
                  <a:tcPr marL="91445" marR="91445" marT="45704" marB="4570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endParaRPr kumimoji="0" lang="ru-RU" altLang="ru-RU" sz="13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45" marR="91445" marT="45704" marB="457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99,1</a:t>
                      </a:r>
                    </a:p>
                  </a:txBody>
                  <a:tcPr marL="91445" marR="91445" marT="45704" marB="457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98,6</a:t>
                      </a:r>
                    </a:p>
                  </a:txBody>
                  <a:tcPr marL="91445" marR="91445" marT="45704" marB="457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98,8</a:t>
                      </a:r>
                    </a:p>
                  </a:txBody>
                  <a:tcPr marL="91445" marR="91445" marT="45704" marB="457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68290470"/>
                  </a:ext>
                </a:extLst>
              </a:tr>
              <a:tr h="439749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Font typeface="Tahoma" panose="020B0604030504040204" pitchFamily="34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Font typeface="Tahoma" panose="020B060403050404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Объем оборота розничной торговли</a:t>
                      </a:r>
                    </a:p>
                  </a:txBody>
                  <a:tcPr marL="91445" marR="91445" marT="45704" marB="4570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Font typeface="Tahoma" panose="020B0604030504040204" pitchFamily="34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Font typeface="Tahoma" panose="020B060403050404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тыс.руб</a:t>
                      </a: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</a:p>
                  </a:txBody>
                  <a:tcPr marL="91445" marR="91445" marT="45704" marB="457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3714455,7</a:t>
                      </a:r>
                    </a:p>
                  </a:txBody>
                  <a:tcPr marL="91445" marR="91445" marT="45704" marB="457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3932315,7</a:t>
                      </a:r>
                    </a:p>
                  </a:txBody>
                  <a:tcPr marL="91445" marR="91445" marT="45704" marB="457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4017659,7</a:t>
                      </a:r>
                    </a:p>
                  </a:txBody>
                  <a:tcPr marL="91445" marR="91445" marT="45704" marB="457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44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Font typeface="Tahoma" panose="020B0604030504040204" pitchFamily="34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Font typeface="Tahoma" panose="020B060403050404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темп роста к уровню прошлого года</a:t>
                      </a:r>
                    </a:p>
                  </a:txBody>
                  <a:tcPr marL="91445" marR="91445" marT="45704" marB="4570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Font typeface="Tahoma" panose="020B0604030504040204" pitchFamily="34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Font typeface="Tahoma" panose="020B060403050404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%</a:t>
                      </a:r>
                    </a:p>
                  </a:txBody>
                  <a:tcPr marL="91445" marR="91445" marT="45704" marB="457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102,8</a:t>
                      </a:r>
                    </a:p>
                  </a:txBody>
                  <a:tcPr marL="91445" marR="91445" marT="45704" marB="457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102,8</a:t>
                      </a:r>
                    </a:p>
                  </a:txBody>
                  <a:tcPr marL="91445" marR="91445" marT="45704" marB="457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102,2</a:t>
                      </a:r>
                    </a:p>
                  </a:txBody>
                  <a:tcPr marL="91445" marR="91445" marT="45704" marB="457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444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Font typeface="Tahoma" panose="020B0604030504040204" pitchFamily="34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Font typeface="Tahoma" panose="020B060403050404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Фонд оплаты труда</a:t>
                      </a:r>
                    </a:p>
                  </a:txBody>
                  <a:tcPr marL="91445" marR="91445" marT="45704" marB="4570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Font typeface="Tahoma" panose="020B0604030504040204" pitchFamily="34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Font typeface="Tahoma" panose="020B060403050404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тыс.руб</a:t>
                      </a: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</a:p>
                  </a:txBody>
                  <a:tcPr marL="91445" marR="91445" marT="45704" marB="457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3509555</a:t>
                      </a:r>
                    </a:p>
                  </a:txBody>
                  <a:tcPr marL="91445" marR="91445" marT="45704" marB="457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3518452</a:t>
                      </a:r>
                    </a:p>
                  </a:txBody>
                  <a:tcPr marL="91445" marR="91445" marT="45704" marB="457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3971100</a:t>
                      </a:r>
                    </a:p>
                  </a:txBody>
                  <a:tcPr marL="91445" marR="91445" marT="45704" marB="457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444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Font typeface="Tahoma" panose="020B0604030504040204" pitchFamily="34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Font typeface="Tahoma" panose="020B060403050404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темп роста к уровню прошлого года</a:t>
                      </a:r>
                    </a:p>
                  </a:txBody>
                  <a:tcPr marL="91445" marR="91445" marT="45704" marB="4570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Font typeface="Tahoma" panose="020B0604030504040204" pitchFamily="34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Font typeface="Tahoma" panose="020B060403050404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%</a:t>
                      </a:r>
                    </a:p>
                  </a:txBody>
                  <a:tcPr marL="91445" marR="91445" marT="45704" marB="457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102,7</a:t>
                      </a:r>
                    </a:p>
                  </a:txBody>
                  <a:tcPr marL="91445" marR="91445" marT="45704" marB="457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100,3</a:t>
                      </a:r>
                    </a:p>
                  </a:txBody>
                  <a:tcPr marL="91445" marR="91445" marT="45704" marB="457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115,3</a:t>
                      </a:r>
                    </a:p>
                  </a:txBody>
                  <a:tcPr marL="91445" marR="91445" marT="45704" marB="457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0444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Font typeface="Tahoma" panose="020B0604030504040204" pitchFamily="34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Font typeface="Tahoma" panose="020B060403050404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Прибыль прибыльных предприятий - всего</a:t>
                      </a:r>
                    </a:p>
                  </a:txBody>
                  <a:tcPr marL="91445" marR="91445" marT="45704" marB="4570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Font typeface="Tahoma" panose="020B0604030504040204" pitchFamily="34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Font typeface="Tahoma" panose="020B060403050404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тыс.руб</a:t>
                      </a: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</a:p>
                  </a:txBody>
                  <a:tcPr marL="91445" marR="91445" marT="45704" marB="457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3605402</a:t>
                      </a:r>
                    </a:p>
                  </a:txBody>
                  <a:tcPr marL="91445" marR="91445" marT="45704" marB="457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4209652</a:t>
                      </a:r>
                    </a:p>
                  </a:txBody>
                  <a:tcPr marL="91445" marR="91445" marT="45704" marB="457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9502647</a:t>
                      </a:r>
                    </a:p>
                  </a:txBody>
                  <a:tcPr marL="91445" marR="91445" marT="45704" marB="457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0444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Font typeface="Tahoma" panose="020B0604030504040204" pitchFamily="34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Font typeface="Tahoma" panose="020B060403050404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темп роста к уровню прошлого года</a:t>
                      </a:r>
                    </a:p>
                  </a:txBody>
                  <a:tcPr marL="91445" marR="91445" marT="45704" marB="4570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Font typeface="Tahoma" panose="020B0604030504040204" pitchFamily="34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Font typeface="Tahoma" panose="020B060403050404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%</a:t>
                      </a:r>
                    </a:p>
                  </a:txBody>
                  <a:tcPr marL="91445" marR="91445" marT="45704" marB="457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99,4</a:t>
                      </a:r>
                    </a:p>
                  </a:txBody>
                  <a:tcPr marL="91445" marR="91445" marT="45704" marB="457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116,8</a:t>
                      </a:r>
                    </a:p>
                  </a:txBody>
                  <a:tcPr marL="91445" marR="91445" marT="45704" marB="457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225,7</a:t>
                      </a:r>
                    </a:p>
                  </a:txBody>
                  <a:tcPr marL="91445" marR="91445" marT="45704" marB="457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0444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Font typeface="Tahoma" panose="020B0604030504040204" pitchFamily="34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Font typeface="Tahoma" panose="020B060403050404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в том числе прибыль прибыльных СПХ</a:t>
                      </a:r>
                    </a:p>
                  </a:txBody>
                  <a:tcPr marL="91445" marR="91445" marT="45704" marB="4570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Font typeface="Tahoma" panose="020B0604030504040204" pitchFamily="34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Font typeface="Tahoma" panose="020B060403050404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тыс.руб</a:t>
                      </a: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</a:p>
                  </a:txBody>
                  <a:tcPr marL="91445" marR="91445" marT="45704" marB="457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2064610</a:t>
                      </a:r>
                    </a:p>
                  </a:txBody>
                  <a:tcPr marL="91445" marR="91445" marT="45704" marB="457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4099791</a:t>
                      </a:r>
                    </a:p>
                  </a:txBody>
                  <a:tcPr marL="91445" marR="91445" marT="45704" marB="457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9219280</a:t>
                      </a:r>
                    </a:p>
                  </a:txBody>
                  <a:tcPr marL="91445" marR="91445" marT="45704" marB="457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0444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Font typeface="Tahoma" panose="020B0604030504040204" pitchFamily="34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Font typeface="Tahoma" panose="020B060403050404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темп роста к уровню прошлого года</a:t>
                      </a:r>
                    </a:p>
                  </a:txBody>
                  <a:tcPr marL="91445" marR="91445" marT="45704" marB="4570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Font typeface="Tahoma" panose="020B0604030504040204" pitchFamily="34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Font typeface="Tahoma" panose="020B060403050404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%</a:t>
                      </a:r>
                    </a:p>
                  </a:txBody>
                  <a:tcPr marL="91445" marR="91445" marT="45704" marB="457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85,8</a:t>
                      </a:r>
                    </a:p>
                  </a:txBody>
                  <a:tcPr marL="91445" marR="91445" marT="45704" marB="457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198,6</a:t>
                      </a:r>
                    </a:p>
                  </a:txBody>
                  <a:tcPr marL="91445" marR="91445" marT="45704" marB="457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224,9</a:t>
                      </a:r>
                    </a:p>
                  </a:txBody>
                  <a:tcPr marL="91445" marR="91445" marT="45704" marB="457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39762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Font typeface="Tahoma" panose="020B0604030504040204" pitchFamily="34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Font typeface="Tahoma" panose="020B060403050404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Общая площадь введенного жилья с учетом индивидуального строительства</a:t>
                      </a:r>
                    </a:p>
                  </a:txBody>
                  <a:tcPr marL="91445" marR="91445" marT="45704" marB="4570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Font typeface="Tahoma" panose="020B0604030504040204" pitchFamily="34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Font typeface="Tahoma" panose="020B060403050404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кв.м</a:t>
                      </a: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</a:p>
                  </a:txBody>
                  <a:tcPr marL="91445" marR="91445" marT="45704" marB="457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12568</a:t>
                      </a:r>
                    </a:p>
                  </a:txBody>
                  <a:tcPr marL="91445" marR="91445" marT="45704" marB="457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7297</a:t>
                      </a:r>
                    </a:p>
                  </a:txBody>
                  <a:tcPr marL="91445" marR="91445" marT="45704" marB="457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7 450,0</a:t>
                      </a:r>
                    </a:p>
                  </a:txBody>
                  <a:tcPr marL="91445" marR="91445" marT="45704" marB="457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0444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Font typeface="Tahoma" panose="020B0604030504040204" pitchFamily="34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Font typeface="Tahoma" panose="020B060403050404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темп роста к уровню прошлого года</a:t>
                      </a:r>
                    </a:p>
                  </a:txBody>
                  <a:tcPr marL="91445" marR="91445" marT="45704" marB="4570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Font typeface="Tahoma" panose="020B0604030504040204" pitchFamily="34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Font typeface="Tahoma" panose="020B060403050404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%</a:t>
                      </a:r>
                    </a:p>
                  </a:txBody>
                  <a:tcPr marL="91445" marR="91445" marT="45704" marB="457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194,3</a:t>
                      </a:r>
                    </a:p>
                  </a:txBody>
                  <a:tcPr marL="91445" marR="91445" marT="45704" marB="457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58,1</a:t>
                      </a:r>
                    </a:p>
                  </a:txBody>
                  <a:tcPr marL="91445" marR="91445" marT="45704" marB="457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102,1</a:t>
                      </a:r>
                    </a:p>
                  </a:txBody>
                  <a:tcPr marL="91445" marR="91445" marT="45704" marB="457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542633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8D20D401-DFFE-4E45-8739-21E82FB459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16416" y="6492875"/>
            <a:ext cx="762000" cy="365125"/>
          </a:xfrm>
        </p:spPr>
        <p:txBody>
          <a:bodyPr/>
          <a:lstStyle/>
          <a:p>
            <a:pPr>
              <a:defRPr/>
            </a:pPr>
            <a:fld id="{B28B7E95-17EF-4742-85A3-96C6DC8FBD9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9" name="Picture 2" descr="Картинки по запросу бюджет для граждан картинки">
            <a:extLst>
              <a:ext uri="{FF2B5EF4-FFF2-40B4-BE49-F238E27FC236}">
                <a16:creationId xmlns:a16="http://schemas.microsoft.com/office/drawing/2014/main" id="{008F15BF-B5EA-479D-BE5A-D53431355D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528" y="332656"/>
            <a:ext cx="1368152" cy="1105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"/>
          </a:effec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C31900CB-93CE-434D-AC62-69BB3FF79BDC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884368" y="386330"/>
            <a:ext cx="998142" cy="1051774"/>
          </a:xfrm>
          <a:prstGeom prst="rect">
            <a:avLst/>
          </a:prstGeom>
          <a:effectLst/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0883E3A-6F80-4C0D-AB25-53B1E3145944}"/>
              </a:ext>
            </a:extLst>
          </p:cNvPr>
          <p:cNvSpPr txBox="1"/>
          <p:nvPr/>
        </p:nvSpPr>
        <p:spPr>
          <a:xfrm>
            <a:off x="755578" y="476672"/>
            <a:ext cx="75608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ru-RU" b="1" dirty="0">
                <a:solidFill>
                  <a:srgbClr val="002060"/>
                </a:solidFill>
                <a:latin typeface="Cambria" panose="02040503050406030204" pitchFamily="18" charset="0"/>
              </a:rPr>
              <a:t> </a:t>
            </a:r>
            <a:endParaRPr lang="ru-RU" altLang="ru-RU" b="1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graphicFrame>
        <p:nvGraphicFramePr>
          <p:cNvPr id="26" name="Схема 25">
            <a:extLst>
              <a:ext uri="{FF2B5EF4-FFF2-40B4-BE49-F238E27FC236}">
                <a16:creationId xmlns:a16="http://schemas.microsoft.com/office/drawing/2014/main" id="{E3CD6AA8-659B-4D72-BE11-735A4F371D88}"/>
              </a:ext>
            </a:extLst>
          </p:cNvPr>
          <p:cNvGraphicFramePr/>
          <p:nvPr/>
        </p:nvGraphicFramePr>
        <p:xfrm>
          <a:off x="539552" y="1700808"/>
          <a:ext cx="7902800" cy="37808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D3FF97FF-6D56-45FA-97C6-7007A132C1FF}"/>
              </a:ext>
            </a:extLst>
          </p:cNvPr>
          <p:cNvSpPr/>
          <p:nvPr/>
        </p:nvSpPr>
        <p:spPr>
          <a:xfrm>
            <a:off x="1547664" y="522838"/>
            <a:ext cx="633670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/>
              <a:t>Основные показатели </a:t>
            </a:r>
            <a:br>
              <a:rPr lang="ru-RU" b="1" dirty="0"/>
            </a:br>
            <a:r>
              <a:rPr lang="ru-RU" b="1" dirty="0"/>
              <a:t>социально-экономического развития </a:t>
            </a:r>
            <a:r>
              <a:rPr lang="ru-RU" b="1" dirty="0" err="1"/>
              <a:t>Чамзинского</a:t>
            </a:r>
            <a:r>
              <a:rPr lang="ru-RU" b="1" dirty="0"/>
              <a:t> муниципального района за 2019- 2021 годы</a:t>
            </a:r>
          </a:p>
        </p:txBody>
      </p:sp>
      <p:graphicFrame>
        <p:nvGraphicFramePr>
          <p:cNvPr id="11" name="Group 546">
            <a:extLst>
              <a:ext uri="{FF2B5EF4-FFF2-40B4-BE49-F238E27FC236}">
                <a16:creationId xmlns:a16="http://schemas.microsoft.com/office/drawing/2014/main" id="{FFD579F6-41B8-40E0-82B1-985573925644}"/>
              </a:ext>
            </a:extLst>
          </p:cNvPr>
          <p:cNvGraphicFramePr>
            <a:graphicFrameLocks/>
          </p:cNvGraphicFramePr>
          <p:nvPr/>
        </p:nvGraphicFramePr>
        <p:xfrm>
          <a:off x="539552" y="1476050"/>
          <a:ext cx="8208912" cy="5022702"/>
        </p:xfrm>
        <a:graphic>
          <a:graphicData uri="http://schemas.openxmlformats.org/drawingml/2006/table">
            <a:tbl>
              <a:tblPr/>
              <a:tblGrid>
                <a:gridCol w="399683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565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4204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7066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4283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675547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Font typeface="Tahoma" panose="020B0604030504040204" pitchFamily="34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Font typeface="Tahoma" panose="020B060403050404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Показатели</a:t>
                      </a:r>
                    </a:p>
                  </a:txBody>
                  <a:tcPr marT="45689" marB="4568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Font typeface="Tahoma" panose="020B0604030504040204" pitchFamily="34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Font typeface="Tahoma" panose="020B060403050404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Ед.изм</a:t>
                      </a: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</a:p>
                  </a:txBody>
                  <a:tcPr marT="45689" marB="4568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Font typeface="Tahoma" panose="020B0604030504040204" pitchFamily="34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Font typeface="Tahoma" panose="020B060403050404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2019 год (отчет)</a:t>
                      </a:r>
                    </a:p>
                  </a:txBody>
                  <a:tcPr marT="45689" marB="4568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Font typeface="Tahoma" panose="020B0604030504040204" pitchFamily="34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Font typeface="Tahoma" panose="020B060403050404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2020 год (отчет)</a:t>
                      </a:r>
                    </a:p>
                  </a:txBody>
                  <a:tcPr marT="45689" marB="4568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Font typeface="Tahoma" panose="020B0604030504040204" pitchFamily="34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Font typeface="Tahoma" panose="020B060403050404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2021 год (отчет)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endParaRPr kumimoji="0" lang="ru-RU" altLang="ru-RU" sz="13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689" marB="4568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161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Font typeface="Tahoma" panose="020B0604030504040204" pitchFamily="34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Font typeface="Tahoma" panose="020B060403050404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Объем отгруженных товаров собственного производства, выполненных работ и услуг собственными силами по видам экономической деятельности: «обрабатывающие производства», «производство и распределение электроэнергии, газа и воды» </a:t>
                      </a:r>
                      <a:r>
                        <a:rPr kumimoji="0" lang="en-US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</a:t>
                      </a: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 действующих ценах)</a:t>
                      </a:r>
                    </a:p>
                  </a:txBody>
                  <a:tcPr marT="45689" marB="4568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Font typeface="Tahoma" panose="020B0604030504040204" pitchFamily="34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Font typeface="Tahoma" panose="020B060403050404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тыс.руб</a:t>
                      </a: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</a:p>
                  </a:txBody>
                  <a:tcPr marT="45689" marB="4568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20914355,7</a:t>
                      </a:r>
                    </a:p>
                  </a:txBody>
                  <a:tcPr marT="45689" marB="4568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20287337,0</a:t>
                      </a:r>
                    </a:p>
                  </a:txBody>
                  <a:tcPr marT="45689" marB="4568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27400234,2</a:t>
                      </a:r>
                    </a:p>
                  </a:txBody>
                  <a:tcPr marT="45689" marB="4568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413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Font typeface="Tahoma" panose="020B0604030504040204" pitchFamily="34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Font typeface="Tahoma" panose="020B060403050404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темп роста к уровню прошлого года (в сопоставимых ценах)</a:t>
                      </a:r>
                    </a:p>
                  </a:txBody>
                  <a:tcPr marT="45689" marB="4568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Font typeface="Tahoma" panose="020B0604030504040204" pitchFamily="34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Font typeface="Tahoma" panose="020B060403050404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%</a:t>
                      </a:r>
                    </a:p>
                  </a:txBody>
                  <a:tcPr marT="45689" marB="4568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113,7</a:t>
                      </a:r>
                    </a:p>
                  </a:txBody>
                  <a:tcPr marT="45689" marB="4568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95,6</a:t>
                      </a:r>
                    </a:p>
                  </a:txBody>
                  <a:tcPr marT="45689" marB="4568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135,1</a:t>
                      </a:r>
                    </a:p>
                  </a:txBody>
                  <a:tcPr marT="45689" marB="4568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413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Font typeface="Tahoma" panose="020B0604030504040204" pitchFamily="34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Font typeface="Tahoma" panose="020B060403050404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Объем производства скота и птицы от сельхозтоваропроизводителей</a:t>
                      </a:r>
                    </a:p>
                  </a:txBody>
                  <a:tcPr marT="45689" marB="4568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Font typeface="Tahoma" panose="020B0604030504040204" pitchFamily="34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Font typeface="Tahoma" panose="020B060403050404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тонн</a:t>
                      </a:r>
                    </a:p>
                  </a:txBody>
                  <a:tcPr marT="45689" marB="4568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133015,2</a:t>
                      </a:r>
                    </a:p>
                  </a:txBody>
                  <a:tcPr marT="45689" marB="4568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133 480,5</a:t>
                      </a: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134 483,3</a:t>
                      </a:r>
                    </a:p>
                  </a:txBody>
                  <a:tcPr marT="45689" marB="4568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69617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Font typeface="Tahoma" panose="020B0604030504040204" pitchFamily="34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Font typeface="Tahoma" panose="020B060403050404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темп роста к уровню прошлого года</a:t>
                      </a:r>
                    </a:p>
                  </a:txBody>
                  <a:tcPr marT="45689" marB="4568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Font typeface="Tahoma" panose="020B0604030504040204" pitchFamily="34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Font typeface="Tahoma" panose="020B060403050404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%</a:t>
                      </a:r>
                    </a:p>
                  </a:txBody>
                  <a:tcPr marT="45689" marB="4568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100,4</a:t>
                      </a:r>
                    </a:p>
                  </a:txBody>
                  <a:tcPr marT="45689" marB="4568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100,4</a:t>
                      </a: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100,8</a:t>
                      </a:r>
                    </a:p>
                  </a:txBody>
                  <a:tcPr marT="45689" marB="4568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413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Font typeface="Tahoma" panose="020B0604030504040204" pitchFamily="34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Font typeface="Tahoma" panose="020B060403050404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Объем производства молока от сельхозтоваропроизводителей</a:t>
                      </a:r>
                    </a:p>
                  </a:txBody>
                  <a:tcPr marT="45689" marB="4568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Font typeface="Tahoma" panose="020B0604030504040204" pitchFamily="34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Font typeface="Tahoma" panose="020B060403050404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тонн</a:t>
                      </a:r>
                    </a:p>
                  </a:txBody>
                  <a:tcPr marT="45689" marB="4568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25609,0</a:t>
                      </a:r>
                    </a:p>
                  </a:txBody>
                  <a:tcPr marT="45689" marB="4568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25 998,2</a:t>
                      </a: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26 092,9</a:t>
                      </a:r>
                    </a:p>
                  </a:txBody>
                  <a:tcPr marT="45689" marB="4568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69617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Font typeface="Tahoma" panose="020B0604030504040204" pitchFamily="34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Font typeface="Tahoma" panose="020B060403050404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темп роста к уровню прошлого года </a:t>
                      </a:r>
                    </a:p>
                  </a:txBody>
                  <a:tcPr marT="45689" marB="4568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Font typeface="Tahoma" panose="020B0604030504040204" pitchFamily="34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Font typeface="Tahoma" panose="020B060403050404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%</a:t>
                      </a:r>
                    </a:p>
                  </a:txBody>
                  <a:tcPr marT="45689" marB="4568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113,2</a:t>
                      </a:r>
                    </a:p>
                  </a:txBody>
                  <a:tcPr marT="45689" marB="4568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101,5</a:t>
                      </a: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100,4</a:t>
                      </a:r>
                    </a:p>
                  </a:txBody>
                  <a:tcPr marT="45689" marB="4568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413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Font typeface="Tahoma" panose="020B0604030504040204" pitchFamily="34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Font typeface="Tahoma" panose="020B060403050404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Объем поставки сахарной свеклы на ОАО «</a:t>
                      </a:r>
                      <a:r>
                        <a:rPr kumimoji="0" lang="ru-RU" altLang="ru-RU" sz="13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Ромодановсахар</a:t>
                      </a: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»</a:t>
                      </a:r>
                    </a:p>
                  </a:txBody>
                  <a:tcPr marT="45689" marB="4568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Font typeface="Tahoma" panose="020B0604030504040204" pitchFamily="34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Font typeface="Tahoma" panose="020B060403050404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тонн</a:t>
                      </a:r>
                    </a:p>
                  </a:txBody>
                  <a:tcPr marT="45689" marB="4568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36868,3</a:t>
                      </a:r>
                    </a:p>
                  </a:txBody>
                  <a:tcPr marT="45689" marB="4568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17439,4</a:t>
                      </a:r>
                    </a:p>
                  </a:txBody>
                  <a:tcPr marT="45689" marB="4568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20259</a:t>
                      </a:r>
                    </a:p>
                  </a:txBody>
                  <a:tcPr marT="45689" marB="4568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69617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Font typeface="Tahoma" panose="020B0604030504040204" pitchFamily="34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Font typeface="Tahoma" panose="020B060403050404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темп роста к уровню прошлого года</a:t>
                      </a:r>
                    </a:p>
                  </a:txBody>
                  <a:tcPr marT="45689" marB="4568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Font typeface="Tahoma" panose="020B0604030504040204" pitchFamily="34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Font typeface="Tahoma" panose="020B060403050404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%</a:t>
                      </a:r>
                    </a:p>
                  </a:txBody>
                  <a:tcPr marT="45689" marB="4568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161,0</a:t>
                      </a:r>
                    </a:p>
                  </a:txBody>
                  <a:tcPr marT="45689" marB="4568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47,3</a:t>
                      </a:r>
                    </a:p>
                  </a:txBody>
                  <a:tcPr marT="45689" marB="4568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116,2</a:t>
                      </a:r>
                    </a:p>
                  </a:txBody>
                  <a:tcPr marT="45689" marB="4568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405427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9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8D20D401-DFFE-4E45-8739-21E82FB459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28B7E95-17EF-4742-85A3-96C6DC8FBD9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9" name="Picture 2" descr="Картинки по запросу бюджет для граждан картинки">
            <a:extLst>
              <a:ext uri="{FF2B5EF4-FFF2-40B4-BE49-F238E27FC236}">
                <a16:creationId xmlns:a16="http://schemas.microsoft.com/office/drawing/2014/main" id="{008F15BF-B5EA-479D-BE5A-D53431355D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528" y="332656"/>
            <a:ext cx="1368152" cy="1105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"/>
          </a:effec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C31900CB-93CE-434D-AC62-69BB3FF79BDC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884368" y="386330"/>
            <a:ext cx="998142" cy="1051774"/>
          </a:xfrm>
          <a:prstGeom prst="rect">
            <a:avLst/>
          </a:prstGeom>
          <a:effectLst/>
        </p:spPr>
      </p:pic>
      <p:pic>
        <p:nvPicPr>
          <p:cNvPr id="8" name="Picture 10" descr="Картинки по запросу бюджет района">
            <a:extLst>
              <a:ext uri="{FF2B5EF4-FFF2-40B4-BE49-F238E27FC236}">
                <a16:creationId xmlns:a16="http://schemas.microsoft.com/office/drawing/2014/main" id="{54AAB66E-FE67-4528-9948-5F5A007F04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67544" y="1519490"/>
            <a:ext cx="3024336" cy="37097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0883E3A-6F80-4C0D-AB25-53B1E3145944}"/>
              </a:ext>
            </a:extLst>
          </p:cNvPr>
          <p:cNvSpPr txBox="1"/>
          <p:nvPr/>
        </p:nvSpPr>
        <p:spPr>
          <a:xfrm>
            <a:off x="755578" y="476672"/>
            <a:ext cx="75608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rgbClr val="000099"/>
                </a:solidFill>
              </a:rPr>
              <a:t>ОСНОВНЫЕ ТЕРМИНЫ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7E771FC-FF24-40AB-AE0C-4BC0A6B9D2B4}"/>
              </a:ext>
            </a:extLst>
          </p:cNvPr>
          <p:cNvSpPr txBox="1"/>
          <p:nvPr/>
        </p:nvSpPr>
        <p:spPr>
          <a:xfrm>
            <a:off x="3059832" y="990020"/>
            <a:ext cx="5400600" cy="55584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b="1" u="sng" dirty="0"/>
              <a:t>Бюджет</a:t>
            </a:r>
            <a:r>
              <a:rPr lang="ru-RU" sz="1600" dirty="0"/>
              <a:t> – план доходов и расходов района на финансовый год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b="1" u="sng" dirty="0"/>
              <a:t>Доходы</a:t>
            </a:r>
            <a:r>
              <a:rPr lang="ru-RU" sz="1600" dirty="0"/>
              <a:t> – денежные средства, поступающие в бюджет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b="1" u="sng" dirty="0"/>
              <a:t>Расходы</a:t>
            </a:r>
            <a:r>
              <a:rPr lang="ru-RU" sz="1600" dirty="0"/>
              <a:t> – денежные средства, выплачиваемые из бюджета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b="1" u="sng" dirty="0"/>
              <a:t>Бюджетная система </a:t>
            </a:r>
            <a:r>
              <a:rPr lang="ru-RU" sz="1600" dirty="0"/>
              <a:t>– совокупность федерального бюджета, бюджетов субъектов Российской Федерации, местных бюджетов и бюджетов государственных внебюджетных фондов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b="1" u="sng" dirty="0"/>
              <a:t>Межбюджетные трансферты </a:t>
            </a:r>
            <a:r>
              <a:rPr lang="ru-RU" sz="1600" dirty="0"/>
              <a:t>– средства, предоставляемые бюджетом вышестоящего уровня бюджетной системы бюджету нижестоящего уровня бюджетной системы</a:t>
            </a:r>
          </a:p>
          <a:p>
            <a:pPr marL="285750" indent="-285750" eaLnBrk="1" hangingPunct="1">
              <a:lnSpc>
                <a:spcPct val="80000"/>
              </a:lnSpc>
              <a:buFont typeface="Arial" panose="020B0604020202020204" pitchFamily="34" charset="0"/>
              <a:buChar char="•"/>
              <a:defRPr/>
            </a:pPr>
            <a:r>
              <a:rPr lang="ru-RU" altLang="ru-RU" sz="1600" b="1" u="sng" dirty="0"/>
              <a:t>Консолидированный бюджет</a:t>
            </a:r>
            <a:r>
              <a:rPr lang="ru-RU" altLang="ru-RU" sz="1600" dirty="0"/>
              <a:t> – свод районного бюджета и бюджетов сельских и городских поселений</a:t>
            </a:r>
          </a:p>
          <a:p>
            <a:pPr marL="285750" indent="-285750" eaLnBrk="1" hangingPunct="1">
              <a:lnSpc>
                <a:spcPct val="80000"/>
              </a:lnSpc>
              <a:buFont typeface="Arial" panose="020B0604020202020204" pitchFamily="34" charset="0"/>
              <a:buChar char="•"/>
              <a:defRPr/>
            </a:pPr>
            <a:r>
              <a:rPr lang="ru-RU" altLang="ru-RU" sz="1600" b="1" u="sng" dirty="0"/>
              <a:t>Дефицит бюджета</a:t>
            </a:r>
            <a:r>
              <a:rPr lang="ru-RU" altLang="ru-RU" sz="1600" dirty="0"/>
              <a:t> – превышение расходов над его доходами</a:t>
            </a:r>
          </a:p>
          <a:p>
            <a:pPr marL="285750" indent="-285750" eaLnBrk="1" hangingPunct="1">
              <a:lnSpc>
                <a:spcPct val="80000"/>
              </a:lnSpc>
              <a:buFont typeface="Arial" panose="020B0604020202020204" pitchFamily="34" charset="0"/>
              <a:buChar char="•"/>
              <a:defRPr/>
            </a:pPr>
            <a:r>
              <a:rPr lang="ru-RU" altLang="ru-RU" sz="1600" b="1" u="sng" dirty="0"/>
              <a:t>Профицит бюджета</a:t>
            </a:r>
            <a:r>
              <a:rPr lang="ru-RU" altLang="ru-RU" sz="1600" dirty="0"/>
              <a:t> – превышение доходов над его расходами</a:t>
            </a:r>
          </a:p>
          <a:p>
            <a:pPr marL="285750" indent="-285750" eaLnBrk="1" hangingPunct="1">
              <a:lnSpc>
                <a:spcPct val="80000"/>
              </a:lnSpc>
              <a:buFont typeface="Arial" panose="020B0604020202020204" pitchFamily="34" charset="0"/>
              <a:buChar char="•"/>
              <a:defRPr/>
            </a:pPr>
            <a:r>
              <a:rPr lang="ru-RU" altLang="ru-RU" sz="1600" dirty="0"/>
              <a:t> </a:t>
            </a:r>
            <a:r>
              <a:rPr lang="ru-RU" altLang="ru-RU" sz="1600" b="1" u="sng" dirty="0"/>
              <a:t>Бюджетный процесс</a:t>
            </a:r>
            <a:r>
              <a:rPr lang="ru-RU" altLang="ru-RU" sz="1600" dirty="0"/>
              <a:t> – ежегодное формирование и исполнение бюджета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14713242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9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8D20D401-DFFE-4E45-8739-21E82FB459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28B7E95-17EF-4742-85A3-96C6DC8FBD9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9" name="Picture 2" descr="Картинки по запросу бюджет для граждан картинки">
            <a:extLst>
              <a:ext uri="{FF2B5EF4-FFF2-40B4-BE49-F238E27FC236}">
                <a16:creationId xmlns:a16="http://schemas.microsoft.com/office/drawing/2014/main" id="{008F15BF-B5EA-479D-BE5A-D53431355D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528" y="332656"/>
            <a:ext cx="1368152" cy="1105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"/>
          </a:effec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C31900CB-93CE-434D-AC62-69BB3FF79BDC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884368" y="386330"/>
            <a:ext cx="998142" cy="1051774"/>
          </a:xfrm>
          <a:prstGeom prst="rect">
            <a:avLst/>
          </a:prstGeom>
          <a:effectLst/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0883E3A-6F80-4C0D-AB25-53B1E3145944}"/>
              </a:ext>
            </a:extLst>
          </p:cNvPr>
          <p:cNvSpPr txBox="1"/>
          <p:nvPr/>
        </p:nvSpPr>
        <p:spPr>
          <a:xfrm>
            <a:off x="755578" y="476672"/>
            <a:ext cx="75608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rgbClr val="000099"/>
                </a:solidFill>
              </a:rPr>
              <a:t>ОСНОВНЫЕ ПОНЯТИЯ БЮДЖЕТНОЙ СИСТЕМЫ </a:t>
            </a:r>
          </a:p>
          <a:p>
            <a:pPr algn="ctr"/>
            <a:r>
              <a:rPr lang="ru-RU" b="1" dirty="0">
                <a:solidFill>
                  <a:srgbClr val="000099"/>
                </a:solidFill>
              </a:rPr>
              <a:t>РОССИЙСКОЙ ФЕДЕРАЦИИ</a:t>
            </a:r>
          </a:p>
        </p:txBody>
      </p:sp>
      <p:sp>
        <p:nvSpPr>
          <p:cNvPr id="2" name="Стрелка: вправо 1">
            <a:extLst>
              <a:ext uri="{FF2B5EF4-FFF2-40B4-BE49-F238E27FC236}">
                <a16:creationId xmlns:a16="http://schemas.microsoft.com/office/drawing/2014/main" id="{5BA7D189-F96C-4273-B1BC-D594230CD8A5}"/>
              </a:ext>
            </a:extLst>
          </p:cNvPr>
          <p:cNvSpPr/>
          <p:nvPr/>
        </p:nvSpPr>
        <p:spPr>
          <a:xfrm>
            <a:off x="971600" y="1528446"/>
            <a:ext cx="1800200" cy="74668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Доходы</a:t>
            </a:r>
          </a:p>
        </p:txBody>
      </p:sp>
      <p:sp>
        <p:nvSpPr>
          <p:cNvPr id="3" name="Стрелка: вправо 2">
            <a:extLst>
              <a:ext uri="{FF2B5EF4-FFF2-40B4-BE49-F238E27FC236}">
                <a16:creationId xmlns:a16="http://schemas.microsoft.com/office/drawing/2014/main" id="{EDF0F851-4479-411A-835E-520253900D5E}"/>
              </a:ext>
            </a:extLst>
          </p:cNvPr>
          <p:cNvSpPr/>
          <p:nvPr/>
        </p:nvSpPr>
        <p:spPr>
          <a:xfrm>
            <a:off x="5868144" y="1484784"/>
            <a:ext cx="1800200" cy="79208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Расходы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4F31BF03-F2D6-4E79-A2C9-34F931BADD85}"/>
              </a:ext>
            </a:extLst>
          </p:cNvPr>
          <p:cNvSpPr/>
          <p:nvPr/>
        </p:nvSpPr>
        <p:spPr>
          <a:xfrm>
            <a:off x="4572000" y="2492896"/>
            <a:ext cx="2376264" cy="15121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Бюджеты государственных внебюджетных фондов</a:t>
            </a: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D96CDCD3-AD7F-4E48-96A1-4E66660C66CA}"/>
              </a:ext>
            </a:extLst>
          </p:cNvPr>
          <p:cNvSpPr/>
          <p:nvPr/>
        </p:nvSpPr>
        <p:spPr>
          <a:xfrm>
            <a:off x="1907704" y="2492896"/>
            <a:ext cx="2376264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Федеральный бюджет</a:t>
            </a: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CAD41C8E-B6FF-4048-8EE8-3DB9883E7AA0}"/>
              </a:ext>
            </a:extLst>
          </p:cNvPr>
          <p:cNvSpPr/>
          <p:nvPr/>
        </p:nvSpPr>
        <p:spPr>
          <a:xfrm>
            <a:off x="1907704" y="3140968"/>
            <a:ext cx="2376264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Бюджет субъекта </a:t>
            </a: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6396ED15-C732-4103-B7B5-DA7BA29E0523}"/>
              </a:ext>
            </a:extLst>
          </p:cNvPr>
          <p:cNvSpPr/>
          <p:nvPr/>
        </p:nvSpPr>
        <p:spPr>
          <a:xfrm>
            <a:off x="1907704" y="3645024"/>
            <a:ext cx="2376264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Местный бюджет</a:t>
            </a:r>
          </a:p>
        </p:txBody>
      </p:sp>
      <p:sp>
        <p:nvSpPr>
          <p:cNvPr id="12" name="Стрелка: изогнутая вправо 11">
            <a:extLst>
              <a:ext uri="{FF2B5EF4-FFF2-40B4-BE49-F238E27FC236}">
                <a16:creationId xmlns:a16="http://schemas.microsoft.com/office/drawing/2014/main" id="{C105D2AC-1319-45E1-9952-772590476110}"/>
              </a:ext>
            </a:extLst>
          </p:cNvPr>
          <p:cNvSpPr/>
          <p:nvPr/>
        </p:nvSpPr>
        <p:spPr>
          <a:xfrm>
            <a:off x="3059832" y="4149080"/>
            <a:ext cx="432048" cy="648072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3" name="Стрелка: изогнутая влево 12">
            <a:extLst>
              <a:ext uri="{FF2B5EF4-FFF2-40B4-BE49-F238E27FC236}">
                <a16:creationId xmlns:a16="http://schemas.microsoft.com/office/drawing/2014/main" id="{EABC75C3-BBAC-412D-A438-7E2944498797}"/>
              </a:ext>
            </a:extLst>
          </p:cNvPr>
          <p:cNvSpPr/>
          <p:nvPr/>
        </p:nvSpPr>
        <p:spPr>
          <a:xfrm>
            <a:off x="5220072" y="4149080"/>
            <a:ext cx="360040" cy="648072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9C69151-E0DA-4EAD-9F3F-95B52DAD8C57}"/>
              </a:ext>
            </a:extLst>
          </p:cNvPr>
          <p:cNvSpPr txBox="1"/>
          <p:nvPr/>
        </p:nvSpPr>
        <p:spPr>
          <a:xfrm>
            <a:off x="1835696" y="4797152"/>
            <a:ext cx="51125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Бюджетная система Российской Федерации </a:t>
            </a:r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CE9389B6-18D7-4184-90CE-F3121D9AFBEA}"/>
              </a:ext>
            </a:extLst>
          </p:cNvPr>
          <p:cNvSpPr/>
          <p:nvPr/>
        </p:nvSpPr>
        <p:spPr>
          <a:xfrm>
            <a:off x="755578" y="5229200"/>
            <a:ext cx="1800200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Доходы</a:t>
            </a:r>
          </a:p>
        </p:txBody>
      </p: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id="{82963394-1970-450B-8B0D-DFCC9D4ED682}"/>
              </a:ext>
            </a:extLst>
          </p:cNvPr>
          <p:cNvSpPr/>
          <p:nvPr/>
        </p:nvSpPr>
        <p:spPr>
          <a:xfrm>
            <a:off x="755578" y="5687568"/>
            <a:ext cx="2160238" cy="2617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Расходы</a:t>
            </a:r>
          </a:p>
        </p:txBody>
      </p:sp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id="{B63E578F-CECD-4758-9E73-7F1465BE79F2}"/>
              </a:ext>
            </a:extLst>
          </p:cNvPr>
          <p:cNvSpPr/>
          <p:nvPr/>
        </p:nvSpPr>
        <p:spPr>
          <a:xfrm>
            <a:off x="2555778" y="6119616"/>
            <a:ext cx="360038" cy="2617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id="{95A11568-9E9D-44C9-8D80-05B4D81DF318}"/>
              </a:ext>
            </a:extLst>
          </p:cNvPr>
          <p:cNvSpPr/>
          <p:nvPr/>
        </p:nvSpPr>
        <p:spPr>
          <a:xfrm>
            <a:off x="6948264" y="5229200"/>
            <a:ext cx="432048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id="{2BBAFCBD-A342-4B12-9860-B295722C9B94}"/>
              </a:ext>
            </a:extLst>
          </p:cNvPr>
          <p:cNvSpPr/>
          <p:nvPr/>
        </p:nvSpPr>
        <p:spPr>
          <a:xfrm>
            <a:off x="5364088" y="5696860"/>
            <a:ext cx="2016224" cy="2617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Доходы</a:t>
            </a:r>
          </a:p>
        </p:txBody>
      </p:sp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id="{6DDCC98D-0E4C-40CA-81E2-C8B178678C50}"/>
              </a:ext>
            </a:extLst>
          </p:cNvPr>
          <p:cNvSpPr/>
          <p:nvPr/>
        </p:nvSpPr>
        <p:spPr>
          <a:xfrm>
            <a:off x="5292080" y="6119616"/>
            <a:ext cx="1656184" cy="2617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Расходы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E1299038-4E3E-4D1E-B5C1-A6181B466DDD}"/>
              </a:ext>
            </a:extLst>
          </p:cNvPr>
          <p:cNvSpPr txBox="1"/>
          <p:nvPr/>
        </p:nvSpPr>
        <p:spPr>
          <a:xfrm>
            <a:off x="3059832" y="6119616"/>
            <a:ext cx="122413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/>
              <a:t>Дефицит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C70AB557-B594-4EE0-B4F5-E4948D9178DF}"/>
              </a:ext>
            </a:extLst>
          </p:cNvPr>
          <p:cNvSpPr txBox="1"/>
          <p:nvPr/>
        </p:nvSpPr>
        <p:spPr>
          <a:xfrm>
            <a:off x="7620000" y="5229200"/>
            <a:ext cx="117051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dirty="0"/>
              <a:t>Профицит</a:t>
            </a:r>
          </a:p>
        </p:txBody>
      </p:sp>
    </p:spTree>
    <p:extLst>
      <p:ext uri="{BB962C8B-B14F-4D97-AF65-F5344CB8AC3E}">
        <p14:creationId xmlns:p14="http://schemas.microsoft.com/office/powerpoint/2010/main" val="5664331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9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8D20D401-DFFE-4E45-8739-21E82FB459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28B7E95-17EF-4742-85A3-96C6DC8FBD9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9" name="Picture 2" descr="Картинки по запросу бюджет для граждан картинки">
            <a:extLst>
              <a:ext uri="{FF2B5EF4-FFF2-40B4-BE49-F238E27FC236}">
                <a16:creationId xmlns:a16="http://schemas.microsoft.com/office/drawing/2014/main" id="{008F15BF-B5EA-479D-BE5A-D53431355D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528" y="332656"/>
            <a:ext cx="1368152" cy="1105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"/>
          </a:effec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C31900CB-93CE-434D-AC62-69BB3FF79BDC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884368" y="386330"/>
            <a:ext cx="998142" cy="1051774"/>
          </a:xfrm>
          <a:prstGeom prst="rect">
            <a:avLst/>
          </a:prstGeom>
          <a:effectLst/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0883E3A-6F80-4C0D-AB25-53B1E3145944}"/>
              </a:ext>
            </a:extLst>
          </p:cNvPr>
          <p:cNvSpPr txBox="1"/>
          <p:nvPr/>
        </p:nvSpPr>
        <p:spPr>
          <a:xfrm>
            <a:off x="755578" y="476672"/>
            <a:ext cx="75608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ru-RU" sz="2400" u="sng" dirty="0">
                <a:solidFill>
                  <a:srgbClr val="8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Отчет об исполнении </a:t>
            </a:r>
            <a:r>
              <a:rPr lang="ru-RU" altLang="ru-RU" sz="2400" u="sng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бюджета включает:</a:t>
            </a:r>
            <a:endParaRPr lang="ru-RU" sz="2400" b="1" dirty="0">
              <a:solidFill>
                <a:srgbClr val="0000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Rectangle 3">
            <a:extLst>
              <a:ext uri="{FF2B5EF4-FFF2-40B4-BE49-F238E27FC236}">
                <a16:creationId xmlns:a16="http://schemas.microsoft.com/office/drawing/2014/main" id="{8AF6B5CE-C5EA-4D8A-AEA2-24A755552AEC}"/>
              </a:ext>
            </a:extLst>
          </p:cNvPr>
          <p:cNvSpPr txBox="1">
            <a:spLocks noChangeArrowheads="1"/>
          </p:cNvSpPr>
          <p:nvPr/>
        </p:nvSpPr>
        <p:spPr>
          <a:xfrm>
            <a:off x="615519" y="1340768"/>
            <a:ext cx="8229600" cy="3659412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9436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686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8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64592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90195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19456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4688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buClr>
                <a:srgbClr val="800000"/>
              </a:buClr>
              <a:buFont typeface="Wingdings" panose="05000000000000000000" pitchFamily="2" charset="2"/>
              <a:buChar char="Ø"/>
              <a:defRPr/>
            </a:pPr>
            <a:r>
              <a:rPr lang="ru-RU" altLang="ru-R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Исполнение бюджета по доходам</a:t>
            </a:r>
          </a:p>
          <a:p>
            <a:pPr fontAlgn="auto">
              <a:spcAft>
                <a:spcPts val="0"/>
              </a:spcAft>
              <a:buClr>
                <a:srgbClr val="800000"/>
              </a:buClr>
              <a:buFont typeface="Wingdings" panose="05000000000000000000" pitchFamily="2" charset="2"/>
              <a:buChar char="Ø"/>
              <a:defRPr/>
            </a:pPr>
            <a:r>
              <a:rPr lang="ru-RU" altLang="ru-R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Исполнение бюджета по расходам</a:t>
            </a:r>
          </a:p>
          <a:p>
            <a:pPr fontAlgn="auto">
              <a:spcAft>
                <a:spcPts val="0"/>
              </a:spcAft>
              <a:buClr>
                <a:srgbClr val="800000"/>
              </a:buClr>
              <a:buFont typeface="Wingdings" panose="05000000000000000000" pitchFamily="2" charset="2"/>
              <a:buChar char="Ø"/>
              <a:defRPr/>
            </a:pPr>
            <a:r>
              <a:rPr lang="ru-RU" altLang="ru-R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Источники внутреннего финансирования дефицита бюджета</a:t>
            </a:r>
          </a:p>
          <a:p>
            <a:pPr fontAlgn="auto">
              <a:spcAft>
                <a:spcPts val="0"/>
              </a:spcAft>
              <a:buClr>
                <a:srgbClr val="800000"/>
              </a:buClr>
              <a:buFont typeface="Wingdings" panose="05000000000000000000" pitchFamily="2" charset="2"/>
              <a:buChar char="Ø"/>
              <a:defRPr/>
            </a:pPr>
            <a:r>
              <a:rPr lang="ru-RU" altLang="ru-R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Итоги реализации муниципальных программ</a:t>
            </a:r>
          </a:p>
        </p:txBody>
      </p:sp>
    </p:spTree>
    <p:extLst>
      <p:ext uri="{BB962C8B-B14F-4D97-AF65-F5344CB8AC3E}">
        <p14:creationId xmlns:p14="http://schemas.microsoft.com/office/powerpoint/2010/main" val="254015315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9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8D20D401-DFFE-4E45-8739-21E82FB459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28B7E95-17EF-4742-85A3-96C6DC8FBD9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9" name="Picture 2" descr="Картинки по запросу бюджет для граждан картинки">
            <a:extLst>
              <a:ext uri="{FF2B5EF4-FFF2-40B4-BE49-F238E27FC236}">
                <a16:creationId xmlns:a16="http://schemas.microsoft.com/office/drawing/2014/main" id="{008F15BF-B5EA-479D-BE5A-D53431355D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528" y="332656"/>
            <a:ext cx="1368152" cy="1105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"/>
          </a:effec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C31900CB-93CE-434D-AC62-69BB3FF79BDC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884368" y="386330"/>
            <a:ext cx="998142" cy="1051774"/>
          </a:xfrm>
          <a:prstGeom prst="rect">
            <a:avLst/>
          </a:prstGeom>
          <a:effectLst/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0883E3A-6F80-4C0D-AB25-53B1E3145944}"/>
              </a:ext>
            </a:extLst>
          </p:cNvPr>
          <p:cNvSpPr txBox="1"/>
          <p:nvPr/>
        </p:nvSpPr>
        <p:spPr>
          <a:xfrm>
            <a:off x="755578" y="476672"/>
            <a:ext cx="756083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ru-RU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Бюджетный процесс </a:t>
            </a:r>
          </a:p>
          <a:p>
            <a:pPr marL="285750" indent="-285750" algn="ctr">
              <a:buFontTx/>
              <a:buChar char="-"/>
            </a:pPr>
            <a:r>
              <a:rPr lang="ru-RU" altLang="ru-R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деятельность района по формированию, </a:t>
            </a:r>
          </a:p>
          <a:p>
            <a:pPr marL="285750" indent="-285750" algn="ctr">
              <a:buFontTx/>
              <a:buChar char="-"/>
            </a:pPr>
            <a:r>
              <a:rPr lang="ru-RU" altLang="ru-R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рассмотрению, утверждению, исполнению бюджета, </a:t>
            </a:r>
          </a:p>
          <a:p>
            <a:pPr marL="285750" indent="-285750" algn="ctr">
              <a:buFontTx/>
              <a:buChar char="-"/>
            </a:pPr>
            <a:r>
              <a:rPr lang="ru-RU" altLang="ru-R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 также составлению и утверждению отчета об его исполнении</a:t>
            </a:r>
            <a:r>
              <a:rPr lang="ru-RU" altLang="ru-RU" b="1" dirty="0">
                <a:solidFill>
                  <a:srgbClr val="002060"/>
                </a:solidFill>
                <a:latin typeface="Cambria" panose="02040503050406030204" pitchFamily="18" charset="0"/>
              </a:rPr>
              <a:t> </a:t>
            </a:r>
            <a:endParaRPr lang="ru-RU" altLang="ru-RU" b="1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graphicFrame>
        <p:nvGraphicFramePr>
          <p:cNvPr id="26" name="Схема 25">
            <a:extLst>
              <a:ext uri="{FF2B5EF4-FFF2-40B4-BE49-F238E27FC236}">
                <a16:creationId xmlns:a16="http://schemas.microsoft.com/office/drawing/2014/main" id="{E3CD6AA8-659B-4D72-BE11-735A4F371D8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158568874"/>
              </p:ext>
            </p:extLst>
          </p:nvPr>
        </p:nvGraphicFramePr>
        <p:xfrm>
          <a:off x="539552" y="1700808"/>
          <a:ext cx="7902800" cy="37808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168977219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9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8D20D401-DFFE-4E45-8739-21E82FB459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28B7E95-17EF-4742-85A3-96C6DC8FBD9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9" name="Picture 2" descr="Картинки по запросу бюджет для граждан картинки">
            <a:extLst>
              <a:ext uri="{FF2B5EF4-FFF2-40B4-BE49-F238E27FC236}">
                <a16:creationId xmlns:a16="http://schemas.microsoft.com/office/drawing/2014/main" id="{008F15BF-B5EA-479D-BE5A-D53431355D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528" y="332656"/>
            <a:ext cx="1368152" cy="1105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"/>
          </a:effec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C31900CB-93CE-434D-AC62-69BB3FF79BDC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884368" y="386330"/>
            <a:ext cx="998142" cy="1051774"/>
          </a:xfrm>
          <a:prstGeom prst="rect">
            <a:avLst/>
          </a:prstGeom>
          <a:effectLst/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0883E3A-6F80-4C0D-AB25-53B1E3145944}"/>
              </a:ext>
            </a:extLst>
          </p:cNvPr>
          <p:cNvSpPr txBox="1"/>
          <p:nvPr/>
        </p:nvSpPr>
        <p:spPr>
          <a:xfrm>
            <a:off x="755578" y="476672"/>
            <a:ext cx="75608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ru-RU" b="1" dirty="0">
                <a:solidFill>
                  <a:srgbClr val="002060"/>
                </a:solidFill>
                <a:latin typeface="Cambria" panose="02040503050406030204" pitchFamily="18" charset="0"/>
              </a:rPr>
              <a:t> </a:t>
            </a:r>
            <a:endParaRPr lang="ru-RU" altLang="ru-RU" b="1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graphicFrame>
        <p:nvGraphicFramePr>
          <p:cNvPr id="26" name="Схема 25">
            <a:extLst>
              <a:ext uri="{FF2B5EF4-FFF2-40B4-BE49-F238E27FC236}">
                <a16:creationId xmlns:a16="http://schemas.microsoft.com/office/drawing/2014/main" id="{E3CD6AA8-659B-4D72-BE11-735A4F371D8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73391137"/>
              </p:ext>
            </p:extLst>
          </p:nvPr>
        </p:nvGraphicFramePr>
        <p:xfrm>
          <a:off x="539552" y="1700808"/>
          <a:ext cx="7902800" cy="37808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D3FF97FF-6D56-45FA-97C6-7007A132C1FF}"/>
              </a:ext>
            </a:extLst>
          </p:cNvPr>
          <p:cNvSpPr/>
          <p:nvPr/>
        </p:nvSpPr>
        <p:spPr>
          <a:xfrm>
            <a:off x="1547664" y="522838"/>
            <a:ext cx="633670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ДОХОДЫ</a:t>
            </a:r>
            <a:r>
              <a:rPr lang="ru-RU" altLang="ru-R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бюджета </a:t>
            </a:r>
            <a:r>
              <a:rPr lang="ru-RU" altLang="ru-RU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Чамзинского</a:t>
            </a:r>
            <a:r>
              <a:rPr lang="ru-RU" altLang="ru-R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муниципального района Республики Мордовия: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F196EDF9-D9CE-4634-BE4A-C539A5D58711}"/>
              </a:ext>
            </a:extLst>
          </p:cNvPr>
          <p:cNvSpPr/>
          <p:nvPr/>
        </p:nvSpPr>
        <p:spPr>
          <a:xfrm>
            <a:off x="1023376" y="1456215"/>
            <a:ext cx="7128792" cy="64575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Налоговые и неналоговые доходы</a:t>
            </a:r>
          </a:p>
        </p:txBody>
      </p:sp>
      <p:sp>
        <p:nvSpPr>
          <p:cNvPr id="6" name="Крест 5">
            <a:extLst>
              <a:ext uri="{FF2B5EF4-FFF2-40B4-BE49-F238E27FC236}">
                <a16:creationId xmlns:a16="http://schemas.microsoft.com/office/drawing/2014/main" id="{206CCAFF-6A60-4CC2-81B0-2945387F981F}"/>
              </a:ext>
            </a:extLst>
          </p:cNvPr>
          <p:cNvSpPr/>
          <p:nvPr/>
        </p:nvSpPr>
        <p:spPr>
          <a:xfrm>
            <a:off x="4304660" y="2200206"/>
            <a:ext cx="288032" cy="243607"/>
          </a:xfrm>
          <a:prstGeom prst="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: скругленные углы 6">
            <a:extLst>
              <a:ext uri="{FF2B5EF4-FFF2-40B4-BE49-F238E27FC236}">
                <a16:creationId xmlns:a16="http://schemas.microsoft.com/office/drawing/2014/main" id="{FEBE615C-699D-4A0B-9B20-BB3E8BF03F28}"/>
              </a:ext>
            </a:extLst>
          </p:cNvPr>
          <p:cNvSpPr/>
          <p:nvPr/>
        </p:nvSpPr>
        <p:spPr>
          <a:xfrm>
            <a:off x="1023376" y="2497757"/>
            <a:ext cx="7128792" cy="93610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Межбюджетные трансферты </a:t>
            </a:r>
            <a:r>
              <a:rPr lang="ru-RU" sz="16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ru-RU" sz="1600" b="1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это денежные средства, перечисляемые из одного бюджета бюджетной системы Российской Федерации другому.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ВИДЫ МЕЖБЮДЖЕТНЫХ ТРАНСФЕРТОВ:</a:t>
            </a:r>
          </a:p>
        </p:txBody>
      </p:sp>
      <p:sp>
        <p:nvSpPr>
          <p:cNvPr id="11" name="Прямоугольник: скругленные углы 10">
            <a:extLst>
              <a:ext uri="{FF2B5EF4-FFF2-40B4-BE49-F238E27FC236}">
                <a16:creationId xmlns:a16="http://schemas.microsoft.com/office/drawing/2014/main" id="{44CB7939-804B-4825-AD21-A7FA5C3BD6E1}"/>
              </a:ext>
            </a:extLst>
          </p:cNvPr>
          <p:cNvSpPr/>
          <p:nvPr/>
        </p:nvSpPr>
        <p:spPr>
          <a:xfrm>
            <a:off x="1024104" y="3610205"/>
            <a:ext cx="1641356" cy="213412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sz="12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Дотации </a:t>
            </a:r>
          </a:p>
          <a:p>
            <a:pPr algn="ctr">
              <a:defRPr/>
            </a:pPr>
            <a:r>
              <a:rPr lang="ru-RU" sz="12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(от лат. «</a:t>
            </a:r>
            <a:r>
              <a:rPr lang="ru-RU" sz="1200" dirty="0" err="1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Dotatio</a:t>
            </a:r>
            <a:r>
              <a:rPr lang="ru-RU" sz="12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» - дар, </a:t>
            </a:r>
          </a:p>
          <a:p>
            <a:pPr algn="ctr">
              <a:defRPr/>
            </a:pPr>
            <a:r>
              <a:rPr lang="ru-RU" sz="12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пожертвование). Предоставляются без определения конкретной цели их использования</a:t>
            </a:r>
          </a:p>
        </p:txBody>
      </p:sp>
      <p:sp>
        <p:nvSpPr>
          <p:cNvPr id="12" name="Прямоугольник: скругленные углы 11">
            <a:extLst>
              <a:ext uri="{FF2B5EF4-FFF2-40B4-BE49-F238E27FC236}">
                <a16:creationId xmlns:a16="http://schemas.microsoft.com/office/drawing/2014/main" id="{0DF327AD-83FD-4BB8-B581-3416C79F0046}"/>
              </a:ext>
            </a:extLst>
          </p:cNvPr>
          <p:cNvSpPr/>
          <p:nvPr/>
        </p:nvSpPr>
        <p:spPr>
          <a:xfrm>
            <a:off x="2779550" y="3630472"/>
            <a:ext cx="1772782" cy="213412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sz="1200" b="1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Субвенции</a:t>
            </a:r>
            <a:r>
              <a:rPr lang="ru-RU" sz="12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ctr">
              <a:defRPr/>
            </a:pPr>
            <a:r>
              <a:rPr lang="ru-RU" sz="12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(от лат. «</a:t>
            </a:r>
            <a:r>
              <a:rPr lang="ru-RU" sz="1200" dirty="0" err="1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Subvenire</a:t>
            </a:r>
            <a:r>
              <a:rPr lang="ru-RU" sz="12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» -</a:t>
            </a:r>
            <a:r>
              <a:rPr lang="en-US" sz="12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2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приходить на помощь). Предоставляются на </a:t>
            </a:r>
            <a:r>
              <a:rPr lang="ru-RU" sz="1200" dirty="0" err="1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финансирова-ние</a:t>
            </a:r>
            <a:r>
              <a:rPr lang="en-US" sz="12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2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«переданных» другим публично-</a:t>
            </a:r>
            <a:r>
              <a:rPr lang="en-US" sz="12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2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правовым образованиям полномочий</a:t>
            </a:r>
          </a:p>
        </p:txBody>
      </p:sp>
      <p:sp>
        <p:nvSpPr>
          <p:cNvPr id="13" name="Прямоугольник: скругленные углы 12">
            <a:extLst>
              <a:ext uri="{FF2B5EF4-FFF2-40B4-BE49-F238E27FC236}">
                <a16:creationId xmlns:a16="http://schemas.microsoft.com/office/drawing/2014/main" id="{C7CD0183-26F7-4B43-89F6-E41DC3C9AC8B}"/>
              </a:ext>
            </a:extLst>
          </p:cNvPr>
          <p:cNvSpPr/>
          <p:nvPr/>
        </p:nvSpPr>
        <p:spPr>
          <a:xfrm>
            <a:off x="4690601" y="3641610"/>
            <a:ext cx="1841584" cy="213412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sz="1200" b="1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Субсидии</a:t>
            </a:r>
            <a:r>
              <a:rPr lang="ru-RU" sz="12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ctr">
              <a:defRPr/>
            </a:pPr>
            <a:r>
              <a:rPr lang="ru-RU" sz="12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(от лат. «</a:t>
            </a:r>
            <a:r>
              <a:rPr lang="ru-RU" sz="1200" dirty="0" err="1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Subsidium</a:t>
            </a:r>
            <a:r>
              <a:rPr lang="ru-RU" sz="12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» -поддержка). Предоставляются на условиях долевого</a:t>
            </a:r>
            <a:r>
              <a:rPr lang="en-US" sz="12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200" dirty="0" err="1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софинансирова-ния</a:t>
            </a:r>
            <a:r>
              <a:rPr lang="en-US" sz="12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2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расходов других</a:t>
            </a:r>
            <a:r>
              <a:rPr lang="en-US" sz="12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2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бюджетов</a:t>
            </a:r>
          </a:p>
        </p:txBody>
      </p:sp>
      <p:sp>
        <p:nvSpPr>
          <p:cNvPr id="14" name="Прямоугольник: скругленные углы 13">
            <a:extLst>
              <a:ext uri="{FF2B5EF4-FFF2-40B4-BE49-F238E27FC236}">
                <a16:creationId xmlns:a16="http://schemas.microsoft.com/office/drawing/2014/main" id="{590BED91-91B0-4513-8B87-C6EBE326105C}"/>
              </a:ext>
            </a:extLst>
          </p:cNvPr>
          <p:cNvSpPr/>
          <p:nvPr/>
        </p:nvSpPr>
        <p:spPr>
          <a:xfrm>
            <a:off x="6663042" y="3661877"/>
            <a:ext cx="1604868" cy="211385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sz="1200" b="1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Иные</a:t>
            </a:r>
            <a:r>
              <a:rPr lang="ru-RU" sz="12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ctr">
              <a:defRPr/>
            </a:pPr>
            <a:r>
              <a:rPr lang="ru-RU" sz="1200" b="1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межбюджетные трансферты</a:t>
            </a:r>
            <a:endParaRPr lang="ru-RU" sz="1200" dirty="0">
              <a:solidFill>
                <a:srgbClr val="0000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754071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9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8D20D401-DFFE-4E45-8739-21E82FB459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28B7E95-17EF-4742-85A3-96C6DC8FBD9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9" name="Picture 2" descr="Картинки по запросу бюджет для граждан картинки">
            <a:extLst>
              <a:ext uri="{FF2B5EF4-FFF2-40B4-BE49-F238E27FC236}">
                <a16:creationId xmlns:a16="http://schemas.microsoft.com/office/drawing/2014/main" id="{008F15BF-B5EA-479D-BE5A-D53431355D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528" y="332656"/>
            <a:ext cx="1368152" cy="1105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"/>
          </a:effec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C31900CB-93CE-434D-AC62-69BB3FF79BDC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884368" y="386330"/>
            <a:ext cx="998142" cy="1051774"/>
          </a:xfrm>
          <a:prstGeom prst="rect">
            <a:avLst/>
          </a:prstGeom>
          <a:effectLst/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0883E3A-6F80-4C0D-AB25-53B1E3145944}"/>
              </a:ext>
            </a:extLst>
          </p:cNvPr>
          <p:cNvSpPr txBox="1"/>
          <p:nvPr/>
        </p:nvSpPr>
        <p:spPr>
          <a:xfrm>
            <a:off x="755578" y="476672"/>
            <a:ext cx="75608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ru-RU" b="1" dirty="0">
                <a:solidFill>
                  <a:srgbClr val="002060"/>
                </a:solidFill>
                <a:latin typeface="Cambria" panose="02040503050406030204" pitchFamily="18" charset="0"/>
              </a:rPr>
              <a:t> </a:t>
            </a:r>
            <a:endParaRPr lang="ru-RU" altLang="ru-RU" b="1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graphicFrame>
        <p:nvGraphicFramePr>
          <p:cNvPr id="26" name="Схема 25">
            <a:extLst>
              <a:ext uri="{FF2B5EF4-FFF2-40B4-BE49-F238E27FC236}">
                <a16:creationId xmlns:a16="http://schemas.microsoft.com/office/drawing/2014/main" id="{E3CD6AA8-659B-4D72-BE11-735A4F371D88}"/>
              </a:ext>
            </a:extLst>
          </p:cNvPr>
          <p:cNvGraphicFramePr/>
          <p:nvPr/>
        </p:nvGraphicFramePr>
        <p:xfrm>
          <a:off x="539552" y="1700808"/>
          <a:ext cx="7902800" cy="37808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9531150E-A572-4178-9305-3F97EBC37C22}"/>
              </a:ext>
            </a:extLst>
          </p:cNvPr>
          <p:cNvSpPr txBox="1"/>
          <p:nvPr/>
        </p:nvSpPr>
        <p:spPr>
          <a:xfrm>
            <a:off x="1475656" y="450231"/>
            <a:ext cx="68407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rgbClr val="000099"/>
                </a:solidFill>
              </a:rPr>
              <a:t>Параметры бюджета </a:t>
            </a:r>
            <a:r>
              <a:rPr lang="ru-RU" b="1" dirty="0" err="1">
                <a:solidFill>
                  <a:srgbClr val="000099"/>
                </a:solidFill>
              </a:rPr>
              <a:t>Чамзинского</a:t>
            </a:r>
            <a:r>
              <a:rPr lang="ru-RU" b="1" dirty="0">
                <a:solidFill>
                  <a:srgbClr val="000099"/>
                </a:solidFill>
              </a:rPr>
              <a:t> </a:t>
            </a:r>
            <a:r>
              <a:rPr lang="ru-RU" b="1" dirty="0" err="1">
                <a:solidFill>
                  <a:srgbClr val="000099"/>
                </a:solidFill>
              </a:rPr>
              <a:t>муниципалльного</a:t>
            </a:r>
            <a:r>
              <a:rPr lang="ru-RU" b="1" dirty="0">
                <a:solidFill>
                  <a:srgbClr val="000099"/>
                </a:solidFill>
              </a:rPr>
              <a:t> района Республики Мордовия за 2017-2021 годы </a:t>
            </a:r>
          </a:p>
        </p:txBody>
      </p:sp>
      <p:graphicFrame>
        <p:nvGraphicFramePr>
          <p:cNvPr id="17" name="Диаграмма 16">
            <a:extLst>
              <a:ext uri="{FF2B5EF4-FFF2-40B4-BE49-F238E27FC236}">
                <a16:creationId xmlns:a16="http://schemas.microsoft.com/office/drawing/2014/main" id="{5919451A-7D36-4AB0-B3D2-F9A9655F156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72354045"/>
              </p:ext>
            </p:extLst>
          </p:nvPr>
        </p:nvGraphicFramePr>
        <p:xfrm>
          <a:off x="1524000" y="1397000"/>
          <a:ext cx="6432376" cy="44082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0"/>
          </a:graphicData>
        </a:graphic>
      </p:graphicFrame>
    </p:spTree>
    <p:extLst>
      <p:ext uri="{BB962C8B-B14F-4D97-AF65-F5344CB8AC3E}">
        <p14:creationId xmlns:p14="http://schemas.microsoft.com/office/powerpoint/2010/main" val="257270523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9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8D20D401-DFFE-4E45-8739-21E82FB459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28B7E95-17EF-4742-85A3-96C6DC8FBD9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9" name="Picture 2" descr="Картинки по запросу бюджет для граждан картинки">
            <a:extLst>
              <a:ext uri="{FF2B5EF4-FFF2-40B4-BE49-F238E27FC236}">
                <a16:creationId xmlns:a16="http://schemas.microsoft.com/office/drawing/2014/main" id="{008F15BF-B5EA-479D-BE5A-D53431355D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528" y="332656"/>
            <a:ext cx="1368152" cy="1105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"/>
          </a:effec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C31900CB-93CE-434D-AC62-69BB3FF79BDC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884368" y="386330"/>
            <a:ext cx="998142" cy="1051774"/>
          </a:xfrm>
          <a:prstGeom prst="rect">
            <a:avLst/>
          </a:prstGeom>
          <a:effectLst/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0883E3A-6F80-4C0D-AB25-53B1E3145944}"/>
              </a:ext>
            </a:extLst>
          </p:cNvPr>
          <p:cNvSpPr txBox="1"/>
          <p:nvPr/>
        </p:nvSpPr>
        <p:spPr>
          <a:xfrm>
            <a:off x="755578" y="476672"/>
            <a:ext cx="75608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ru-RU" b="1" dirty="0">
                <a:solidFill>
                  <a:srgbClr val="002060"/>
                </a:solidFill>
                <a:latin typeface="Cambria" panose="02040503050406030204" pitchFamily="18" charset="0"/>
              </a:rPr>
              <a:t> </a:t>
            </a:r>
            <a:endParaRPr lang="ru-RU" altLang="ru-RU" b="1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2C02203-DA03-4A23-931E-A212D1FDBE43}"/>
              </a:ext>
            </a:extLst>
          </p:cNvPr>
          <p:cNvSpPr txBox="1"/>
          <p:nvPr/>
        </p:nvSpPr>
        <p:spPr>
          <a:xfrm>
            <a:off x="1547664" y="476672"/>
            <a:ext cx="64807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rgbClr val="000099"/>
                </a:solidFill>
              </a:rPr>
              <a:t>Характеристика доходной части бюджета </a:t>
            </a:r>
            <a:r>
              <a:rPr lang="ru-RU" b="1" dirty="0" err="1">
                <a:solidFill>
                  <a:srgbClr val="000099"/>
                </a:solidFill>
              </a:rPr>
              <a:t>Чамзинского</a:t>
            </a:r>
            <a:r>
              <a:rPr lang="ru-RU" b="1" dirty="0">
                <a:solidFill>
                  <a:srgbClr val="000099"/>
                </a:solidFill>
              </a:rPr>
              <a:t> муниципального района Республики Мордовия</a:t>
            </a:r>
          </a:p>
        </p:txBody>
      </p:sp>
      <p:graphicFrame>
        <p:nvGraphicFramePr>
          <p:cNvPr id="25" name="Диаграмма 24">
            <a:extLst>
              <a:ext uri="{FF2B5EF4-FFF2-40B4-BE49-F238E27FC236}">
                <a16:creationId xmlns:a16="http://schemas.microsoft.com/office/drawing/2014/main" id="{D645357F-A182-4C53-B68A-BD29B2C6027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24555742"/>
              </p:ext>
            </p:extLst>
          </p:nvPr>
        </p:nvGraphicFramePr>
        <p:xfrm>
          <a:off x="755578" y="1396999"/>
          <a:ext cx="7560838" cy="433625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139092551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9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8D20D401-DFFE-4E45-8739-21E82FB459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28B7E95-17EF-4742-85A3-96C6DC8FBD9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9" name="Picture 2" descr="Картинки по запросу бюджет для граждан картинки">
            <a:extLst>
              <a:ext uri="{FF2B5EF4-FFF2-40B4-BE49-F238E27FC236}">
                <a16:creationId xmlns:a16="http://schemas.microsoft.com/office/drawing/2014/main" id="{008F15BF-B5EA-479D-BE5A-D53431355D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528" y="332656"/>
            <a:ext cx="1368152" cy="1105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"/>
          </a:effec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C31900CB-93CE-434D-AC62-69BB3FF79BDC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884368" y="386330"/>
            <a:ext cx="998142" cy="1051774"/>
          </a:xfrm>
          <a:prstGeom prst="rect">
            <a:avLst/>
          </a:prstGeom>
          <a:effectLst/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0883E3A-6F80-4C0D-AB25-53B1E3145944}"/>
              </a:ext>
            </a:extLst>
          </p:cNvPr>
          <p:cNvSpPr txBox="1"/>
          <p:nvPr/>
        </p:nvSpPr>
        <p:spPr>
          <a:xfrm>
            <a:off x="755578" y="476672"/>
            <a:ext cx="75608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ru-RU" b="1" dirty="0">
                <a:solidFill>
                  <a:srgbClr val="002060"/>
                </a:solidFill>
                <a:latin typeface="Cambria" panose="02040503050406030204" pitchFamily="18" charset="0"/>
              </a:rPr>
              <a:t> </a:t>
            </a:r>
            <a:endParaRPr lang="ru-RU" altLang="ru-RU" b="1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1C6A283-B1EF-42B0-ACB3-73F3E010B12C}"/>
              </a:ext>
            </a:extLst>
          </p:cNvPr>
          <p:cNvSpPr txBox="1"/>
          <p:nvPr/>
        </p:nvSpPr>
        <p:spPr>
          <a:xfrm>
            <a:off x="1547664" y="386330"/>
            <a:ext cx="67687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rgbClr val="000099"/>
                </a:solidFill>
              </a:rPr>
              <a:t>Динамика доходов бюджета </a:t>
            </a:r>
            <a:r>
              <a:rPr lang="ru-RU" b="1" dirty="0" err="1">
                <a:solidFill>
                  <a:srgbClr val="000099"/>
                </a:solidFill>
              </a:rPr>
              <a:t>Чамзинского</a:t>
            </a:r>
            <a:r>
              <a:rPr lang="ru-RU" b="1" dirty="0">
                <a:solidFill>
                  <a:srgbClr val="000099"/>
                </a:solidFill>
              </a:rPr>
              <a:t> муниципального района Республики Мордовия </a:t>
            </a:r>
          </a:p>
          <a:p>
            <a:pPr algn="ctr"/>
            <a:r>
              <a:rPr lang="ru-RU" b="1" dirty="0">
                <a:solidFill>
                  <a:srgbClr val="000099"/>
                </a:solidFill>
              </a:rPr>
              <a:t>за 2017-2021 годы</a:t>
            </a:r>
          </a:p>
        </p:txBody>
      </p:sp>
      <p:graphicFrame>
        <p:nvGraphicFramePr>
          <p:cNvPr id="13" name="Диаграмма 12">
            <a:extLst>
              <a:ext uri="{FF2B5EF4-FFF2-40B4-BE49-F238E27FC236}">
                <a16:creationId xmlns:a16="http://schemas.microsoft.com/office/drawing/2014/main" id="{EE76158C-DC66-43DA-B745-E6A74779F8A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46390616"/>
              </p:ext>
            </p:extLst>
          </p:nvPr>
        </p:nvGraphicFramePr>
        <p:xfrm>
          <a:off x="1524000" y="1397000"/>
          <a:ext cx="6432376" cy="44190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140732827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9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8D20D401-DFFE-4E45-8739-21E82FB459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28B7E95-17EF-4742-85A3-96C6DC8FBD9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9" name="Picture 2" descr="Картинки по запросу бюджет для граждан картинки">
            <a:extLst>
              <a:ext uri="{FF2B5EF4-FFF2-40B4-BE49-F238E27FC236}">
                <a16:creationId xmlns:a16="http://schemas.microsoft.com/office/drawing/2014/main" id="{008F15BF-B5EA-479D-BE5A-D53431355D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528" y="332656"/>
            <a:ext cx="1368152" cy="1105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"/>
          </a:effec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C31900CB-93CE-434D-AC62-69BB3FF79BDC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884368" y="386330"/>
            <a:ext cx="998142" cy="1051774"/>
          </a:xfrm>
          <a:prstGeom prst="rect">
            <a:avLst/>
          </a:prstGeom>
          <a:effectLst/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0883E3A-6F80-4C0D-AB25-53B1E3145944}"/>
              </a:ext>
            </a:extLst>
          </p:cNvPr>
          <p:cNvSpPr txBox="1"/>
          <p:nvPr/>
        </p:nvSpPr>
        <p:spPr>
          <a:xfrm>
            <a:off x="755578" y="476672"/>
            <a:ext cx="756083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ru-RU" b="1" dirty="0">
                <a:solidFill>
                  <a:srgbClr val="002060"/>
                </a:solidFill>
                <a:latin typeface="Cambria" panose="02040503050406030204" pitchFamily="18" charset="0"/>
              </a:rPr>
              <a:t> Информация о муниципальном долге </a:t>
            </a:r>
            <a:r>
              <a:rPr lang="ru-RU" altLang="ru-RU" b="1" dirty="0" err="1">
                <a:solidFill>
                  <a:srgbClr val="002060"/>
                </a:solidFill>
                <a:latin typeface="Cambria" panose="02040503050406030204" pitchFamily="18" charset="0"/>
              </a:rPr>
              <a:t>Чамзинского</a:t>
            </a:r>
            <a:r>
              <a:rPr lang="ru-RU" altLang="ru-RU" b="1" dirty="0">
                <a:solidFill>
                  <a:srgbClr val="002060"/>
                </a:solidFill>
                <a:latin typeface="Cambria" panose="02040503050406030204" pitchFamily="18" charset="0"/>
              </a:rPr>
              <a:t> муниципального района Республики Мордовия</a:t>
            </a:r>
            <a:endParaRPr lang="ru-RU" altLang="ru-RU" sz="2400" b="1" u="sng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B626EB13-17A4-49A0-8E77-2DEC5A491A6A}"/>
              </a:ext>
            </a:extLst>
          </p:cNvPr>
          <p:cNvSpPr/>
          <p:nvPr/>
        </p:nvSpPr>
        <p:spPr>
          <a:xfrm>
            <a:off x="755578" y="1484058"/>
            <a:ext cx="7704854" cy="2462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altLang="ru-RU" sz="1400" b="1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Муниципальный долг</a:t>
            </a:r>
            <a:r>
              <a:rPr lang="ru-RU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- </a:t>
            </a:r>
            <a:r>
              <a:rPr lang="ru-RU" altLang="ru-RU" sz="1400" b="1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это обязательства, возникающие из муниципальных займов (заимствований), принятых на себя муниципальным образованием   гарантий (поручительств) по обязательствам третьих лиц, другие обязательства, а также принятые на себя муниципальным образованием обязательства третьих лиц (ст. 6 БК РФ). Согласно ст. 100 БК РФ муниципальный долг полностью и без условий обеспечивается всем муниципальным имуществом, составляющим муниципальную казну. Долговые обязательства муниципального образования могут существовать в форме:</a:t>
            </a:r>
          </a:p>
          <a:p>
            <a:pPr>
              <a:buFont typeface="Wingdings" pitchFamily="2" charset="2"/>
              <a:buChar char="Ø"/>
              <a:defRPr/>
            </a:pPr>
            <a:r>
              <a:rPr lang="ru-RU" altLang="ru-RU" sz="1400" b="1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кредитных соглашений и договоров;</a:t>
            </a:r>
          </a:p>
          <a:p>
            <a:pPr>
              <a:buFont typeface="Wingdings" pitchFamily="2" charset="2"/>
              <a:buChar char="Ø"/>
              <a:defRPr/>
            </a:pPr>
            <a:r>
              <a:rPr lang="ru-RU" altLang="ru-RU" sz="1400" b="1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займов, осуществляемых путем выпуска муниципальных ценных бумаг;</a:t>
            </a:r>
          </a:p>
          <a:p>
            <a:pPr>
              <a:buFont typeface="Wingdings" pitchFamily="2" charset="2"/>
              <a:buChar char="Ø"/>
              <a:defRPr/>
            </a:pPr>
            <a:r>
              <a:rPr lang="ru-RU" altLang="ru-RU" sz="1400" b="1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договоров о предоставлении муниципальных гарантий.</a:t>
            </a:r>
          </a:p>
        </p:txBody>
      </p:sp>
      <p:graphicFrame>
        <p:nvGraphicFramePr>
          <p:cNvPr id="3" name="Object 70">
            <a:extLst>
              <a:ext uri="{FF2B5EF4-FFF2-40B4-BE49-F238E27FC236}">
                <a16:creationId xmlns:a16="http://schemas.microsoft.com/office/drawing/2014/main" id="{F8DB70F9-96F8-42EF-815B-70683CFA8F96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18808177"/>
              </p:ext>
            </p:extLst>
          </p:nvPr>
        </p:nvGraphicFramePr>
        <p:xfrm>
          <a:off x="734368" y="3943070"/>
          <a:ext cx="4485704" cy="23662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pic>
        <p:nvPicPr>
          <p:cNvPr id="11" name="Picture 4" descr="Картинки по запросу &quot;муниципальный долг картинки&quot;">
            <a:extLst>
              <a:ext uri="{FF2B5EF4-FFF2-40B4-BE49-F238E27FC236}">
                <a16:creationId xmlns:a16="http://schemas.microsoft.com/office/drawing/2014/main" id="{35E19CA0-2A3C-41D2-8E0D-2ED0562514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lum brigh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6451" y="4214993"/>
            <a:ext cx="2547918" cy="183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4149027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9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8D20D401-DFFE-4E45-8739-21E82FB459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28B7E95-17EF-4742-85A3-96C6DC8FBD9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9" name="Picture 2" descr="Картинки по запросу бюджет для граждан картинки">
            <a:extLst>
              <a:ext uri="{FF2B5EF4-FFF2-40B4-BE49-F238E27FC236}">
                <a16:creationId xmlns:a16="http://schemas.microsoft.com/office/drawing/2014/main" id="{008F15BF-B5EA-479D-BE5A-D53431355D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528" y="332656"/>
            <a:ext cx="1368152" cy="1105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"/>
          </a:effec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C31900CB-93CE-434D-AC62-69BB3FF79BDC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884368" y="386330"/>
            <a:ext cx="998142" cy="1051774"/>
          </a:xfrm>
          <a:prstGeom prst="rect">
            <a:avLst/>
          </a:prstGeom>
          <a:effectLst/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0883E3A-6F80-4C0D-AB25-53B1E3145944}"/>
              </a:ext>
            </a:extLst>
          </p:cNvPr>
          <p:cNvSpPr txBox="1"/>
          <p:nvPr/>
        </p:nvSpPr>
        <p:spPr>
          <a:xfrm>
            <a:off x="755578" y="476672"/>
            <a:ext cx="75608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ru-RU" b="1" dirty="0">
                <a:solidFill>
                  <a:srgbClr val="002060"/>
                </a:solidFill>
                <a:latin typeface="Cambria" panose="02040503050406030204" pitchFamily="18" charset="0"/>
              </a:rPr>
              <a:t> </a:t>
            </a:r>
            <a:endParaRPr lang="ru-RU" altLang="ru-RU" b="1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sp>
        <p:nvSpPr>
          <p:cNvPr id="7" name="Rectangle 2">
            <a:extLst>
              <a:ext uri="{FF2B5EF4-FFF2-40B4-BE49-F238E27FC236}">
                <a16:creationId xmlns:a16="http://schemas.microsoft.com/office/drawing/2014/main" id="{6A5C301A-8010-4D91-8679-67321FD152A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57313" y="357189"/>
            <a:ext cx="6815087" cy="7675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18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РАСХОДЫ</a:t>
            </a:r>
            <a:r>
              <a:rPr lang="ru-RU" altLang="ru-RU" sz="1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бюджета </a:t>
            </a:r>
            <a:r>
              <a:rPr lang="ru-RU" altLang="ru-RU" sz="1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Чамзинского</a:t>
            </a:r>
            <a:r>
              <a:rPr lang="ru-RU" altLang="ru-RU" sz="1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муниципального района Республики Мордовия</a:t>
            </a:r>
          </a:p>
        </p:txBody>
      </p:sp>
      <p:sp>
        <p:nvSpPr>
          <p:cNvPr id="8" name="Rectangle 55">
            <a:extLst>
              <a:ext uri="{FF2B5EF4-FFF2-40B4-BE49-F238E27FC236}">
                <a16:creationId xmlns:a16="http://schemas.microsoft.com/office/drawing/2014/main" id="{B48A1A04-F8CE-410C-9BA3-30F0495D183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8596" y="1428750"/>
            <a:ext cx="8286808" cy="1600438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>
              <a:defRPr/>
            </a:pPr>
            <a:r>
              <a:rPr lang="ru-RU" altLang="ru-RU" sz="1400" dirty="0">
                <a:solidFill>
                  <a:srgbClr val="002060"/>
                </a:solidFill>
                <a:latin typeface="Cambria" pitchFamily="18" charset="0"/>
                <a:cs typeface="Arial" panose="020B0604020202020204" pitchFamily="34" charset="0"/>
              </a:rPr>
              <a:t>      </a:t>
            </a:r>
            <a:r>
              <a:rPr lang="ru-RU" altLang="ru-RU" sz="1400" b="1" dirty="0">
                <a:solidFill>
                  <a:srgbClr val="002060"/>
                </a:solidFill>
                <a:cs typeface="Arial" panose="020B0604020202020204" pitchFamily="34" charset="0"/>
              </a:rPr>
              <a:t>Расходы бюджета – </a:t>
            </a:r>
            <a:r>
              <a:rPr lang="ru-RU" altLang="ru-RU" sz="1400" dirty="0">
                <a:solidFill>
                  <a:srgbClr val="002060"/>
                </a:solidFill>
                <a:cs typeface="Arial" panose="020B0604020202020204" pitchFamily="34" charset="0"/>
              </a:rPr>
              <a:t>выплачиваемые из бюджета денежные средства, за исключением средств, являющихся источниками финансирования дефицита бюджета. </a:t>
            </a:r>
          </a:p>
          <a:p>
            <a:pPr algn="just">
              <a:defRPr/>
            </a:pPr>
            <a:r>
              <a:rPr lang="ru-RU" altLang="ru-RU" sz="1400" dirty="0">
                <a:solidFill>
                  <a:srgbClr val="002060"/>
                </a:solidFill>
                <a:cs typeface="Arial" panose="020B0604020202020204" pitchFamily="34" charset="0"/>
              </a:rPr>
              <a:t>    Формирование расходов осуществляется в соответствии с расходными обязательствами, законодательно закрепленными за соответствующими уровнями бюджетов. </a:t>
            </a:r>
          </a:p>
          <a:p>
            <a:pPr algn="just">
              <a:defRPr/>
            </a:pPr>
            <a:r>
              <a:rPr lang="ru-RU" altLang="ru-RU" sz="1400" dirty="0">
                <a:solidFill>
                  <a:srgbClr val="002060"/>
                </a:solidFill>
                <a:cs typeface="Arial" panose="020B0604020202020204" pitchFamily="34" charset="0"/>
              </a:rPr>
              <a:t>      Принципы формирования расходов бюджета: по муниципальным программам, по разделам (подразделам) функциональной структуры, по ведомствам</a:t>
            </a:r>
            <a:r>
              <a:rPr lang="ru-RU" altLang="ru-RU" sz="1400" b="1" dirty="0">
                <a:solidFill>
                  <a:srgbClr val="002060"/>
                </a:solidFill>
                <a:cs typeface="Arial" panose="020B0604020202020204" pitchFamily="34" charset="0"/>
              </a:rPr>
              <a:t>. </a:t>
            </a:r>
          </a:p>
          <a:p>
            <a:pPr algn="ctr">
              <a:defRPr/>
            </a:pPr>
            <a:r>
              <a:rPr lang="ru-RU" altLang="ru-RU" sz="1400" b="1" dirty="0">
                <a:solidFill>
                  <a:srgbClr val="002060"/>
                </a:solidFill>
                <a:cs typeface="Arial" panose="020B0604020202020204" pitchFamily="34" charset="0"/>
              </a:rPr>
              <a:t>СТРУКТУРА РАСХОДОВ:</a:t>
            </a:r>
          </a:p>
        </p:txBody>
      </p:sp>
      <p:sp>
        <p:nvSpPr>
          <p:cNvPr id="11" name="Rectangle 77">
            <a:extLst>
              <a:ext uri="{FF2B5EF4-FFF2-40B4-BE49-F238E27FC236}">
                <a16:creationId xmlns:a16="http://schemas.microsoft.com/office/drawing/2014/main" id="{FF551C38-5735-4330-82E6-21AC1EAA763D}"/>
              </a:ext>
            </a:extLst>
          </p:cNvPr>
          <p:cNvSpPr>
            <a:spLocks noChangeArrowheads="1"/>
          </p:cNvSpPr>
          <p:nvPr/>
        </p:nvSpPr>
        <p:spPr bwMode="auto">
          <a:xfrm rot="16200000" flipH="1">
            <a:off x="-725415" y="4183200"/>
            <a:ext cx="3162102" cy="854078"/>
          </a:xfrm>
          <a:prstGeom prst="rect">
            <a:avLst/>
          </a:prstGeom>
          <a:solidFill>
            <a:srgbClr val="FFCC99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softEdge rad="139700"/>
          </a:effec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ru-RU" altLang="ru-RU" sz="1400" b="1" dirty="0">
                <a:solidFill>
                  <a:srgbClr val="C00000"/>
                </a:solidFill>
                <a:latin typeface="Cambria" pitchFamily="18" charset="0"/>
                <a:cs typeface="Arial" panose="020B0604020202020204" pitchFamily="34" charset="0"/>
              </a:rPr>
              <a:t>ОБЩЕГОСУДАРСТВЕННЫЕ </a:t>
            </a:r>
          </a:p>
          <a:p>
            <a:pPr algn="ctr" eaLnBrk="1" hangingPunct="1">
              <a:defRPr/>
            </a:pPr>
            <a:r>
              <a:rPr lang="ru-RU" altLang="ru-RU" sz="1400" b="1" dirty="0">
                <a:solidFill>
                  <a:srgbClr val="C00000"/>
                </a:solidFill>
                <a:latin typeface="Cambria" pitchFamily="18" charset="0"/>
                <a:cs typeface="Arial" panose="020B0604020202020204" pitchFamily="34" charset="0"/>
              </a:rPr>
              <a:t>ВОПРОСЫ </a:t>
            </a:r>
          </a:p>
        </p:txBody>
      </p:sp>
      <p:sp>
        <p:nvSpPr>
          <p:cNvPr id="12" name="Rectangle 77">
            <a:extLst>
              <a:ext uri="{FF2B5EF4-FFF2-40B4-BE49-F238E27FC236}">
                <a16:creationId xmlns:a16="http://schemas.microsoft.com/office/drawing/2014/main" id="{CD11E6C5-8044-4C0E-BDCD-EA2529774FD7}"/>
              </a:ext>
            </a:extLst>
          </p:cNvPr>
          <p:cNvSpPr>
            <a:spLocks noChangeArrowheads="1"/>
          </p:cNvSpPr>
          <p:nvPr/>
        </p:nvSpPr>
        <p:spPr bwMode="auto">
          <a:xfrm rot="16200000" flipH="1">
            <a:off x="3270" y="4206829"/>
            <a:ext cx="3162103" cy="806818"/>
          </a:xfrm>
          <a:prstGeom prst="rect">
            <a:avLst/>
          </a:prstGeom>
          <a:solidFill>
            <a:srgbClr val="FFCC99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softEdge rad="139700"/>
          </a:effec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ru-RU" altLang="ru-RU" sz="1400" b="1" dirty="0">
                <a:solidFill>
                  <a:srgbClr val="C00000"/>
                </a:solidFill>
                <a:latin typeface="Cambria" pitchFamily="18" charset="0"/>
                <a:cs typeface="Arial" panose="020B0604020202020204" pitchFamily="34" charset="0"/>
              </a:rPr>
              <a:t>НАЦИОНАЛЬНАЯ </a:t>
            </a:r>
            <a:r>
              <a:rPr lang="ru-RU" altLang="ru-RU" sz="1400" b="1" dirty="0">
                <a:solidFill>
                  <a:srgbClr val="2A2E14"/>
                </a:solidFill>
                <a:latin typeface="Cambria" pitchFamily="18" charset="0"/>
                <a:cs typeface="Arial" panose="020B0604020202020204" pitchFamily="34" charset="0"/>
              </a:rPr>
              <a:t> </a:t>
            </a:r>
            <a:r>
              <a:rPr lang="ru-RU" altLang="ru-RU" sz="1400" b="1" dirty="0">
                <a:solidFill>
                  <a:srgbClr val="C00000"/>
                </a:solidFill>
                <a:latin typeface="Cambria" pitchFamily="18" charset="0"/>
                <a:cs typeface="Arial" panose="020B0604020202020204" pitchFamily="34" charset="0"/>
              </a:rPr>
              <a:t>БЕЗОПАСНОСТЬ </a:t>
            </a:r>
          </a:p>
          <a:p>
            <a:pPr algn="ctr" eaLnBrk="1" hangingPunct="1">
              <a:defRPr/>
            </a:pPr>
            <a:r>
              <a:rPr lang="ru-RU" altLang="ru-RU" sz="1400" b="1" dirty="0">
                <a:solidFill>
                  <a:srgbClr val="C00000"/>
                </a:solidFill>
                <a:latin typeface="Cambria" pitchFamily="18" charset="0"/>
                <a:cs typeface="Arial" panose="020B0604020202020204" pitchFamily="34" charset="0"/>
              </a:rPr>
              <a:t>И ПРАВООХРАНИТЕЛЬНАЯ</a:t>
            </a:r>
          </a:p>
          <a:p>
            <a:pPr algn="ctr" eaLnBrk="1" hangingPunct="1">
              <a:defRPr/>
            </a:pPr>
            <a:r>
              <a:rPr lang="ru-RU" altLang="ru-RU" sz="1400" b="1" dirty="0">
                <a:solidFill>
                  <a:srgbClr val="C00000"/>
                </a:solidFill>
                <a:latin typeface="Cambria" pitchFamily="18" charset="0"/>
                <a:cs typeface="Arial" panose="020B0604020202020204" pitchFamily="34" charset="0"/>
              </a:rPr>
              <a:t> ДЕЯТЕЛЬНОСТЬ</a:t>
            </a:r>
          </a:p>
        </p:txBody>
      </p:sp>
      <p:sp>
        <p:nvSpPr>
          <p:cNvPr id="13" name="Rectangle 77">
            <a:extLst>
              <a:ext uri="{FF2B5EF4-FFF2-40B4-BE49-F238E27FC236}">
                <a16:creationId xmlns:a16="http://schemas.microsoft.com/office/drawing/2014/main" id="{01BC99A7-1BE7-4E5D-8981-2469994BFD21}"/>
              </a:ext>
            </a:extLst>
          </p:cNvPr>
          <p:cNvSpPr>
            <a:spLocks noChangeArrowheads="1"/>
          </p:cNvSpPr>
          <p:nvPr/>
        </p:nvSpPr>
        <p:spPr bwMode="auto">
          <a:xfrm rot="16200000" flipH="1">
            <a:off x="760964" y="4241172"/>
            <a:ext cx="3123641" cy="749753"/>
          </a:xfrm>
          <a:prstGeom prst="rect">
            <a:avLst/>
          </a:prstGeom>
          <a:solidFill>
            <a:srgbClr val="FFCC99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softEdge rad="139700"/>
          </a:effec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ru-RU" altLang="ru-RU" sz="1400" b="1" dirty="0">
                <a:solidFill>
                  <a:srgbClr val="C00000"/>
                </a:solidFill>
                <a:latin typeface="Cambria" pitchFamily="18" charset="0"/>
                <a:cs typeface="Arial" panose="020B0604020202020204" pitchFamily="34" charset="0"/>
              </a:rPr>
              <a:t>НАЦИОНАЛЬНАЯ ЭКОНОМИКА</a:t>
            </a:r>
            <a:endParaRPr lang="ru-RU" altLang="ru-RU" sz="1400" dirty="0">
              <a:solidFill>
                <a:srgbClr val="C00000"/>
              </a:solidFill>
              <a:latin typeface="Cambria" pitchFamily="18" charset="0"/>
              <a:cs typeface="Arial" panose="020B0604020202020204" pitchFamily="34" charset="0"/>
            </a:endParaRPr>
          </a:p>
        </p:txBody>
      </p:sp>
      <p:sp>
        <p:nvSpPr>
          <p:cNvPr id="14" name="Rectangle 77">
            <a:extLst>
              <a:ext uri="{FF2B5EF4-FFF2-40B4-BE49-F238E27FC236}">
                <a16:creationId xmlns:a16="http://schemas.microsoft.com/office/drawing/2014/main" id="{857A52E7-675B-4DD1-AA0F-AC8632E7E371}"/>
              </a:ext>
            </a:extLst>
          </p:cNvPr>
          <p:cNvSpPr>
            <a:spLocks noChangeArrowheads="1"/>
          </p:cNvSpPr>
          <p:nvPr/>
        </p:nvSpPr>
        <p:spPr bwMode="auto">
          <a:xfrm rot="16200000" flipH="1">
            <a:off x="1414719" y="4229696"/>
            <a:ext cx="3148683" cy="747664"/>
          </a:xfrm>
          <a:prstGeom prst="rect">
            <a:avLst/>
          </a:prstGeom>
          <a:solidFill>
            <a:srgbClr val="FFCC99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softEdge rad="139700"/>
          </a:effec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ru-RU" altLang="ru-RU" sz="1400" b="1" dirty="0">
                <a:solidFill>
                  <a:srgbClr val="C00000"/>
                </a:solidFill>
                <a:latin typeface="Cambria" pitchFamily="18" charset="0"/>
                <a:cs typeface="Arial" panose="020B0604020202020204" pitchFamily="34" charset="0"/>
              </a:rPr>
              <a:t>ЖИЛИЩНО-КОММУНАЛЬНОЕ </a:t>
            </a:r>
          </a:p>
          <a:p>
            <a:pPr algn="ctr" eaLnBrk="1" hangingPunct="1">
              <a:defRPr/>
            </a:pPr>
            <a:r>
              <a:rPr lang="ru-RU" altLang="ru-RU" sz="1400" b="1" dirty="0">
                <a:solidFill>
                  <a:srgbClr val="C00000"/>
                </a:solidFill>
                <a:latin typeface="Cambria" pitchFamily="18" charset="0"/>
                <a:cs typeface="Arial" panose="020B0604020202020204" pitchFamily="34" charset="0"/>
              </a:rPr>
              <a:t>ХОЗЯЙСТВО</a:t>
            </a:r>
          </a:p>
        </p:txBody>
      </p:sp>
      <p:sp>
        <p:nvSpPr>
          <p:cNvPr id="15" name="Rectangle 77">
            <a:extLst>
              <a:ext uri="{FF2B5EF4-FFF2-40B4-BE49-F238E27FC236}">
                <a16:creationId xmlns:a16="http://schemas.microsoft.com/office/drawing/2014/main" id="{87A91011-4D61-489B-B83A-2B3FFE8DD6FF}"/>
              </a:ext>
            </a:extLst>
          </p:cNvPr>
          <p:cNvSpPr>
            <a:spLocks noChangeArrowheads="1"/>
          </p:cNvSpPr>
          <p:nvPr/>
        </p:nvSpPr>
        <p:spPr bwMode="auto">
          <a:xfrm rot="16200000" flipH="1">
            <a:off x="2011527" y="4257304"/>
            <a:ext cx="3162103" cy="755951"/>
          </a:xfrm>
          <a:prstGeom prst="rect">
            <a:avLst/>
          </a:prstGeom>
          <a:solidFill>
            <a:srgbClr val="FFCC99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softEdge rad="139700"/>
          </a:effec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ru-RU" altLang="ru-RU" sz="1400" b="1" dirty="0">
                <a:solidFill>
                  <a:srgbClr val="C00000"/>
                </a:solidFill>
                <a:latin typeface="Cambria" pitchFamily="18" charset="0"/>
                <a:cs typeface="Arial" panose="020B0604020202020204" pitchFamily="34" charset="0"/>
              </a:rPr>
              <a:t>ОХРАНА ОКРУЖАЮЩЕЙ СРЕДЫ</a:t>
            </a:r>
            <a:endParaRPr lang="ru-RU" altLang="ru-RU" sz="1400" dirty="0">
              <a:solidFill>
                <a:srgbClr val="C00000"/>
              </a:solidFill>
              <a:latin typeface="Cambria" pitchFamily="18" charset="0"/>
              <a:cs typeface="Arial" panose="020B0604020202020204" pitchFamily="34" charset="0"/>
            </a:endParaRPr>
          </a:p>
        </p:txBody>
      </p:sp>
      <p:sp>
        <p:nvSpPr>
          <p:cNvPr id="16" name="Rectangle 77">
            <a:extLst>
              <a:ext uri="{FF2B5EF4-FFF2-40B4-BE49-F238E27FC236}">
                <a16:creationId xmlns:a16="http://schemas.microsoft.com/office/drawing/2014/main" id="{7FA0F7ED-7610-4782-9FF4-C88977147DE4}"/>
              </a:ext>
            </a:extLst>
          </p:cNvPr>
          <p:cNvSpPr>
            <a:spLocks noChangeArrowheads="1"/>
          </p:cNvSpPr>
          <p:nvPr/>
        </p:nvSpPr>
        <p:spPr bwMode="auto">
          <a:xfrm rot="16200000" flipH="1">
            <a:off x="2602506" y="4303408"/>
            <a:ext cx="3186418" cy="688984"/>
          </a:xfrm>
          <a:prstGeom prst="rect">
            <a:avLst/>
          </a:prstGeom>
          <a:solidFill>
            <a:srgbClr val="FFCC99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softEdge rad="139700"/>
          </a:effec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ru-RU" altLang="ru-RU" sz="1400" b="1" dirty="0">
                <a:solidFill>
                  <a:srgbClr val="C00000"/>
                </a:solidFill>
                <a:latin typeface="Cambria" pitchFamily="18" charset="0"/>
                <a:cs typeface="Arial" panose="020B0604020202020204" pitchFamily="34" charset="0"/>
              </a:rPr>
              <a:t>ОБРАЗОВАНИЕ</a:t>
            </a:r>
          </a:p>
        </p:txBody>
      </p:sp>
      <p:sp>
        <p:nvSpPr>
          <p:cNvPr id="17" name="Rectangle 77">
            <a:extLst>
              <a:ext uri="{FF2B5EF4-FFF2-40B4-BE49-F238E27FC236}">
                <a16:creationId xmlns:a16="http://schemas.microsoft.com/office/drawing/2014/main" id="{92038171-79DF-480E-AFBD-3F5438AE120A}"/>
              </a:ext>
            </a:extLst>
          </p:cNvPr>
          <p:cNvSpPr>
            <a:spLocks noChangeArrowheads="1"/>
          </p:cNvSpPr>
          <p:nvPr/>
        </p:nvSpPr>
        <p:spPr bwMode="auto">
          <a:xfrm rot="16200000" flipH="1">
            <a:off x="3235726" y="4214075"/>
            <a:ext cx="3231374" cy="824332"/>
          </a:xfrm>
          <a:prstGeom prst="rect">
            <a:avLst/>
          </a:prstGeom>
          <a:solidFill>
            <a:srgbClr val="FFCC99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softEdge rad="139700"/>
          </a:effec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ru-RU" altLang="ru-RU" sz="1400" b="1" dirty="0">
                <a:solidFill>
                  <a:srgbClr val="C00000"/>
                </a:solidFill>
                <a:latin typeface="Cambria" pitchFamily="18" charset="0"/>
                <a:cs typeface="Arial" panose="020B0604020202020204" pitchFamily="34" charset="0"/>
              </a:rPr>
              <a:t>КУЛЬТУРА И КИНЕМОТОГРАФИЯ</a:t>
            </a:r>
          </a:p>
        </p:txBody>
      </p:sp>
      <p:sp>
        <p:nvSpPr>
          <p:cNvPr id="18" name="Rectangle 77">
            <a:extLst>
              <a:ext uri="{FF2B5EF4-FFF2-40B4-BE49-F238E27FC236}">
                <a16:creationId xmlns:a16="http://schemas.microsoft.com/office/drawing/2014/main" id="{01B2DCCB-5A2D-467A-8B8F-2CE77B2CE0C4}"/>
              </a:ext>
            </a:extLst>
          </p:cNvPr>
          <p:cNvSpPr>
            <a:spLocks noChangeArrowheads="1"/>
          </p:cNvSpPr>
          <p:nvPr/>
        </p:nvSpPr>
        <p:spPr bwMode="auto">
          <a:xfrm rot="16200000" flipH="1">
            <a:off x="3942799" y="4280013"/>
            <a:ext cx="3186418" cy="684770"/>
          </a:xfrm>
          <a:prstGeom prst="rect">
            <a:avLst/>
          </a:prstGeom>
          <a:solidFill>
            <a:srgbClr val="FFCC99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softEdge rad="139700"/>
          </a:effec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ru-RU" altLang="ru-RU" sz="1400" b="1" dirty="0">
                <a:solidFill>
                  <a:srgbClr val="C00000"/>
                </a:solidFill>
                <a:latin typeface="Cambria" pitchFamily="18" charset="0"/>
                <a:cs typeface="Arial" panose="020B0604020202020204" pitchFamily="34" charset="0"/>
              </a:rPr>
              <a:t>СОЦИАЛЬНАЯ ПОЛИТИКА</a:t>
            </a:r>
            <a:endParaRPr lang="ru-RU" altLang="ru-RU" sz="1400" dirty="0">
              <a:solidFill>
                <a:srgbClr val="C00000"/>
              </a:solidFill>
              <a:latin typeface="Cambria" pitchFamily="18" charset="0"/>
              <a:cs typeface="Arial" panose="020B0604020202020204" pitchFamily="34" charset="0"/>
            </a:endParaRPr>
          </a:p>
        </p:txBody>
      </p:sp>
      <p:sp>
        <p:nvSpPr>
          <p:cNvPr id="19" name="Rectangle 77">
            <a:extLst>
              <a:ext uri="{FF2B5EF4-FFF2-40B4-BE49-F238E27FC236}">
                <a16:creationId xmlns:a16="http://schemas.microsoft.com/office/drawing/2014/main" id="{8763F385-F7DC-4936-BED4-58B10244D667}"/>
              </a:ext>
            </a:extLst>
          </p:cNvPr>
          <p:cNvSpPr>
            <a:spLocks noChangeArrowheads="1"/>
          </p:cNvSpPr>
          <p:nvPr/>
        </p:nvSpPr>
        <p:spPr bwMode="auto">
          <a:xfrm rot="16200000" flipH="1">
            <a:off x="4596055" y="4238923"/>
            <a:ext cx="3148684" cy="740864"/>
          </a:xfrm>
          <a:prstGeom prst="rect">
            <a:avLst/>
          </a:prstGeom>
          <a:solidFill>
            <a:srgbClr val="FFCC99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softEdge rad="139700"/>
          </a:effec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ru-RU" altLang="ru-RU" sz="1400" b="1" dirty="0">
                <a:solidFill>
                  <a:srgbClr val="C00000"/>
                </a:solidFill>
                <a:latin typeface="Cambria" pitchFamily="18" charset="0"/>
                <a:cs typeface="Arial" panose="020B0604020202020204" pitchFamily="34" charset="0"/>
              </a:rPr>
              <a:t>ФИЗИЧЕСКАЯ КУЛЬТУРА И СПОРТ</a:t>
            </a:r>
            <a:endParaRPr lang="ru-RU" altLang="ru-RU" sz="1400" dirty="0">
              <a:solidFill>
                <a:srgbClr val="C00000"/>
              </a:solidFill>
              <a:latin typeface="Cambria" pitchFamily="18" charset="0"/>
              <a:cs typeface="Arial" panose="020B0604020202020204" pitchFamily="34" charset="0"/>
            </a:endParaRPr>
          </a:p>
        </p:txBody>
      </p:sp>
      <p:sp>
        <p:nvSpPr>
          <p:cNvPr id="20" name="Rectangle 77">
            <a:extLst>
              <a:ext uri="{FF2B5EF4-FFF2-40B4-BE49-F238E27FC236}">
                <a16:creationId xmlns:a16="http://schemas.microsoft.com/office/drawing/2014/main" id="{54C1CBE2-C1B7-4693-8846-C370FC574135}"/>
              </a:ext>
            </a:extLst>
          </p:cNvPr>
          <p:cNvSpPr>
            <a:spLocks noChangeArrowheads="1"/>
          </p:cNvSpPr>
          <p:nvPr/>
        </p:nvSpPr>
        <p:spPr bwMode="auto">
          <a:xfrm rot="16200000" flipH="1">
            <a:off x="5200512" y="4233404"/>
            <a:ext cx="3159982" cy="714284"/>
          </a:xfrm>
          <a:prstGeom prst="rect">
            <a:avLst/>
          </a:prstGeom>
          <a:solidFill>
            <a:srgbClr val="FFCC99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softEdge rad="139700"/>
          </a:effec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ru-RU" altLang="ru-RU" sz="1400" b="1" dirty="0">
                <a:solidFill>
                  <a:srgbClr val="C00000"/>
                </a:solidFill>
                <a:latin typeface="Cambria" pitchFamily="18" charset="0"/>
                <a:cs typeface="Arial" panose="020B0604020202020204" pitchFamily="34" charset="0"/>
              </a:rPr>
              <a:t>СРЕДСТВА МАССОВОЙ </a:t>
            </a:r>
          </a:p>
          <a:p>
            <a:pPr algn="ctr" eaLnBrk="1" hangingPunct="1">
              <a:defRPr/>
            </a:pPr>
            <a:r>
              <a:rPr lang="ru-RU" altLang="ru-RU" sz="1400" b="1" dirty="0">
                <a:solidFill>
                  <a:srgbClr val="C00000"/>
                </a:solidFill>
                <a:latin typeface="Cambria" pitchFamily="18" charset="0"/>
                <a:cs typeface="Arial" panose="020B0604020202020204" pitchFamily="34" charset="0"/>
              </a:rPr>
              <a:t>ИНФОРМАЦИИ</a:t>
            </a:r>
            <a:endParaRPr lang="ru-RU" altLang="ru-RU" sz="1400" dirty="0">
              <a:solidFill>
                <a:srgbClr val="C00000"/>
              </a:solidFill>
              <a:latin typeface="Cambria" pitchFamily="18" charset="0"/>
              <a:cs typeface="Arial" panose="020B0604020202020204" pitchFamily="34" charset="0"/>
            </a:endParaRPr>
          </a:p>
        </p:txBody>
      </p:sp>
      <p:sp>
        <p:nvSpPr>
          <p:cNvPr id="21" name="Rectangle 77">
            <a:extLst>
              <a:ext uri="{FF2B5EF4-FFF2-40B4-BE49-F238E27FC236}">
                <a16:creationId xmlns:a16="http://schemas.microsoft.com/office/drawing/2014/main" id="{A7B83237-DE1C-49D4-87BB-E2726B6C3046}"/>
              </a:ext>
            </a:extLst>
          </p:cNvPr>
          <p:cNvSpPr>
            <a:spLocks noChangeArrowheads="1"/>
          </p:cNvSpPr>
          <p:nvPr/>
        </p:nvSpPr>
        <p:spPr bwMode="auto">
          <a:xfrm rot="16200000" flipH="1">
            <a:off x="5951530" y="4166311"/>
            <a:ext cx="3167313" cy="855803"/>
          </a:xfrm>
          <a:prstGeom prst="rect">
            <a:avLst/>
          </a:prstGeom>
          <a:solidFill>
            <a:srgbClr val="FFCC99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softEdge rad="139700"/>
          </a:effec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ru-RU" altLang="ru-RU" sz="1400" b="1" dirty="0">
                <a:solidFill>
                  <a:srgbClr val="C00000"/>
                </a:solidFill>
                <a:latin typeface="Cambria" pitchFamily="18" charset="0"/>
                <a:cs typeface="Arial" panose="020B0604020202020204" pitchFamily="34" charset="0"/>
              </a:rPr>
              <a:t>ОБСЛУЖИВАНИЕ </a:t>
            </a:r>
          </a:p>
          <a:p>
            <a:pPr algn="ctr" eaLnBrk="1" hangingPunct="1">
              <a:defRPr/>
            </a:pPr>
            <a:r>
              <a:rPr lang="ru-RU" altLang="ru-RU" sz="1400" b="1" dirty="0">
                <a:solidFill>
                  <a:srgbClr val="C00000"/>
                </a:solidFill>
                <a:latin typeface="Cambria" pitchFamily="18" charset="0"/>
                <a:cs typeface="Arial" panose="020B0604020202020204" pitchFamily="34" charset="0"/>
              </a:rPr>
              <a:t>ГОСУДАРСТВЕННОГО</a:t>
            </a:r>
          </a:p>
          <a:p>
            <a:pPr algn="ctr" eaLnBrk="1" hangingPunct="1">
              <a:defRPr/>
            </a:pPr>
            <a:r>
              <a:rPr lang="ru-RU" altLang="ru-RU" sz="1400" b="1" dirty="0">
                <a:solidFill>
                  <a:srgbClr val="C00000"/>
                </a:solidFill>
                <a:latin typeface="Cambria" pitchFamily="18" charset="0"/>
                <a:cs typeface="Arial" panose="020B0604020202020204" pitchFamily="34" charset="0"/>
              </a:rPr>
              <a:t> (МУНИЦИПАЛЬНОГО) ДОЛГА</a:t>
            </a:r>
            <a:endParaRPr lang="ru-RU" altLang="ru-RU" sz="1400" dirty="0">
              <a:solidFill>
                <a:srgbClr val="C00000"/>
              </a:solidFill>
              <a:latin typeface="Cambria" pitchFamily="18" charset="0"/>
              <a:cs typeface="Arial" panose="020B0604020202020204" pitchFamily="34" charset="0"/>
            </a:endParaRPr>
          </a:p>
        </p:txBody>
      </p:sp>
      <p:sp>
        <p:nvSpPr>
          <p:cNvPr id="22" name="Rectangle 77">
            <a:extLst>
              <a:ext uri="{FF2B5EF4-FFF2-40B4-BE49-F238E27FC236}">
                <a16:creationId xmlns:a16="http://schemas.microsoft.com/office/drawing/2014/main" id="{5613B1F4-4238-4078-B14B-FAB7501DBC6E}"/>
              </a:ext>
            </a:extLst>
          </p:cNvPr>
          <p:cNvSpPr>
            <a:spLocks noChangeArrowheads="1"/>
          </p:cNvSpPr>
          <p:nvPr/>
        </p:nvSpPr>
        <p:spPr bwMode="auto">
          <a:xfrm rot="16200000" flipH="1">
            <a:off x="6679396" y="4169505"/>
            <a:ext cx="3180737" cy="862835"/>
          </a:xfrm>
          <a:prstGeom prst="rect">
            <a:avLst/>
          </a:prstGeom>
          <a:solidFill>
            <a:srgbClr val="FFCC99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softEdge rad="139700"/>
          </a:effec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ru-RU" altLang="ru-RU" sz="1400" b="1" dirty="0">
                <a:solidFill>
                  <a:srgbClr val="C00000"/>
                </a:solidFill>
                <a:latin typeface="Cambria" pitchFamily="18" charset="0"/>
                <a:cs typeface="Arial" panose="020B0604020202020204" pitchFamily="34" charset="0"/>
              </a:rPr>
              <a:t>МЕЖБЮДЖЕТНЫЕ </a:t>
            </a:r>
          </a:p>
          <a:p>
            <a:pPr algn="ctr" eaLnBrk="1" hangingPunct="1">
              <a:defRPr/>
            </a:pPr>
            <a:r>
              <a:rPr lang="ru-RU" altLang="ru-RU" sz="1400" b="1" dirty="0">
                <a:solidFill>
                  <a:srgbClr val="C00000"/>
                </a:solidFill>
                <a:latin typeface="Cambria" pitchFamily="18" charset="0"/>
                <a:cs typeface="Arial" panose="020B0604020202020204" pitchFamily="34" charset="0"/>
              </a:rPr>
              <a:t>ТРАНСФЕРТЫ</a:t>
            </a:r>
          </a:p>
        </p:txBody>
      </p:sp>
    </p:spTree>
    <p:extLst>
      <p:ext uri="{BB962C8B-B14F-4D97-AF65-F5344CB8AC3E}">
        <p14:creationId xmlns:p14="http://schemas.microsoft.com/office/powerpoint/2010/main" val="221277416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9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8D20D401-DFFE-4E45-8739-21E82FB459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28B7E95-17EF-4742-85A3-96C6DC8FBD9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9" name="Picture 2" descr="Картинки по запросу бюджет для граждан картинки">
            <a:extLst>
              <a:ext uri="{FF2B5EF4-FFF2-40B4-BE49-F238E27FC236}">
                <a16:creationId xmlns:a16="http://schemas.microsoft.com/office/drawing/2014/main" id="{008F15BF-B5EA-479D-BE5A-D53431355D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528" y="332656"/>
            <a:ext cx="1368152" cy="1105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"/>
          </a:effec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C31900CB-93CE-434D-AC62-69BB3FF79BDC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884368" y="386330"/>
            <a:ext cx="998142" cy="1051774"/>
          </a:xfrm>
          <a:prstGeom prst="rect">
            <a:avLst/>
          </a:prstGeom>
          <a:effectLst/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0883E3A-6F80-4C0D-AB25-53B1E3145944}"/>
              </a:ext>
            </a:extLst>
          </p:cNvPr>
          <p:cNvSpPr txBox="1"/>
          <p:nvPr/>
        </p:nvSpPr>
        <p:spPr>
          <a:xfrm>
            <a:off x="755578" y="476672"/>
            <a:ext cx="75608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ru-RU" b="1" dirty="0">
                <a:solidFill>
                  <a:srgbClr val="002060"/>
                </a:solidFill>
                <a:latin typeface="Cambria" panose="02040503050406030204" pitchFamily="18" charset="0"/>
              </a:rPr>
              <a:t> </a:t>
            </a:r>
            <a:endParaRPr lang="ru-RU" altLang="ru-RU" b="1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74C6536-6869-4079-9B4D-68A8053D6333}"/>
              </a:ext>
            </a:extLst>
          </p:cNvPr>
          <p:cNvSpPr txBox="1"/>
          <p:nvPr/>
        </p:nvSpPr>
        <p:spPr>
          <a:xfrm>
            <a:off x="1331640" y="399392"/>
            <a:ext cx="66607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solidFill>
                  <a:srgbClr val="000099"/>
                </a:solidFill>
              </a:rPr>
              <a:t>Структура расходов бюджета </a:t>
            </a:r>
            <a:r>
              <a:rPr lang="ru-RU" dirty="0" err="1">
                <a:solidFill>
                  <a:srgbClr val="000099"/>
                </a:solidFill>
              </a:rPr>
              <a:t>Чамзинского</a:t>
            </a:r>
            <a:r>
              <a:rPr lang="ru-RU" dirty="0">
                <a:solidFill>
                  <a:srgbClr val="000099"/>
                </a:solidFill>
              </a:rPr>
              <a:t> муниципального района Республики Мордовия в 2021 году</a:t>
            </a:r>
          </a:p>
        </p:txBody>
      </p:sp>
      <p:graphicFrame>
        <p:nvGraphicFramePr>
          <p:cNvPr id="7" name="Object 8">
            <a:extLst>
              <a:ext uri="{FF2B5EF4-FFF2-40B4-BE49-F238E27FC236}">
                <a16:creationId xmlns:a16="http://schemas.microsoft.com/office/drawing/2014/main" id="{1A0CB01B-E502-432F-9428-46B3C88544C4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81561284"/>
              </p:ext>
            </p:extLst>
          </p:nvPr>
        </p:nvGraphicFramePr>
        <p:xfrm>
          <a:off x="360303" y="1438104"/>
          <a:ext cx="8029575" cy="52593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24836877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9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8D20D401-DFFE-4E45-8739-21E82FB459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28B7E95-17EF-4742-85A3-96C6DC8FBD9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9" name="Picture 2" descr="Картинки по запросу бюджет для граждан картинки">
            <a:extLst>
              <a:ext uri="{FF2B5EF4-FFF2-40B4-BE49-F238E27FC236}">
                <a16:creationId xmlns:a16="http://schemas.microsoft.com/office/drawing/2014/main" id="{008F15BF-B5EA-479D-BE5A-D53431355D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528" y="332656"/>
            <a:ext cx="1368152" cy="1105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"/>
          </a:effec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C31900CB-93CE-434D-AC62-69BB3FF79BDC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884368" y="386330"/>
            <a:ext cx="998142" cy="1051774"/>
          </a:xfrm>
          <a:prstGeom prst="rect">
            <a:avLst/>
          </a:prstGeom>
          <a:effectLst/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0883E3A-6F80-4C0D-AB25-53B1E3145944}"/>
              </a:ext>
            </a:extLst>
          </p:cNvPr>
          <p:cNvSpPr txBox="1"/>
          <p:nvPr/>
        </p:nvSpPr>
        <p:spPr>
          <a:xfrm>
            <a:off x="755578" y="476672"/>
            <a:ext cx="78488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ru-RU" b="1" dirty="0">
                <a:solidFill>
                  <a:srgbClr val="002060"/>
                </a:solidFill>
                <a:latin typeface="Cambria" panose="02040503050406030204" pitchFamily="18" charset="0"/>
              </a:rPr>
              <a:t> Характеристика расходной части бюджета </a:t>
            </a:r>
            <a:r>
              <a:rPr lang="ru-RU" altLang="ru-RU" b="1" dirty="0" err="1">
                <a:solidFill>
                  <a:srgbClr val="002060"/>
                </a:solidFill>
                <a:latin typeface="Cambria" panose="02040503050406030204" pitchFamily="18" charset="0"/>
              </a:rPr>
              <a:t>Чамзинского</a:t>
            </a:r>
            <a:r>
              <a:rPr lang="ru-RU" altLang="ru-RU" b="1" dirty="0">
                <a:solidFill>
                  <a:srgbClr val="002060"/>
                </a:solidFill>
                <a:latin typeface="Cambria" panose="02040503050406030204" pitchFamily="18" charset="0"/>
              </a:rPr>
              <a:t> муниципального района в 2021 году</a:t>
            </a:r>
            <a:endParaRPr lang="ru-RU" altLang="ru-RU" b="1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graphicFrame>
        <p:nvGraphicFramePr>
          <p:cNvPr id="23" name="Таблица 4">
            <a:extLst>
              <a:ext uri="{FF2B5EF4-FFF2-40B4-BE49-F238E27FC236}">
                <a16:creationId xmlns:a16="http://schemas.microsoft.com/office/drawing/2014/main" id="{4F29CC1E-0415-4A93-A52A-34617140442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14421340"/>
              </p:ext>
            </p:extLst>
          </p:nvPr>
        </p:nvGraphicFramePr>
        <p:xfrm>
          <a:off x="539552" y="1438105"/>
          <a:ext cx="8064896" cy="474883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05765">
                  <a:extLst>
                    <a:ext uri="{9D8B030D-6E8A-4147-A177-3AD203B41FA5}">
                      <a16:colId xmlns:a16="http://schemas.microsoft.com/office/drawing/2014/main" val="221359532"/>
                    </a:ext>
                  </a:extLst>
                </a:gridCol>
                <a:gridCol w="1264702">
                  <a:extLst>
                    <a:ext uri="{9D8B030D-6E8A-4147-A177-3AD203B41FA5}">
                      <a16:colId xmlns:a16="http://schemas.microsoft.com/office/drawing/2014/main" val="1244226920"/>
                    </a:ext>
                  </a:extLst>
                </a:gridCol>
                <a:gridCol w="1201289">
                  <a:extLst>
                    <a:ext uri="{9D8B030D-6E8A-4147-A177-3AD203B41FA5}">
                      <a16:colId xmlns:a16="http://schemas.microsoft.com/office/drawing/2014/main" val="3969786109"/>
                    </a:ext>
                  </a:extLst>
                </a:gridCol>
                <a:gridCol w="1493140">
                  <a:extLst>
                    <a:ext uri="{9D8B030D-6E8A-4147-A177-3AD203B41FA5}">
                      <a16:colId xmlns:a16="http://schemas.microsoft.com/office/drawing/2014/main" val="3113056739"/>
                    </a:ext>
                  </a:extLst>
                </a:gridCol>
              </a:tblGrid>
              <a:tr h="551557">
                <a:tc>
                  <a:txBody>
                    <a:bodyPr/>
                    <a:lstStyle/>
                    <a:p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Расходы бюджета </a:t>
                      </a:r>
                      <a:r>
                        <a:rPr lang="ru-RU" sz="1300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Чамзинского</a:t>
                      </a:r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муниципального района Республики Мордовия, </a:t>
                      </a:r>
                      <a:r>
                        <a:rPr lang="ru-RU" sz="1300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тыс.рублей</a:t>
                      </a:r>
                      <a:endParaRPr lang="ru-RU" sz="13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Утверждено на 2021г.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Исполнено за 2021г.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Процент исполнения, 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56172553"/>
                  </a:ext>
                </a:extLst>
              </a:tr>
              <a:tr h="319933">
                <a:tc>
                  <a:txBody>
                    <a:bodyPr/>
                    <a:lstStyle/>
                    <a:p>
                      <a:r>
                        <a:rPr lang="ru-RU" sz="13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ИТОГО РАСХОДОВ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630 925,4</a:t>
                      </a: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624 119,1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98,9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24741822"/>
                  </a:ext>
                </a:extLst>
              </a:tr>
              <a:tr h="319933">
                <a:tc>
                  <a:txBody>
                    <a:bodyPr/>
                    <a:lstStyle/>
                    <a:p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ОБЩЕГОСУДАРСТВЕННЫЕ ВОПРОСЫ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49 039,9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48 816,0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99,5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04434205"/>
                  </a:ext>
                </a:extLst>
              </a:tr>
              <a:tr h="757736">
                <a:tc>
                  <a:txBody>
                    <a:bodyPr/>
                    <a:lstStyle/>
                    <a:p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Функционирование высшего должностного лица субъекта Российской Федерации и муниципального образования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2 023,5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2 023,5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100,0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26834511"/>
                  </a:ext>
                </a:extLst>
              </a:tr>
              <a:tr h="976638">
                <a:tc>
                  <a:txBody>
                    <a:bodyPr/>
                    <a:lstStyle/>
                    <a:p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Функционирование Правительства Российской Федерации, высших исполнительных органов государственной власти субъектов Российской Федерации, местных администраций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20 275,7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20 236,4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99,8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23454333"/>
                  </a:ext>
                </a:extLst>
              </a:tr>
              <a:tr h="757736">
                <a:tc>
                  <a:txBody>
                    <a:bodyPr/>
                    <a:lstStyle/>
                    <a:p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Обеспечение деятельности финансовых, налоговых и таможенных органов и органов финансового (финансово-бюджетного) надзора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5 612,8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5 597,5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99,7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91581744"/>
                  </a:ext>
                </a:extLst>
              </a:tr>
              <a:tr h="538835">
                <a:tc>
                  <a:txBody>
                    <a:bodyPr/>
                    <a:lstStyle/>
                    <a:p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Обеспечение проведения выборов и референдумов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476,0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476,0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100,0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36291831"/>
                  </a:ext>
                </a:extLst>
              </a:tr>
              <a:tr h="392220">
                <a:tc>
                  <a:txBody>
                    <a:bodyPr/>
                    <a:lstStyle/>
                    <a:p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Другие общегосударственные вопросы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20 651,9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20 482,6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99,2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0972056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7010656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9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8D20D401-DFFE-4E45-8739-21E82FB459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28B7E95-17EF-4742-85A3-96C6DC8FBD9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9" name="Picture 2" descr="Картинки по запросу бюджет для граждан картинки">
            <a:extLst>
              <a:ext uri="{FF2B5EF4-FFF2-40B4-BE49-F238E27FC236}">
                <a16:creationId xmlns:a16="http://schemas.microsoft.com/office/drawing/2014/main" id="{008F15BF-B5EA-479D-BE5A-D53431355D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528" y="332656"/>
            <a:ext cx="1368152" cy="1105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"/>
          </a:effec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C31900CB-93CE-434D-AC62-69BB3FF79BDC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884368" y="386330"/>
            <a:ext cx="998142" cy="1051774"/>
          </a:xfrm>
          <a:prstGeom prst="rect">
            <a:avLst/>
          </a:prstGeom>
          <a:effectLst/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0883E3A-6F80-4C0D-AB25-53B1E3145944}"/>
              </a:ext>
            </a:extLst>
          </p:cNvPr>
          <p:cNvSpPr txBox="1"/>
          <p:nvPr/>
        </p:nvSpPr>
        <p:spPr>
          <a:xfrm>
            <a:off x="755578" y="476672"/>
            <a:ext cx="78488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ru-RU" b="1" dirty="0">
                <a:solidFill>
                  <a:srgbClr val="002060"/>
                </a:solidFill>
                <a:latin typeface="Cambria" panose="02040503050406030204" pitchFamily="18" charset="0"/>
              </a:rPr>
              <a:t> </a:t>
            </a:r>
            <a:endParaRPr lang="ru-RU" altLang="ru-RU" b="1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graphicFrame>
        <p:nvGraphicFramePr>
          <p:cNvPr id="23" name="Таблица 4">
            <a:extLst>
              <a:ext uri="{FF2B5EF4-FFF2-40B4-BE49-F238E27FC236}">
                <a16:creationId xmlns:a16="http://schemas.microsoft.com/office/drawing/2014/main" id="{4F29CC1E-0415-4A93-A52A-34617140442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61778564"/>
              </p:ext>
            </p:extLst>
          </p:nvPr>
        </p:nvGraphicFramePr>
        <p:xfrm>
          <a:off x="539552" y="1438105"/>
          <a:ext cx="8136904" cy="518456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48472">
                  <a:extLst>
                    <a:ext uri="{9D8B030D-6E8A-4147-A177-3AD203B41FA5}">
                      <a16:colId xmlns:a16="http://schemas.microsoft.com/office/drawing/2014/main" val="221359532"/>
                    </a:ext>
                  </a:extLst>
                </a:gridCol>
                <a:gridCol w="1224136">
                  <a:extLst>
                    <a:ext uri="{9D8B030D-6E8A-4147-A177-3AD203B41FA5}">
                      <a16:colId xmlns:a16="http://schemas.microsoft.com/office/drawing/2014/main" val="1244226920"/>
                    </a:ext>
                  </a:extLst>
                </a:gridCol>
                <a:gridCol w="1224136">
                  <a:extLst>
                    <a:ext uri="{9D8B030D-6E8A-4147-A177-3AD203B41FA5}">
                      <a16:colId xmlns:a16="http://schemas.microsoft.com/office/drawing/2014/main" val="3969786109"/>
                    </a:ext>
                  </a:extLst>
                </a:gridCol>
                <a:gridCol w="1440160">
                  <a:extLst>
                    <a:ext uri="{9D8B030D-6E8A-4147-A177-3AD203B41FA5}">
                      <a16:colId xmlns:a16="http://schemas.microsoft.com/office/drawing/2014/main" val="3113056739"/>
                    </a:ext>
                  </a:extLst>
                </a:gridCol>
              </a:tblGrid>
              <a:tr h="627803">
                <a:tc>
                  <a:txBody>
                    <a:bodyPr/>
                    <a:lstStyle/>
                    <a:p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Расходы бюджета </a:t>
                      </a:r>
                      <a:r>
                        <a:rPr lang="ru-RU" sz="1300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Чамзинского</a:t>
                      </a:r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муниципального района Республики Мордовия, </a:t>
                      </a:r>
                      <a:r>
                        <a:rPr lang="ru-RU" sz="1300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тыс.рублей</a:t>
                      </a:r>
                      <a:endParaRPr lang="ru-RU" sz="13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Утверждено на 2021г.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Исполнено за 2021г.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Процент исполнения, 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56172553"/>
                  </a:ext>
                </a:extLst>
              </a:tr>
              <a:tr h="265072">
                <a:tc>
                  <a:txBody>
                    <a:bodyPr/>
                    <a:lstStyle/>
                    <a:p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НАЦИОНАЛЬНАЯ БЕЗОПАСНОСТЬ И ПРАВООХРАНИТЕЛЬНАЯ ДЕЯТЕЛЬНОСТЬ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3 546,4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3 524,2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99,4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24741822"/>
                  </a:ext>
                </a:extLst>
              </a:tr>
              <a:tr h="265072">
                <a:tc>
                  <a:txBody>
                    <a:bodyPr/>
                    <a:lstStyle/>
                    <a:p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Органы юстиции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2 119,7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2 119,7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100,0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04434205"/>
                  </a:ext>
                </a:extLst>
              </a:tr>
              <a:tr h="446438">
                <a:tc>
                  <a:txBody>
                    <a:bodyPr/>
                    <a:lstStyle/>
                    <a:p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Защита населения и территории от чрезвычайных ситуаций природного и техногенного характера, пожарная безопасность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1 426,7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1 404,5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98,4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70245295"/>
                  </a:ext>
                </a:extLst>
              </a:tr>
              <a:tr h="265072">
                <a:tc>
                  <a:txBody>
                    <a:bodyPr/>
                    <a:lstStyle/>
                    <a:p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НАЦИОНАЛЬНАЯ ЭКОНОМИКА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11 225,0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8 862,5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79,0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07601507"/>
                  </a:ext>
                </a:extLst>
              </a:tr>
              <a:tr h="265072">
                <a:tc>
                  <a:txBody>
                    <a:bodyPr/>
                    <a:lstStyle/>
                    <a:p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Сельское хозяйство и рыболовство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4 146,0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2 679,5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64,6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83164407"/>
                  </a:ext>
                </a:extLst>
              </a:tr>
              <a:tr h="265072">
                <a:tc>
                  <a:txBody>
                    <a:bodyPr/>
                    <a:lstStyle/>
                    <a:p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Дорожное хозяйство (дорожные фонды)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7 069,0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6 173,1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87,3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19242388"/>
                  </a:ext>
                </a:extLst>
              </a:tr>
              <a:tr h="265072">
                <a:tc>
                  <a:txBody>
                    <a:bodyPr/>
                    <a:lstStyle/>
                    <a:p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Другие вопросы в области национальной экономики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10,0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10,0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10,0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36147218"/>
                  </a:ext>
                </a:extLst>
              </a:tr>
              <a:tr h="265072">
                <a:tc>
                  <a:txBody>
                    <a:bodyPr/>
                    <a:lstStyle/>
                    <a:p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ЖИЛИЩНО-КОММУНАЛЬНОЕ ХОЗЯЙСТВО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135 417,6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135 389,0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100,0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40974313"/>
                  </a:ext>
                </a:extLst>
              </a:tr>
              <a:tr h="265072">
                <a:tc>
                  <a:txBody>
                    <a:bodyPr/>
                    <a:lstStyle/>
                    <a:p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Жилищное хозяйство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349,3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321,3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92,0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64805824"/>
                  </a:ext>
                </a:extLst>
              </a:tr>
              <a:tr h="265072">
                <a:tc>
                  <a:txBody>
                    <a:bodyPr/>
                    <a:lstStyle/>
                    <a:p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Коммунальное хозяйство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134 849,3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134 848,7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100,0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87219746"/>
                  </a:ext>
                </a:extLst>
              </a:tr>
              <a:tr h="265072">
                <a:tc>
                  <a:txBody>
                    <a:bodyPr/>
                    <a:lstStyle/>
                    <a:p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Благоустройство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219,0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219,0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100,0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88978357"/>
                  </a:ext>
                </a:extLst>
              </a:tr>
              <a:tr h="265072">
                <a:tc>
                  <a:txBody>
                    <a:bodyPr/>
                    <a:lstStyle/>
                    <a:p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ОХРАНА ОКРУЖАЮЩЕЙ СРЕДЫ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104,4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104,4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100,0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21923568"/>
                  </a:ext>
                </a:extLst>
              </a:tr>
              <a:tr h="265072">
                <a:tc>
                  <a:txBody>
                    <a:bodyPr/>
                    <a:lstStyle/>
                    <a:p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Охрана объектов растительного и животного мира и среды их обитания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104,4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104,4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100,0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93756446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CD5C1EC0-0042-4E08-85FC-F1AB21F2ED6B}"/>
              </a:ext>
            </a:extLst>
          </p:cNvPr>
          <p:cNvSpPr txBox="1"/>
          <p:nvPr/>
        </p:nvSpPr>
        <p:spPr>
          <a:xfrm>
            <a:off x="755578" y="476672"/>
            <a:ext cx="78488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ru-RU" b="1" dirty="0">
                <a:solidFill>
                  <a:srgbClr val="002060"/>
                </a:solidFill>
                <a:latin typeface="Cambria" panose="02040503050406030204" pitchFamily="18" charset="0"/>
              </a:rPr>
              <a:t> Характеристика расходной части бюджета </a:t>
            </a:r>
            <a:r>
              <a:rPr lang="ru-RU" altLang="ru-RU" b="1" dirty="0" err="1">
                <a:solidFill>
                  <a:srgbClr val="002060"/>
                </a:solidFill>
                <a:latin typeface="Cambria" panose="02040503050406030204" pitchFamily="18" charset="0"/>
              </a:rPr>
              <a:t>Чамзинского</a:t>
            </a:r>
            <a:r>
              <a:rPr lang="ru-RU" altLang="ru-RU" b="1" dirty="0">
                <a:solidFill>
                  <a:srgbClr val="002060"/>
                </a:solidFill>
                <a:latin typeface="Cambria" panose="02040503050406030204" pitchFamily="18" charset="0"/>
              </a:rPr>
              <a:t> муниципального района в 2021 году</a:t>
            </a:r>
            <a:endParaRPr lang="ru-RU" altLang="ru-RU" b="1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599086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9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8D20D401-DFFE-4E45-8739-21E82FB459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28B7E95-17EF-4742-85A3-96C6DC8FBD9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9" name="Picture 2" descr="Картинки по запросу бюджет для граждан картинки">
            <a:extLst>
              <a:ext uri="{FF2B5EF4-FFF2-40B4-BE49-F238E27FC236}">
                <a16:creationId xmlns:a16="http://schemas.microsoft.com/office/drawing/2014/main" id="{008F15BF-B5EA-479D-BE5A-D53431355D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528" y="332656"/>
            <a:ext cx="1368152" cy="1105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"/>
          </a:effec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C31900CB-93CE-434D-AC62-69BB3FF79BDC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884368" y="386330"/>
            <a:ext cx="998142" cy="1051774"/>
          </a:xfrm>
          <a:prstGeom prst="rect">
            <a:avLst/>
          </a:prstGeom>
          <a:effectLst/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0883E3A-6F80-4C0D-AB25-53B1E3145944}"/>
              </a:ext>
            </a:extLst>
          </p:cNvPr>
          <p:cNvSpPr txBox="1"/>
          <p:nvPr/>
        </p:nvSpPr>
        <p:spPr>
          <a:xfrm>
            <a:off x="755578" y="476672"/>
            <a:ext cx="78488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ru-RU" b="1" dirty="0">
                <a:solidFill>
                  <a:srgbClr val="002060"/>
                </a:solidFill>
                <a:latin typeface="Cambria" panose="02040503050406030204" pitchFamily="18" charset="0"/>
              </a:rPr>
              <a:t> </a:t>
            </a:r>
            <a:endParaRPr lang="ru-RU" altLang="ru-RU" b="1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graphicFrame>
        <p:nvGraphicFramePr>
          <p:cNvPr id="23" name="Таблица 4">
            <a:extLst>
              <a:ext uri="{FF2B5EF4-FFF2-40B4-BE49-F238E27FC236}">
                <a16:creationId xmlns:a16="http://schemas.microsoft.com/office/drawing/2014/main" id="{4F29CC1E-0415-4A93-A52A-34617140442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38444795"/>
              </p:ext>
            </p:extLst>
          </p:nvPr>
        </p:nvGraphicFramePr>
        <p:xfrm>
          <a:off x="539552" y="1438105"/>
          <a:ext cx="8136904" cy="5227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48472">
                  <a:extLst>
                    <a:ext uri="{9D8B030D-6E8A-4147-A177-3AD203B41FA5}">
                      <a16:colId xmlns:a16="http://schemas.microsoft.com/office/drawing/2014/main" val="221359532"/>
                    </a:ext>
                  </a:extLst>
                </a:gridCol>
                <a:gridCol w="1224136">
                  <a:extLst>
                    <a:ext uri="{9D8B030D-6E8A-4147-A177-3AD203B41FA5}">
                      <a16:colId xmlns:a16="http://schemas.microsoft.com/office/drawing/2014/main" val="1244226920"/>
                    </a:ext>
                  </a:extLst>
                </a:gridCol>
                <a:gridCol w="1224136">
                  <a:extLst>
                    <a:ext uri="{9D8B030D-6E8A-4147-A177-3AD203B41FA5}">
                      <a16:colId xmlns:a16="http://schemas.microsoft.com/office/drawing/2014/main" val="3969786109"/>
                    </a:ext>
                  </a:extLst>
                </a:gridCol>
                <a:gridCol w="1440160">
                  <a:extLst>
                    <a:ext uri="{9D8B030D-6E8A-4147-A177-3AD203B41FA5}">
                      <a16:colId xmlns:a16="http://schemas.microsoft.com/office/drawing/2014/main" val="3113056739"/>
                    </a:ext>
                  </a:extLst>
                </a:gridCol>
              </a:tblGrid>
              <a:tr h="456018">
                <a:tc>
                  <a:txBody>
                    <a:bodyPr/>
                    <a:lstStyle/>
                    <a:p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Расходы бюджета </a:t>
                      </a:r>
                      <a:r>
                        <a:rPr lang="ru-RU" sz="1300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Чамзинского</a:t>
                      </a:r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муниципального района Республики Мордовия, </a:t>
                      </a:r>
                      <a:r>
                        <a:rPr lang="ru-RU" sz="1300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тыс.рублей</a:t>
                      </a:r>
                      <a:endParaRPr lang="ru-RU" sz="13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Утверждено на 2021г.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Исполнено за 2021г.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Процент исполнения, 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56172553"/>
                  </a:ext>
                </a:extLst>
              </a:tr>
              <a:tr h="231754">
                <a:tc>
                  <a:txBody>
                    <a:bodyPr/>
                    <a:lstStyle/>
                    <a:p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ОБРАЗОВАНИЕ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369 932,0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369 043,6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99,8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90852370"/>
                  </a:ext>
                </a:extLst>
              </a:tr>
              <a:tr h="231754">
                <a:tc>
                  <a:txBody>
                    <a:bodyPr/>
                    <a:lstStyle/>
                    <a:p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Дошкольное образование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119 424,9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119 221,4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99,8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71751027"/>
                  </a:ext>
                </a:extLst>
              </a:tr>
              <a:tr h="231754">
                <a:tc>
                  <a:txBody>
                    <a:bodyPr/>
                    <a:lstStyle/>
                    <a:p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Общее образование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206 695,9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206 355,5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99,8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83655401"/>
                  </a:ext>
                </a:extLst>
              </a:tr>
              <a:tr h="231754">
                <a:tc>
                  <a:txBody>
                    <a:bodyPr/>
                    <a:lstStyle/>
                    <a:p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Дополнительное образование детей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39 469,6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39 430,3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99,9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88732704"/>
                  </a:ext>
                </a:extLst>
              </a:tr>
              <a:tr h="390322">
                <a:tc>
                  <a:txBody>
                    <a:bodyPr/>
                    <a:lstStyle/>
                    <a:p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Профессиональная подготовка, переподготовка и повышение квалификации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4,0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4,0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100,0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5167620"/>
                  </a:ext>
                </a:extLst>
              </a:tr>
              <a:tr h="231754">
                <a:tc>
                  <a:txBody>
                    <a:bodyPr/>
                    <a:lstStyle/>
                    <a:p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Молодежная политика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2 395,4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2 159,4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90,1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71758962"/>
                  </a:ext>
                </a:extLst>
              </a:tr>
              <a:tr h="231754">
                <a:tc>
                  <a:txBody>
                    <a:bodyPr/>
                    <a:lstStyle/>
                    <a:p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Другие вопросы в области образования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1 942,1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1 872,9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96,4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09608525"/>
                  </a:ext>
                </a:extLst>
              </a:tr>
              <a:tr h="231754">
                <a:tc>
                  <a:txBody>
                    <a:bodyPr/>
                    <a:lstStyle/>
                    <a:p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КУЛЬТУРА И КИНЕМАТОГРАФИЯ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40 387,0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40 307,4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99,8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77338031"/>
                  </a:ext>
                </a:extLst>
              </a:tr>
              <a:tr h="231754">
                <a:tc>
                  <a:txBody>
                    <a:bodyPr/>
                    <a:lstStyle/>
                    <a:p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Культура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35 367,2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35 292,4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99,8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21708902"/>
                  </a:ext>
                </a:extLst>
              </a:tr>
              <a:tr h="390322">
                <a:tc>
                  <a:txBody>
                    <a:bodyPr/>
                    <a:lstStyle/>
                    <a:p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Другие вопросы в области культуры, кинематографии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5 019,8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5 015,1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99,9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83619840"/>
                  </a:ext>
                </a:extLst>
              </a:tr>
              <a:tr h="231754">
                <a:tc>
                  <a:txBody>
                    <a:bodyPr/>
                    <a:lstStyle/>
                    <a:p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СОЦИАЛЬНАЯ ПОЛИТИКА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18 430,1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15 245,7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82,7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80659337"/>
                  </a:ext>
                </a:extLst>
              </a:tr>
              <a:tr h="231754">
                <a:tc>
                  <a:txBody>
                    <a:bodyPr/>
                    <a:lstStyle/>
                    <a:p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Пенсионное обеспечение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1 475,5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1 472,6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99,8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53419589"/>
                  </a:ext>
                </a:extLst>
              </a:tr>
              <a:tr h="231754">
                <a:tc>
                  <a:txBody>
                    <a:bodyPr/>
                    <a:lstStyle/>
                    <a:p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Социальное обеспечение населения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4 591,4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4 448,9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96,9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1511898"/>
                  </a:ext>
                </a:extLst>
              </a:tr>
              <a:tr h="231754">
                <a:tc>
                  <a:txBody>
                    <a:bodyPr/>
                    <a:lstStyle/>
                    <a:p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Охрана семьи и детства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12 263,1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9 224,1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75,2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4610080"/>
                  </a:ext>
                </a:extLst>
              </a:tr>
              <a:tr h="231754">
                <a:tc>
                  <a:txBody>
                    <a:bodyPr/>
                    <a:lstStyle/>
                    <a:p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Другие вопросы в области социальной политики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100,0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100,0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100,0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0957818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2496DEBD-DC7C-432C-A304-96FA8827C956}"/>
              </a:ext>
            </a:extLst>
          </p:cNvPr>
          <p:cNvSpPr txBox="1"/>
          <p:nvPr/>
        </p:nvSpPr>
        <p:spPr>
          <a:xfrm>
            <a:off x="755578" y="374114"/>
            <a:ext cx="78488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ru-RU" b="1" dirty="0">
                <a:solidFill>
                  <a:srgbClr val="002060"/>
                </a:solidFill>
                <a:latin typeface="Cambria" panose="02040503050406030204" pitchFamily="18" charset="0"/>
              </a:rPr>
              <a:t> Характеристика расходной части бюджета </a:t>
            </a:r>
            <a:r>
              <a:rPr lang="ru-RU" altLang="ru-RU" b="1" dirty="0" err="1">
                <a:solidFill>
                  <a:srgbClr val="002060"/>
                </a:solidFill>
                <a:latin typeface="Cambria" panose="02040503050406030204" pitchFamily="18" charset="0"/>
              </a:rPr>
              <a:t>Чамзинского</a:t>
            </a:r>
            <a:r>
              <a:rPr lang="ru-RU" altLang="ru-RU" b="1" dirty="0">
                <a:solidFill>
                  <a:srgbClr val="002060"/>
                </a:solidFill>
                <a:latin typeface="Cambria" panose="02040503050406030204" pitchFamily="18" charset="0"/>
              </a:rPr>
              <a:t> муниципального района в 2021 году</a:t>
            </a:r>
            <a:endParaRPr lang="ru-RU" altLang="ru-RU" b="1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278538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9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8D20D401-DFFE-4E45-8739-21E82FB459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28B7E95-17EF-4742-85A3-96C6DC8FBD9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9" name="Picture 2" descr="Картинки по запросу бюджет для граждан картинки">
            <a:extLst>
              <a:ext uri="{FF2B5EF4-FFF2-40B4-BE49-F238E27FC236}">
                <a16:creationId xmlns:a16="http://schemas.microsoft.com/office/drawing/2014/main" id="{008F15BF-B5EA-479D-BE5A-D53431355D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528" y="332656"/>
            <a:ext cx="1368152" cy="1105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"/>
          </a:effec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C31900CB-93CE-434D-AC62-69BB3FF79BDC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884368" y="386330"/>
            <a:ext cx="998142" cy="1051774"/>
          </a:xfrm>
          <a:prstGeom prst="rect">
            <a:avLst/>
          </a:prstGeom>
          <a:effectLst/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0883E3A-6F80-4C0D-AB25-53B1E3145944}"/>
              </a:ext>
            </a:extLst>
          </p:cNvPr>
          <p:cNvSpPr txBox="1"/>
          <p:nvPr/>
        </p:nvSpPr>
        <p:spPr>
          <a:xfrm>
            <a:off x="755578" y="367417"/>
            <a:ext cx="78488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ru-RU" b="1" dirty="0">
                <a:solidFill>
                  <a:srgbClr val="002060"/>
                </a:solidFill>
                <a:latin typeface="Cambria" panose="02040503050406030204" pitchFamily="18" charset="0"/>
              </a:rPr>
              <a:t> Характеристика расходной части бюджета </a:t>
            </a:r>
            <a:r>
              <a:rPr lang="ru-RU" altLang="ru-RU" b="1" dirty="0" err="1">
                <a:solidFill>
                  <a:srgbClr val="002060"/>
                </a:solidFill>
                <a:latin typeface="Cambria" panose="02040503050406030204" pitchFamily="18" charset="0"/>
              </a:rPr>
              <a:t>Чамзинского</a:t>
            </a:r>
            <a:r>
              <a:rPr lang="ru-RU" altLang="ru-RU" b="1" dirty="0">
                <a:solidFill>
                  <a:srgbClr val="002060"/>
                </a:solidFill>
                <a:latin typeface="Cambria" panose="02040503050406030204" pitchFamily="18" charset="0"/>
              </a:rPr>
              <a:t> муниципального района в 2021 году</a:t>
            </a:r>
            <a:endParaRPr lang="ru-RU" altLang="ru-RU" b="1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graphicFrame>
        <p:nvGraphicFramePr>
          <p:cNvPr id="23" name="Таблица 4">
            <a:extLst>
              <a:ext uri="{FF2B5EF4-FFF2-40B4-BE49-F238E27FC236}">
                <a16:creationId xmlns:a16="http://schemas.microsoft.com/office/drawing/2014/main" id="{4F29CC1E-0415-4A93-A52A-34617140442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6812620"/>
              </p:ext>
            </p:extLst>
          </p:nvPr>
        </p:nvGraphicFramePr>
        <p:xfrm>
          <a:off x="539552" y="1438105"/>
          <a:ext cx="8064896" cy="448761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10875">
                  <a:extLst>
                    <a:ext uri="{9D8B030D-6E8A-4147-A177-3AD203B41FA5}">
                      <a16:colId xmlns:a16="http://schemas.microsoft.com/office/drawing/2014/main" val="221359532"/>
                    </a:ext>
                  </a:extLst>
                </a:gridCol>
                <a:gridCol w="1213303">
                  <a:extLst>
                    <a:ext uri="{9D8B030D-6E8A-4147-A177-3AD203B41FA5}">
                      <a16:colId xmlns:a16="http://schemas.microsoft.com/office/drawing/2014/main" val="1244226920"/>
                    </a:ext>
                  </a:extLst>
                </a:gridCol>
                <a:gridCol w="1213303">
                  <a:extLst>
                    <a:ext uri="{9D8B030D-6E8A-4147-A177-3AD203B41FA5}">
                      <a16:colId xmlns:a16="http://schemas.microsoft.com/office/drawing/2014/main" val="3969786109"/>
                    </a:ext>
                  </a:extLst>
                </a:gridCol>
                <a:gridCol w="1427415">
                  <a:extLst>
                    <a:ext uri="{9D8B030D-6E8A-4147-A177-3AD203B41FA5}">
                      <a16:colId xmlns:a16="http://schemas.microsoft.com/office/drawing/2014/main" val="3113056739"/>
                    </a:ext>
                  </a:extLst>
                </a:gridCol>
              </a:tblGrid>
              <a:tr h="417120">
                <a:tc>
                  <a:txBody>
                    <a:bodyPr/>
                    <a:lstStyle/>
                    <a:p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Расходы бюджета </a:t>
                      </a:r>
                      <a:r>
                        <a:rPr lang="ru-RU" sz="1300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Чамзинского</a:t>
                      </a:r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муниципального района Республики Мордовия, </a:t>
                      </a:r>
                      <a:r>
                        <a:rPr lang="ru-RU" sz="1300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тыс.рублей</a:t>
                      </a:r>
                      <a:endParaRPr lang="ru-RU" sz="13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Утверждено на 2021г.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Исполнено за 2021г.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Процент исполнения, 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56172553"/>
                  </a:ext>
                </a:extLst>
              </a:tr>
              <a:tr h="226163">
                <a:tc>
                  <a:txBody>
                    <a:bodyPr/>
                    <a:lstStyle/>
                    <a:p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ФИЗИЧЕСКАЯ КУЛЬТУРА И СПОРТ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207,5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190,8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92,0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32409409"/>
                  </a:ext>
                </a:extLst>
              </a:tr>
              <a:tr h="226163">
                <a:tc>
                  <a:txBody>
                    <a:bodyPr/>
                    <a:lstStyle/>
                    <a:p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Физическая культура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207,5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190,8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92,0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80299778"/>
                  </a:ext>
                </a:extLst>
              </a:tr>
              <a:tr h="226163">
                <a:tc>
                  <a:txBody>
                    <a:bodyPr/>
                    <a:lstStyle/>
                    <a:p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СРЕДСТВА МАССОВОЙ ИНФОРМАЦИИ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1 200,0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1 200,0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100,0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379870"/>
                  </a:ext>
                </a:extLst>
              </a:tr>
              <a:tr h="296619">
                <a:tc>
                  <a:txBody>
                    <a:bodyPr/>
                    <a:lstStyle/>
                    <a:p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Периодическая печать и издательства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1 200,0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1 200,0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100,0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00709483"/>
                  </a:ext>
                </a:extLst>
              </a:tr>
              <a:tr h="380906">
                <a:tc>
                  <a:txBody>
                    <a:bodyPr/>
                    <a:lstStyle/>
                    <a:p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ОБСЛУЖИВАНИЕ ГОСУДАРСТВЕННОГО И МУНИЦИПАЛЬНОГО ДОЛГА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7,0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7,0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100,0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63148318"/>
                  </a:ext>
                </a:extLst>
              </a:tr>
              <a:tr h="417120">
                <a:tc>
                  <a:txBody>
                    <a:bodyPr/>
                    <a:lstStyle/>
                    <a:p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Обслуживание государственного (муниципального) внутреннего долга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7,0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7,0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100,0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48753727"/>
                  </a:ext>
                </a:extLst>
              </a:tr>
              <a:tr h="535649">
                <a:tc>
                  <a:txBody>
                    <a:bodyPr/>
                    <a:lstStyle/>
                    <a:p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МЕЖБЮДЖЕТНЫЕ ТРАНСФЕРТЫ ОБЩЕГО ХАРАКТЕРА БЮДЖЕТАМ БЮДЖЕТНОЙ СИСТЕМЫ РОССИЙСКОЙ ФЕДЕРАЦИИ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1 428,3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1 428,3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100,0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84446063"/>
                  </a:ext>
                </a:extLst>
              </a:tr>
              <a:tr h="417120">
                <a:tc>
                  <a:txBody>
                    <a:bodyPr/>
                    <a:lstStyle/>
                    <a:p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Дотации на выравнивание бюджетной обеспеченности субъектов Российской Федерации и муниципальных образований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19,1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19,1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100,0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92878872"/>
                  </a:ext>
                </a:extLst>
              </a:tr>
              <a:tr h="417120">
                <a:tc>
                  <a:txBody>
                    <a:bodyPr/>
                    <a:lstStyle/>
                    <a:p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Прочие межбюджетные трансферты общего характера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1 409,4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1409,4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100,0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1648676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9273718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9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8D20D401-DFFE-4E45-8739-21E82FB459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28B7E95-17EF-4742-85A3-96C6DC8FBD9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9" name="Picture 2" descr="Картинки по запросу бюджет для граждан картинки">
            <a:extLst>
              <a:ext uri="{FF2B5EF4-FFF2-40B4-BE49-F238E27FC236}">
                <a16:creationId xmlns:a16="http://schemas.microsoft.com/office/drawing/2014/main" id="{008F15BF-B5EA-479D-BE5A-D53431355D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528" y="332656"/>
            <a:ext cx="1368152" cy="1105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"/>
          </a:effec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C31900CB-93CE-434D-AC62-69BB3FF79BDC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884368" y="386330"/>
            <a:ext cx="998142" cy="1051774"/>
          </a:xfrm>
          <a:prstGeom prst="rect">
            <a:avLst/>
          </a:prstGeom>
          <a:effectLst/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0883E3A-6F80-4C0D-AB25-53B1E3145944}"/>
              </a:ext>
            </a:extLst>
          </p:cNvPr>
          <p:cNvSpPr txBox="1"/>
          <p:nvPr/>
        </p:nvSpPr>
        <p:spPr>
          <a:xfrm>
            <a:off x="1187624" y="476672"/>
            <a:ext cx="71287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ru-RU" b="1" dirty="0">
                <a:solidFill>
                  <a:srgbClr val="002060"/>
                </a:solidFill>
                <a:latin typeface="Cambria" panose="02040503050406030204" pitchFamily="18" charset="0"/>
              </a:rPr>
              <a:t> Динамика расходов бюджета </a:t>
            </a:r>
            <a:r>
              <a:rPr lang="ru-RU" altLang="ru-RU" b="1" dirty="0" err="1">
                <a:solidFill>
                  <a:srgbClr val="002060"/>
                </a:solidFill>
                <a:latin typeface="Cambria" panose="02040503050406030204" pitchFamily="18" charset="0"/>
              </a:rPr>
              <a:t>Чамзинского</a:t>
            </a:r>
            <a:r>
              <a:rPr lang="ru-RU" altLang="ru-RU" b="1" dirty="0">
                <a:solidFill>
                  <a:srgbClr val="002060"/>
                </a:solidFill>
                <a:latin typeface="Cambria" panose="02040503050406030204" pitchFamily="18" charset="0"/>
              </a:rPr>
              <a:t> муниципального района в 2019-2021 годах</a:t>
            </a:r>
            <a:endParaRPr lang="ru-RU" altLang="ru-RU" b="1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graphicFrame>
        <p:nvGraphicFramePr>
          <p:cNvPr id="6" name="Group 340">
            <a:extLst>
              <a:ext uri="{FF2B5EF4-FFF2-40B4-BE49-F238E27FC236}">
                <a16:creationId xmlns:a16="http://schemas.microsoft.com/office/drawing/2014/main" id="{FFD7D23E-772C-4FA3-92B3-99B863D5B75E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54355686"/>
              </p:ext>
            </p:extLst>
          </p:nvPr>
        </p:nvGraphicFramePr>
        <p:xfrm>
          <a:off x="683569" y="1438106"/>
          <a:ext cx="7560839" cy="4251062"/>
        </p:xfrm>
        <a:graphic>
          <a:graphicData uri="http://schemas.openxmlformats.org/drawingml/2006/table">
            <a:tbl>
              <a:tblPr/>
              <a:tblGrid>
                <a:gridCol w="468051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3610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6043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8378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17612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Tahoma" panose="020B0604030504040204" pitchFamily="34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Tahoma" panose="020B060403050404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just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Расходы бюджета </a:t>
                      </a:r>
                      <a:r>
                        <a:rPr kumimoji="0" lang="ru-RU" altLang="ru-RU" sz="12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Чамзинского</a:t>
                      </a:r>
                      <a:r>
                        <a:rPr kumimoji="0" lang="ru-RU" altLang="ru-RU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муниципального района Республики Мордовия, тыс. рублей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Tahoma" panose="020B0604030504040204" pitchFamily="34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Tahoma" panose="020B060403050404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Tahoma" panose="020B0604030504040204" pitchFamily="34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Tahoma" panose="020B060403050404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Tahoma" panose="020B0604030504040204" pitchFamily="34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Tahoma" panose="020B060403050404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6731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Tahoma" panose="020B0604030504040204" pitchFamily="34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Tahoma" panose="020B060403050404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Всего, в том числе: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baseline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529 370,2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501 050,6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624 119,1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0567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Tahoma" panose="020B0604030504040204" pitchFamily="34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Tahoma" panose="020B060403050404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Общегосударственные вопросы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baseline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44 152,8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51 418,5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48 816,0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17612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Tahoma" panose="020B0604030504040204" pitchFamily="34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Tahoma" panose="020B060403050404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Национальная безопасность и правоохранительная деятельность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baseline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3 897,1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4 593,5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3 524,2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50567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Tahoma" panose="020B0604030504040204" pitchFamily="34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Tahoma" panose="020B060403050404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Национальная экономика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baseline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5 805,7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8 930,6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8 862,5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50567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Tahoma" panose="020B0604030504040204" pitchFamily="34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Tahoma" panose="020B060403050404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Жилищно-коммунальное хозяйство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baseline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31 390,9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41 006,3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135 389,0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50567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Tahoma" panose="020B0604030504040204" pitchFamily="34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Tahoma" panose="020B060403050404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Охрана окружающей среды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baseline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309,5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64,3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104,4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6731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Tahoma" panose="020B0604030504040204" pitchFamily="34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Tahoma" panose="020B060403050404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Образование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baseline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377 543,7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324 719,6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369 043,6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50567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Tahoma" panose="020B0604030504040204" pitchFamily="34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Tahoma" panose="020B060403050404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Культура, кинематография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baseline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39 281,4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39 149,6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40 307,4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50567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Tahoma" panose="020B0604030504040204" pitchFamily="34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Tahoma" panose="020B060403050404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Социальная политика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baseline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22 651,7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26 671,9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15 245,7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50567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Tahoma" panose="020B0604030504040204" pitchFamily="34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Tahoma" panose="020B060403050404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Физическая культура и спорт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baseline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349,3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166,5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190,8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50567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Tahoma" panose="020B0604030504040204" pitchFamily="34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Tahoma" panose="020B060403050404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Средства массовой информации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baseline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1200,0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1 200,0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1 200,0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50567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Tahoma" panose="020B0604030504040204" pitchFamily="34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Tahoma" panose="020B060403050404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Обслуживание государственного и муниципального долга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baseline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10,2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8,9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50567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Tahoma" panose="020B0604030504040204" pitchFamily="34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Tahoma" panose="020B060403050404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Межбюджетные трансферты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baseline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2777,7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3 120,8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1 428,5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2584683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9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8D20D401-DFFE-4E45-8739-21E82FB459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28B7E95-17EF-4742-85A3-96C6DC8FBD9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9" name="Picture 2" descr="Картинки по запросу бюджет для граждан картинки">
            <a:extLst>
              <a:ext uri="{FF2B5EF4-FFF2-40B4-BE49-F238E27FC236}">
                <a16:creationId xmlns:a16="http://schemas.microsoft.com/office/drawing/2014/main" id="{008F15BF-B5EA-479D-BE5A-D53431355D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528" y="332656"/>
            <a:ext cx="1368152" cy="1105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"/>
          </a:effec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C31900CB-93CE-434D-AC62-69BB3FF79BDC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884368" y="386330"/>
            <a:ext cx="998142" cy="1051774"/>
          </a:xfrm>
          <a:prstGeom prst="rect">
            <a:avLst/>
          </a:prstGeom>
          <a:effectLst/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0883E3A-6F80-4C0D-AB25-53B1E3145944}"/>
              </a:ext>
            </a:extLst>
          </p:cNvPr>
          <p:cNvSpPr txBox="1"/>
          <p:nvPr/>
        </p:nvSpPr>
        <p:spPr>
          <a:xfrm>
            <a:off x="755578" y="476672"/>
            <a:ext cx="75608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ru-RU" b="1" dirty="0">
                <a:solidFill>
                  <a:srgbClr val="002060"/>
                </a:solidFill>
                <a:latin typeface="Cambria" panose="02040503050406030204" pitchFamily="18" charset="0"/>
              </a:rPr>
              <a:t> </a:t>
            </a:r>
            <a:endParaRPr lang="ru-RU" altLang="ru-RU" b="1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40CF6C8-C1ED-47D9-BB35-74581E87E1C4}"/>
              </a:ext>
            </a:extLst>
          </p:cNvPr>
          <p:cNvSpPr txBox="1"/>
          <p:nvPr/>
        </p:nvSpPr>
        <p:spPr>
          <a:xfrm>
            <a:off x="1413059" y="386330"/>
            <a:ext cx="654331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rgbClr val="000099"/>
                </a:solidFill>
              </a:rPr>
              <a:t>Динамика расходов бюджета </a:t>
            </a:r>
            <a:r>
              <a:rPr lang="ru-RU" b="1" dirty="0" err="1">
                <a:solidFill>
                  <a:srgbClr val="000099"/>
                </a:solidFill>
              </a:rPr>
              <a:t>Чамзинского</a:t>
            </a:r>
            <a:r>
              <a:rPr lang="ru-RU" b="1" dirty="0">
                <a:solidFill>
                  <a:srgbClr val="000099"/>
                </a:solidFill>
              </a:rPr>
              <a:t> муниципального района Республики Мордовия на душу населения за 2019-2021 годы</a:t>
            </a:r>
          </a:p>
        </p:txBody>
      </p:sp>
      <p:pic>
        <p:nvPicPr>
          <p:cNvPr id="8" name="Picture 10" descr="https://thumbs.dreamstime.com/b/%D0%B5%D0%B3%D0%BE-%D0%B1%D1%83%D0%BC%D0%B0%D0%B6%D0%BD%D0%B8%D0%BA-%D0%BE%D1%82%D0%B2%D0%B5%D1%80%D1%81%D1%82%D0%B8%D1%8F-%D1%87%D0%B5%D0%BB%D0%BE%D0%B2%D0%B5%D0%BA%D0%B0-20759134.jpg">
            <a:extLst>
              <a:ext uri="{FF2B5EF4-FFF2-40B4-BE49-F238E27FC236}">
                <a16:creationId xmlns:a16="http://schemas.microsoft.com/office/drawing/2014/main" id="{C7EC85BA-CD8B-480A-90F6-0B2A795F02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4616" y="1976718"/>
            <a:ext cx="3456384" cy="28924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1" name="Диаграмма 10">
            <a:extLst>
              <a:ext uri="{FF2B5EF4-FFF2-40B4-BE49-F238E27FC236}">
                <a16:creationId xmlns:a16="http://schemas.microsoft.com/office/drawing/2014/main" id="{2109F5C2-5651-4744-86D1-85B6EEA3BA3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862297147"/>
              </p:ext>
            </p:extLst>
          </p:nvPr>
        </p:nvGraphicFramePr>
        <p:xfrm>
          <a:off x="899592" y="2132856"/>
          <a:ext cx="3456384" cy="325248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12" name="TextBox 11">
            <a:extLst>
              <a:ext uri="{FF2B5EF4-FFF2-40B4-BE49-F238E27FC236}">
                <a16:creationId xmlns:a16="http://schemas.microsoft.com/office/drawing/2014/main" id="{E60CAB87-13F2-424B-88F4-FF6A543472F5}"/>
              </a:ext>
            </a:extLst>
          </p:cNvPr>
          <p:cNvSpPr txBox="1"/>
          <p:nvPr/>
        </p:nvSpPr>
        <p:spPr>
          <a:xfrm>
            <a:off x="899592" y="1865912"/>
            <a:ext cx="68909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/>
              <a:t>рублей</a:t>
            </a:r>
          </a:p>
        </p:txBody>
      </p:sp>
    </p:spTree>
    <p:extLst>
      <p:ext uri="{BB962C8B-B14F-4D97-AF65-F5344CB8AC3E}">
        <p14:creationId xmlns:p14="http://schemas.microsoft.com/office/powerpoint/2010/main" val="65905087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9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8D20D401-DFFE-4E45-8739-21E82FB459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28B7E95-17EF-4742-85A3-96C6DC8FBD9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9" name="Picture 2" descr="Картинки по запросу бюджет для граждан картинки">
            <a:extLst>
              <a:ext uri="{FF2B5EF4-FFF2-40B4-BE49-F238E27FC236}">
                <a16:creationId xmlns:a16="http://schemas.microsoft.com/office/drawing/2014/main" id="{008F15BF-B5EA-479D-BE5A-D53431355D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528" y="332656"/>
            <a:ext cx="1368152" cy="1105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"/>
          </a:effec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C31900CB-93CE-434D-AC62-69BB3FF79BDC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884368" y="386330"/>
            <a:ext cx="998142" cy="1051774"/>
          </a:xfrm>
          <a:prstGeom prst="rect">
            <a:avLst/>
          </a:prstGeom>
          <a:effectLst/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0883E3A-6F80-4C0D-AB25-53B1E3145944}"/>
              </a:ext>
            </a:extLst>
          </p:cNvPr>
          <p:cNvSpPr txBox="1"/>
          <p:nvPr/>
        </p:nvSpPr>
        <p:spPr>
          <a:xfrm>
            <a:off x="755578" y="476672"/>
            <a:ext cx="75608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ru-RU" b="1" dirty="0">
                <a:solidFill>
                  <a:srgbClr val="002060"/>
                </a:solidFill>
                <a:latin typeface="Cambria" panose="02040503050406030204" pitchFamily="18" charset="0"/>
              </a:rPr>
              <a:t> Национальные проекты</a:t>
            </a:r>
            <a:endParaRPr lang="ru-RU" altLang="ru-RU" sz="2400" b="1" u="sng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Rectangle 55">
            <a:extLst>
              <a:ext uri="{FF2B5EF4-FFF2-40B4-BE49-F238E27FC236}">
                <a16:creationId xmlns:a16="http://schemas.microsoft.com/office/drawing/2014/main" id="{A9365D35-88C5-4D56-B0A1-39AB0D1549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7584" y="1508288"/>
            <a:ext cx="7245422" cy="1077218"/>
          </a:xfrm>
          <a:prstGeom prst="rect">
            <a:avLst/>
          </a:prstGeom>
          <a:solidFill>
            <a:srgbClr val="FAF068"/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squar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>
              <a:defRPr/>
            </a:pPr>
            <a:endParaRPr lang="ru-RU" altLang="ru-RU" sz="1600" dirty="0">
              <a:solidFill>
                <a:srgbClr val="002060"/>
              </a:solidFill>
              <a:cs typeface="Arial" panose="020B0604020202020204" pitchFamily="34" charset="0"/>
            </a:endParaRPr>
          </a:p>
          <a:p>
            <a:pPr algn="ctr" eaLnBrk="1" hangingPunct="1">
              <a:defRPr/>
            </a:pPr>
            <a:r>
              <a:rPr lang="ru-RU" sz="1600" b="1" dirty="0">
                <a:solidFill>
                  <a:schemeClr val="tx2">
                    <a:lumMod val="50000"/>
                  </a:schemeClr>
                </a:solidFill>
                <a:cs typeface="Arial" panose="020B0604020202020204" pitchFamily="34" charset="0"/>
              </a:rPr>
              <a:t>В 2021 году в  </a:t>
            </a:r>
            <a:r>
              <a:rPr lang="ru-RU" sz="1600" b="1" dirty="0" err="1">
                <a:solidFill>
                  <a:schemeClr val="tx2">
                    <a:lumMod val="50000"/>
                  </a:schemeClr>
                </a:solidFill>
                <a:cs typeface="Arial" panose="020B0604020202020204" pitchFamily="34" charset="0"/>
              </a:rPr>
              <a:t>Чамзинском</a:t>
            </a:r>
            <a:r>
              <a:rPr lang="ru-RU" sz="1600" b="1" dirty="0">
                <a:solidFill>
                  <a:schemeClr val="tx2">
                    <a:lumMod val="50000"/>
                  </a:schemeClr>
                </a:solidFill>
                <a:cs typeface="Arial" panose="020B0604020202020204" pitchFamily="34" charset="0"/>
              </a:rPr>
              <a:t> муниципальном районе  финансировались мероприятия в рамках 3 национальных проектов в объеме  - 99 087,4 тыс. руб.</a:t>
            </a:r>
            <a:endParaRPr lang="ru-RU" altLang="ru-RU" sz="1600" b="1" dirty="0">
              <a:solidFill>
                <a:schemeClr val="tx2">
                  <a:lumMod val="50000"/>
                </a:schemeClr>
              </a:solidFill>
              <a:cs typeface="Arial" panose="020B0604020202020204" pitchFamily="34" charset="0"/>
            </a:endParaRPr>
          </a:p>
        </p:txBody>
      </p:sp>
      <p:grpSp>
        <p:nvGrpSpPr>
          <p:cNvPr id="7" name="Группа 6">
            <a:extLst>
              <a:ext uri="{FF2B5EF4-FFF2-40B4-BE49-F238E27FC236}">
                <a16:creationId xmlns:a16="http://schemas.microsoft.com/office/drawing/2014/main" id="{41E26D2D-F941-4C76-B484-BC677727333B}"/>
              </a:ext>
            </a:extLst>
          </p:cNvPr>
          <p:cNvGrpSpPr/>
          <p:nvPr/>
        </p:nvGrpSpPr>
        <p:grpSpPr>
          <a:xfrm>
            <a:off x="3291429" y="2661481"/>
            <a:ext cx="2245726" cy="1530310"/>
            <a:chOff x="0" y="944898"/>
            <a:chExt cx="1951303" cy="1259864"/>
          </a:xfrm>
        </p:grpSpPr>
        <p:sp>
          <p:nvSpPr>
            <p:cNvPr id="8" name="Прямоугольник: скругленные углы 7">
              <a:extLst>
                <a:ext uri="{FF2B5EF4-FFF2-40B4-BE49-F238E27FC236}">
                  <a16:creationId xmlns:a16="http://schemas.microsoft.com/office/drawing/2014/main" id="{244B7579-9BB1-4E35-9082-631DEFFC634B}"/>
                </a:ext>
              </a:extLst>
            </p:cNvPr>
            <p:cNvSpPr/>
            <p:nvPr/>
          </p:nvSpPr>
          <p:spPr>
            <a:xfrm>
              <a:off x="0" y="944898"/>
              <a:ext cx="1951303" cy="1259864"/>
            </a:xfrm>
            <a:prstGeom prst="roundRect">
              <a:avLst/>
            </a:prstGeom>
            <a:solidFill>
              <a:schemeClr val="tx2">
                <a:lumMod val="40000"/>
                <a:lumOff val="60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1" name="Прямоугольник: скругленные углы 4">
              <a:extLst>
                <a:ext uri="{FF2B5EF4-FFF2-40B4-BE49-F238E27FC236}">
                  <a16:creationId xmlns:a16="http://schemas.microsoft.com/office/drawing/2014/main" id="{904E2E79-48D8-477B-8A1E-566833B8744A}"/>
                </a:ext>
              </a:extLst>
            </p:cNvPr>
            <p:cNvSpPr txBox="1"/>
            <p:nvPr/>
          </p:nvSpPr>
          <p:spPr>
            <a:xfrm>
              <a:off x="61500" y="1006399"/>
              <a:ext cx="1828301" cy="113686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8580" tIns="68580" rIns="68580" bIns="68580" numCol="1" spcCol="1270" anchor="ctr" anchorCtr="0">
              <a:noAutofit/>
            </a:bodyPr>
            <a:lstStyle/>
            <a:p>
              <a:pPr marL="0" lvl="0" indent="0" algn="ctr" defTabSz="800100">
                <a:lnSpc>
                  <a:spcPct val="10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ru-RU" sz="1600" kern="1200" dirty="0">
                  <a:solidFill>
                    <a:schemeClr val="tx2">
                      <a:lumMod val="5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«Образование»</a:t>
              </a:r>
            </a:p>
            <a:p>
              <a:pPr marL="0" lvl="0" indent="0" algn="ctr" defTabSz="800100">
                <a:lnSpc>
                  <a:spcPct val="10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ru-RU" sz="1600" kern="1200" dirty="0">
                  <a:solidFill>
                    <a:schemeClr val="tx2">
                      <a:lumMod val="5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2290,9 </a:t>
              </a:r>
              <a:r>
                <a:rPr lang="ru-RU" sz="1600" kern="1200" dirty="0" err="1">
                  <a:solidFill>
                    <a:schemeClr val="tx2">
                      <a:lumMod val="5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тыс.руб</a:t>
              </a:r>
              <a:r>
                <a:rPr lang="ru-RU" sz="1600" kern="1200" dirty="0">
                  <a:solidFill>
                    <a:schemeClr val="tx2">
                      <a:lumMod val="5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. </a:t>
              </a:r>
              <a:endParaRPr lang="ru-RU" sz="1400" b="0" kern="1200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2" name="Группа 11">
            <a:extLst>
              <a:ext uri="{FF2B5EF4-FFF2-40B4-BE49-F238E27FC236}">
                <a16:creationId xmlns:a16="http://schemas.microsoft.com/office/drawing/2014/main" id="{0E7B9B7E-B1DA-41A7-92EF-D0851F02557F}"/>
              </a:ext>
            </a:extLst>
          </p:cNvPr>
          <p:cNvGrpSpPr/>
          <p:nvPr/>
        </p:nvGrpSpPr>
        <p:grpSpPr>
          <a:xfrm>
            <a:off x="5663641" y="2696544"/>
            <a:ext cx="2245726" cy="1495247"/>
            <a:chOff x="2279524" y="944898"/>
            <a:chExt cx="1951303" cy="1259864"/>
          </a:xfrm>
        </p:grpSpPr>
        <p:sp>
          <p:nvSpPr>
            <p:cNvPr id="13" name="Прямоугольник: скругленные углы 12">
              <a:extLst>
                <a:ext uri="{FF2B5EF4-FFF2-40B4-BE49-F238E27FC236}">
                  <a16:creationId xmlns:a16="http://schemas.microsoft.com/office/drawing/2014/main" id="{10ECEAED-107D-4A27-BE5E-7D6961E3293D}"/>
                </a:ext>
              </a:extLst>
            </p:cNvPr>
            <p:cNvSpPr/>
            <p:nvPr/>
          </p:nvSpPr>
          <p:spPr>
            <a:xfrm>
              <a:off x="2279524" y="944898"/>
              <a:ext cx="1951303" cy="1259864"/>
            </a:xfrm>
            <a:prstGeom prst="roundRect">
              <a:avLst/>
            </a:prstGeom>
            <a:solidFill>
              <a:schemeClr val="tx2">
                <a:lumMod val="40000"/>
                <a:lumOff val="60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4" name="Прямоугольник: скругленные углы 4">
              <a:extLst>
                <a:ext uri="{FF2B5EF4-FFF2-40B4-BE49-F238E27FC236}">
                  <a16:creationId xmlns:a16="http://schemas.microsoft.com/office/drawing/2014/main" id="{23008D4A-0428-4B6B-A449-987A95135E67}"/>
                </a:ext>
              </a:extLst>
            </p:cNvPr>
            <p:cNvSpPr txBox="1"/>
            <p:nvPr/>
          </p:nvSpPr>
          <p:spPr>
            <a:xfrm>
              <a:off x="2341024" y="944898"/>
              <a:ext cx="1828301" cy="113686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8580" tIns="68580" rIns="68580" bIns="68580" numCol="1" spcCol="1270" anchor="ctr" anchorCtr="0">
              <a:noAutofit/>
            </a:bodyPr>
            <a:lstStyle/>
            <a:p>
              <a:pPr marL="0" lvl="0" indent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ru-RU" sz="1600" kern="1200" dirty="0">
                  <a:solidFill>
                    <a:schemeClr val="tx2">
                      <a:lumMod val="5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«Жилье и городская среда»</a:t>
              </a:r>
            </a:p>
            <a:p>
              <a:pPr marL="0" lvl="0" indent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ru-RU" sz="1600" kern="1200" dirty="0">
                  <a:solidFill>
                    <a:schemeClr val="tx2">
                      <a:lumMod val="5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96 641,9 тыс. руб. </a:t>
              </a:r>
              <a:endParaRPr lang="ru-RU" sz="1600" b="0" kern="1200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5" name="Группа 14">
            <a:extLst>
              <a:ext uri="{FF2B5EF4-FFF2-40B4-BE49-F238E27FC236}">
                <a16:creationId xmlns:a16="http://schemas.microsoft.com/office/drawing/2014/main" id="{6234FE6D-7F05-489B-BACF-744CF141CF5E}"/>
              </a:ext>
            </a:extLst>
          </p:cNvPr>
          <p:cNvGrpSpPr/>
          <p:nvPr/>
        </p:nvGrpSpPr>
        <p:grpSpPr>
          <a:xfrm>
            <a:off x="827584" y="2655739"/>
            <a:ext cx="2245726" cy="1530310"/>
            <a:chOff x="2279524" y="944898"/>
            <a:chExt cx="1951303" cy="1259864"/>
          </a:xfrm>
        </p:grpSpPr>
        <p:sp>
          <p:nvSpPr>
            <p:cNvPr id="16" name="Прямоугольник: скругленные углы 15">
              <a:extLst>
                <a:ext uri="{FF2B5EF4-FFF2-40B4-BE49-F238E27FC236}">
                  <a16:creationId xmlns:a16="http://schemas.microsoft.com/office/drawing/2014/main" id="{E9E7DC44-70FB-45DD-A288-65852E207087}"/>
                </a:ext>
              </a:extLst>
            </p:cNvPr>
            <p:cNvSpPr/>
            <p:nvPr/>
          </p:nvSpPr>
          <p:spPr>
            <a:xfrm>
              <a:off x="2279524" y="944898"/>
              <a:ext cx="1951303" cy="1259864"/>
            </a:xfrm>
            <a:prstGeom prst="roundRect">
              <a:avLst/>
            </a:prstGeom>
            <a:solidFill>
              <a:schemeClr val="tx2">
                <a:lumMod val="40000"/>
                <a:lumOff val="60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7" name="Прямоугольник: скругленные углы 4">
              <a:extLst>
                <a:ext uri="{FF2B5EF4-FFF2-40B4-BE49-F238E27FC236}">
                  <a16:creationId xmlns:a16="http://schemas.microsoft.com/office/drawing/2014/main" id="{E957EEAF-BAE2-4859-90DA-E7228714C2ED}"/>
                </a:ext>
              </a:extLst>
            </p:cNvPr>
            <p:cNvSpPr txBox="1"/>
            <p:nvPr/>
          </p:nvSpPr>
          <p:spPr>
            <a:xfrm>
              <a:off x="2341024" y="944898"/>
              <a:ext cx="1828301" cy="113686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8580" tIns="68580" rIns="68580" bIns="68580" numCol="1" spcCol="1270" anchor="ctr" anchorCtr="0">
              <a:noAutofit/>
            </a:bodyPr>
            <a:lstStyle/>
            <a:p>
              <a:pPr marL="0" lvl="0" indent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ru-RU" sz="1600" kern="1200" dirty="0">
                  <a:solidFill>
                    <a:schemeClr val="tx2">
                      <a:lumMod val="5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«Культура»</a:t>
              </a:r>
            </a:p>
            <a:p>
              <a:pPr marL="0" lvl="0" indent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ru-RU" sz="1600" kern="1200" dirty="0">
                  <a:solidFill>
                    <a:schemeClr val="tx2">
                      <a:lumMod val="5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103,1 тыс. руб. </a:t>
              </a:r>
              <a:endParaRPr lang="ru-RU" sz="1600" b="0" kern="1200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pic>
        <p:nvPicPr>
          <p:cNvPr id="18" name="Picture 2" descr="C:\Users\Nina\Desktop\1565330047general_pages_09_august_2019_i76422_jiteli_oblasti_smogut_sledit.jpg">
            <a:extLst>
              <a:ext uri="{FF2B5EF4-FFF2-40B4-BE49-F238E27FC236}">
                <a16:creationId xmlns:a16="http://schemas.microsoft.com/office/drawing/2014/main" id="{C75CDD80-1FFB-43CB-969D-9D35A9A0EE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8362" y="4297088"/>
            <a:ext cx="6721637" cy="1868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3413584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9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8D20D401-DFFE-4E45-8739-21E82FB459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28B7E95-17EF-4742-85A3-96C6DC8FBD9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9" name="Picture 2" descr="Картинки по запросу бюджет для граждан картинки">
            <a:extLst>
              <a:ext uri="{FF2B5EF4-FFF2-40B4-BE49-F238E27FC236}">
                <a16:creationId xmlns:a16="http://schemas.microsoft.com/office/drawing/2014/main" id="{008F15BF-B5EA-479D-BE5A-D53431355D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528" y="332656"/>
            <a:ext cx="1368152" cy="1105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"/>
          </a:effec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C31900CB-93CE-434D-AC62-69BB3FF79BDC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884368" y="386330"/>
            <a:ext cx="998142" cy="1051774"/>
          </a:xfrm>
          <a:prstGeom prst="rect">
            <a:avLst/>
          </a:prstGeom>
          <a:effectLst/>
        </p:spPr>
      </p:pic>
      <p:sp>
        <p:nvSpPr>
          <p:cNvPr id="19" name="Rectangle 2">
            <a:extLst>
              <a:ext uri="{FF2B5EF4-FFF2-40B4-BE49-F238E27FC236}">
                <a16:creationId xmlns:a16="http://schemas.microsoft.com/office/drawing/2014/main" id="{3B07D3DD-5DD0-4E0D-BE20-B9D256556AD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35113" y="385764"/>
            <a:ext cx="6277247" cy="467566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 w="9525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w="139700" prst="cross"/>
          </a:sp3d>
        </p:spPr>
        <p:txBody>
          <a:bodyPr anchor="ctr"/>
          <a:lstStyle/>
          <a:p>
            <a:pPr algn="ctr">
              <a:defRPr/>
            </a:pPr>
            <a:r>
              <a:rPr lang="ru-R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Национальный проект «Образование»</a:t>
            </a:r>
            <a:endParaRPr lang="ru-RU" altLang="ru-RU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D3330C87-418B-4B32-AFB5-121D8A04AB34}"/>
              </a:ext>
            </a:extLst>
          </p:cNvPr>
          <p:cNvSpPr/>
          <p:nvPr/>
        </p:nvSpPr>
        <p:spPr>
          <a:xfrm>
            <a:off x="1607122" y="910315"/>
            <a:ext cx="627724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его реализация проходила через региональный проект «Успех каждого ребенка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»</a:t>
            </a:r>
          </a:p>
        </p:txBody>
      </p:sp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6D98BC7B-DE45-4C88-BFA0-091FFA2EDC87}"/>
              </a:ext>
            </a:extLst>
          </p:cNvPr>
          <p:cNvSpPr/>
          <p:nvPr/>
        </p:nvSpPr>
        <p:spPr>
          <a:xfrm>
            <a:off x="1951373" y="1546957"/>
            <a:ext cx="6277246" cy="613545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Проведен капитальный ремонт спортивного зала в МБОУ «Комсомольская средняя общеобразовательная школа №2»</a:t>
            </a:r>
          </a:p>
          <a:p>
            <a:pPr algn="ctr"/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на сумму 2 290,9 </a:t>
            </a:r>
            <a:r>
              <a:rPr lang="ru-RU" sz="1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тыс.рублей</a:t>
            </a:r>
            <a:endParaRPr lang="ru-RU" sz="1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Rectangle 2">
            <a:extLst>
              <a:ext uri="{FF2B5EF4-FFF2-40B4-BE49-F238E27FC236}">
                <a16:creationId xmlns:a16="http://schemas.microsoft.com/office/drawing/2014/main" id="{9A8C64C5-AA14-439A-A0AD-249FFBA37D8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1561" y="2328308"/>
            <a:ext cx="7624089" cy="58477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w="139700" prst="cross"/>
          </a:sp3d>
        </p:spPr>
        <p:txBody>
          <a:bodyPr anchor="ctr"/>
          <a:lstStyle/>
          <a:p>
            <a:pPr algn="ctr">
              <a:defRPr/>
            </a:pPr>
            <a:r>
              <a:rPr lang="ru-R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Национальный проект «Культура»</a:t>
            </a:r>
            <a:endParaRPr lang="ru-RU" altLang="ru-RU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Прямоугольник 21">
            <a:extLst>
              <a:ext uri="{FF2B5EF4-FFF2-40B4-BE49-F238E27FC236}">
                <a16:creationId xmlns:a16="http://schemas.microsoft.com/office/drawing/2014/main" id="{5B1B1725-4F97-4B43-8DFA-82CA0B0DDC1A}"/>
              </a:ext>
            </a:extLst>
          </p:cNvPr>
          <p:cNvSpPr/>
          <p:nvPr/>
        </p:nvSpPr>
        <p:spPr>
          <a:xfrm>
            <a:off x="633936" y="2942006"/>
            <a:ext cx="762408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его реализация проходила через региональный проект «Творческие люди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»</a:t>
            </a:r>
          </a:p>
        </p:txBody>
      </p:sp>
      <p:sp>
        <p:nvSpPr>
          <p:cNvPr id="23" name="Прямоугольник: скругленные углы 22">
            <a:extLst>
              <a:ext uri="{FF2B5EF4-FFF2-40B4-BE49-F238E27FC236}">
                <a16:creationId xmlns:a16="http://schemas.microsoft.com/office/drawing/2014/main" id="{C6184B74-CA5C-4BA4-9BAC-B5AA384235EC}"/>
              </a:ext>
            </a:extLst>
          </p:cNvPr>
          <p:cNvSpPr/>
          <p:nvPr/>
        </p:nvSpPr>
        <p:spPr>
          <a:xfrm>
            <a:off x="660569" y="3349565"/>
            <a:ext cx="7624089" cy="574649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Оказана государственная поддержка Алексеевской сельской библиотеке </a:t>
            </a:r>
          </a:p>
          <a:p>
            <a:pPr algn="ctr"/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 сумму 103,1 </a:t>
            </a:r>
            <a:r>
              <a:rPr lang="ru-RU" sz="1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тыс.рублей</a:t>
            </a:r>
            <a:endParaRPr lang="ru-RU" sz="1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Прямоугольник: скругленные углы 23">
            <a:extLst>
              <a:ext uri="{FF2B5EF4-FFF2-40B4-BE49-F238E27FC236}">
                <a16:creationId xmlns:a16="http://schemas.microsoft.com/office/drawing/2014/main" id="{FB41F4BF-3621-462F-B847-ED24A191194C}"/>
              </a:ext>
            </a:extLst>
          </p:cNvPr>
          <p:cNvSpPr/>
          <p:nvPr/>
        </p:nvSpPr>
        <p:spPr>
          <a:xfrm>
            <a:off x="660569" y="4054425"/>
            <a:ext cx="7624089" cy="737583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Оказана государственная поддержка заведующей </a:t>
            </a:r>
            <a:r>
              <a:rPr lang="ru-RU" sz="1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Отрадненским</a:t>
            </a:r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ДК </a:t>
            </a:r>
          </a:p>
          <a:p>
            <a:pPr algn="ctr"/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Серегиной Наталье Васильевне, призванной лучшим сельским работником </a:t>
            </a:r>
          </a:p>
          <a:p>
            <a:pPr algn="ctr"/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учреждений культуры на сумму 51,5 </a:t>
            </a:r>
            <a:r>
              <a:rPr lang="ru-RU" sz="1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тыс.рублей</a:t>
            </a:r>
            <a:endParaRPr lang="ru-RU" sz="1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5" name="Рисунок 24">
            <a:extLst>
              <a:ext uri="{FF2B5EF4-FFF2-40B4-BE49-F238E27FC236}">
                <a16:creationId xmlns:a16="http://schemas.microsoft.com/office/drawing/2014/main" id="{48AA6F01-FA2F-4FC6-B89D-DADDF6D6F8A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992" y="5592034"/>
            <a:ext cx="1040242" cy="752903"/>
          </a:xfrm>
          <a:prstGeom prst="rect">
            <a:avLst/>
          </a:prstGeom>
        </p:spPr>
      </p:pic>
      <p:sp>
        <p:nvSpPr>
          <p:cNvPr id="26" name="Прямоугольник: скругленные углы 25">
            <a:extLst>
              <a:ext uri="{FF2B5EF4-FFF2-40B4-BE49-F238E27FC236}">
                <a16:creationId xmlns:a16="http://schemas.microsoft.com/office/drawing/2014/main" id="{FD6A38A0-DC72-4425-86B1-0F9A2DF2BE8E}"/>
              </a:ext>
            </a:extLst>
          </p:cNvPr>
          <p:cNvSpPr/>
          <p:nvPr/>
        </p:nvSpPr>
        <p:spPr>
          <a:xfrm>
            <a:off x="1785568" y="5765542"/>
            <a:ext cx="6443051" cy="584776"/>
          </a:xfrm>
          <a:prstGeom prst="roundRect">
            <a:avLst/>
          </a:prstGeom>
          <a:solidFill>
            <a:srgbClr val="CCE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Завершено строительство Водозабора №2 в </a:t>
            </a:r>
            <a:r>
              <a:rPr lang="ru-RU" sz="1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р.п.Чамзинка</a:t>
            </a:r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ctr"/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 сумму 96 641,9 </a:t>
            </a:r>
            <a:r>
              <a:rPr lang="ru-RU" sz="1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тыс.рублей</a:t>
            </a:r>
            <a:endParaRPr lang="ru-RU" sz="1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" name="Rectangle 2">
            <a:extLst>
              <a:ext uri="{FF2B5EF4-FFF2-40B4-BE49-F238E27FC236}">
                <a16:creationId xmlns:a16="http://schemas.microsoft.com/office/drawing/2014/main" id="{55DEBD45-B2D2-498D-A012-28AE633D040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0569" y="4899633"/>
            <a:ext cx="7624089" cy="584776"/>
          </a:xfrm>
          <a:prstGeom prst="rect">
            <a:avLst/>
          </a:prstGeom>
          <a:solidFill>
            <a:srgbClr val="CCECFF"/>
          </a:solidFill>
          <a:ln w="9525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w="139700" prst="cross"/>
          </a:sp3d>
        </p:spPr>
        <p:txBody>
          <a:bodyPr anchor="ctr"/>
          <a:lstStyle/>
          <a:p>
            <a:pPr algn="ctr">
              <a:defRPr/>
            </a:pPr>
            <a:r>
              <a:rPr lang="ru-R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Национальный проект «Жилье и городская среда»</a:t>
            </a:r>
            <a:endParaRPr lang="ru-RU" altLang="ru-RU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720CDDE6-C9C2-4E9C-A3AA-334DE944E1BC}"/>
              </a:ext>
            </a:extLst>
          </p:cNvPr>
          <p:cNvSpPr txBox="1"/>
          <p:nvPr/>
        </p:nvSpPr>
        <p:spPr>
          <a:xfrm>
            <a:off x="1785568" y="5463945"/>
            <a:ext cx="703490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/>
              <a:t>его реализация проходила через региональный проект «Чистая вода»</a:t>
            </a:r>
          </a:p>
        </p:txBody>
      </p:sp>
      <p:pic>
        <p:nvPicPr>
          <p:cNvPr id="31" name="Рисунок 30">
            <a:extLst>
              <a:ext uri="{FF2B5EF4-FFF2-40B4-BE49-F238E27FC236}">
                <a16:creationId xmlns:a16="http://schemas.microsoft.com/office/drawing/2014/main" id="{CDB17D4E-429D-4633-986F-B4BC12B870B5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992" y="1438104"/>
            <a:ext cx="1207712" cy="7825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173376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9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8D20D401-DFFE-4E45-8739-21E82FB459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28B7E95-17EF-4742-85A3-96C6DC8FBD9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9" name="Picture 2" descr="Картинки по запросу бюджет для граждан картинки">
            <a:extLst>
              <a:ext uri="{FF2B5EF4-FFF2-40B4-BE49-F238E27FC236}">
                <a16:creationId xmlns:a16="http://schemas.microsoft.com/office/drawing/2014/main" id="{008F15BF-B5EA-479D-BE5A-D53431355D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528" y="332656"/>
            <a:ext cx="1368152" cy="1105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"/>
          </a:effec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C31900CB-93CE-434D-AC62-69BB3FF79BDC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884368" y="386330"/>
            <a:ext cx="998142" cy="1051774"/>
          </a:xfrm>
          <a:prstGeom prst="rect">
            <a:avLst/>
          </a:prstGeom>
          <a:effectLst/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0883E3A-6F80-4C0D-AB25-53B1E3145944}"/>
              </a:ext>
            </a:extLst>
          </p:cNvPr>
          <p:cNvSpPr txBox="1"/>
          <p:nvPr/>
        </p:nvSpPr>
        <p:spPr>
          <a:xfrm>
            <a:off x="755578" y="476672"/>
            <a:ext cx="75608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ru-R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Что такое ПРОГРАММНЫЙ БЮДЖЕТ</a:t>
            </a:r>
            <a:endParaRPr lang="ru-RU" altLang="ru-RU" b="1" u="sng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Rectangle 55">
            <a:extLst>
              <a:ext uri="{FF2B5EF4-FFF2-40B4-BE49-F238E27FC236}">
                <a16:creationId xmlns:a16="http://schemas.microsoft.com/office/drawing/2014/main" id="{3C3BDD54-1C5C-49F4-AE3C-5E3C6FD26B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7544" y="1504026"/>
            <a:ext cx="8063063" cy="1692771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>
              <a:defRPr/>
            </a:pPr>
            <a:endParaRPr lang="ru-RU" altLang="ru-RU" sz="1600" dirty="0">
              <a:solidFill>
                <a:srgbClr val="002060"/>
              </a:solidFill>
              <a:cs typeface="Arial" panose="020B0604020202020204" pitchFamily="34" charset="0"/>
            </a:endParaRPr>
          </a:p>
          <a:p>
            <a:pPr algn="ctr" eaLnBrk="1" hangingPunct="1">
              <a:defRPr/>
            </a:pPr>
            <a:r>
              <a:rPr lang="ru-RU" altLang="ru-RU" dirty="0">
                <a:solidFill>
                  <a:srgbClr val="C00000"/>
                </a:solidFill>
                <a:latin typeface="Cambria" pitchFamily="18" charset="0"/>
                <a:cs typeface="Arial" panose="020B0604020202020204" pitchFamily="34" charset="0"/>
              </a:rPr>
              <a:t>Программный бюджет </a:t>
            </a:r>
            <a:r>
              <a:rPr lang="ru-RU" altLang="ru-RU" dirty="0">
                <a:solidFill>
                  <a:srgbClr val="002060"/>
                </a:solidFill>
                <a:latin typeface="Cambria" pitchFamily="18" charset="0"/>
                <a:cs typeface="Arial" panose="020B0604020202020204" pitchFamily="34" charset="0"/>
              </a:rPr>
              <a:t>отличается от традиционного тем, что все или почти все расходы включены в программы и каждая программа своей целью прямо увязана с тем или иным стратегическим итогом деятельности ведомства.</a:t>
            </a:r>
          </a:p>
          <a:p>
            <a:pPr algn="just" eaLnBrk="1" hangingPunct="1">
              <a:defRPr/>
            </a:pPr>
            <a:endParaRPr lang="ru-RU" altLang="ru-RU" sz="1600" dirty="0">
              <a:solidFill>
                <a:srgbClr val="002060"/>
              </a:solidFill>
              <a:cs typeface="Arial" panose="020B0604020202020204" pitchFamily="34" charset="0"/>
            </a:endParaRPr>
          </a:p>
        </p:txBody>
      </p:sp>
      <p:graphicFrame>
        <p:nvGraphicFramePr>
          <p:cNvPr id="7" name="Схема 6">
            <a:extLst>
              <a:ext uri="{FF2B5EF4-FFF2-40B4-BE49-F238E27FC236}">
                <a16:creationId xmlns:a16="http://schemas.microsoft.com/office/drawing/2014/main" id="{F9845CC6-7AC3-4173-B41E-3BA8A12CAA0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584160885"/>
              </p:ext>
            </p:extLst>
          </p:nvPr>
        </p:nvGraphicFramePr>
        <p:xfrm>
          <a:off x="755578" y="2537906"/>
          <a:ext cx="7461997" cy="31496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8" name="Text Box 13">
            <a:extLst>
              <a:ext uri="{FF2B5EF4-FFF2-40B4-BE49-F238E27FC236}">
                <a16:creationId xmlns:a16="http://schemas.microsoft.com/office/drawing/2014/main" id="{589139A6-522E-4D07-91FC-9E1544F7F11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1500" y="5286375"/>
            <a:ext cx="8062913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600" dirty="0">
                <a:solidFill>
                  <a:srgbClr val="002060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Бюджет </a:t>
            </a:r>
            <a:r>
              <a:rPr lang="ru-RU" altLang="ru-RU" sz="1600" dirty="0" err="1">
                <a:solidFill>
                  <a:srgbClr val="002060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Чамзинского</a:t>
            </a:r>
            <a:r>
              <a:rPr lang="ru-RU" altLang="ru-RU" sz="1600" dirty="0">
                <a:solidFill>
                  <a:srgbClr val="002060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 муниципального района на 2021 год и на плановый период 2022 и 2023 годов формировался «программном» формате на основе 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600" b="1" dirty="0">
                <a:solidFill>
                  <a:schemeClr val="accent2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22 муниципальных программ</a:t>
            </a:r>
            <a:endParaRPr lang="ru-RU" altLang="ru-RU" sz="1600" dirty="0">
              <a:solidFill>
                <a:schemeClr val="accent2"/>
              </a:solidFill>
              <a:latin typeface="Cambria" panose="020405030504060302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492747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9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8D20D401-DFFE-4E45-8739-21E82FB459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28B7E95-17EF-4742-85A3-96C6DC8FBD9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9" name="Picture 2" descr="Картинки по запросу бюджет для граждан картинки">
            <a:extLst>
              <a:ext uri="{FF2B5EF4-FFF2-40B4-BE49-F238E27FC236}">
                <a16:creationId xmlns:a16="http://schemas.microsoft.com/office/drawing/2014/main" id="{008F15BF-B5EA-479D-BE5A-D53431355D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528" y="332656"/>
            <a:ext cx="1368152" cy="1105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"/>
          </a:effec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C31900CB-93CE-434D-AC62-69BB3FF79BDC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884368" y="386330"/>
            <a:ext cx="998142" cy="1051774"/>
          </a:xfrm>
          <a:prstGeom prst="rect">
            <a:avLst/>
          </a:prstGeom>
          <a:effectLst/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BA175F0B-7905-4F5F-AB64-3E86461F0933}"/>
              </a:ext>
            </a:extLst>
          </p:cNvPr>
          <p:cNvSpPr/>
          <p:nvPr/>
        </p:nvSpPr>
        <p:spPr>
          <a:xfrm>
            <a:off x="1691680" y="386330"/>
            <a:ext cx="62646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Что такое ПРОГРАММНЫЙ БЮДЖЕТ</a:t>
            </a:r>
            <a:endParaRPr lang="ru-RU" altLang="ru-RU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Rectangle 55">
            <a:extLst>
              <a:ext uri="{FF2B5EF4-FFF2-40B4-BE49-F238E27FC236}">
                <a16:creationId xmlns:a16="http://schemas.microsoft.com/office/drawing/2014/main" id="{2E41C92F-8299-49B4-8391-E7327AE1CE8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91680" y="794144"/>
            <a:ext cx="6048672" cy="1077218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squar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>
              <a:defRPr/>
            </a:pPr>
            <a:endParaRPr lang="ru-RU" altLang="ru-RU" sz="800" dirty="0">
              <a:solidFill>
                <a:srgbClr val="002060"/>
              </a:solidFill>
              <a:cs typeface="Arial" panose="020B0604020202020204" pitchFamily="34" charset="0"/>
            </a:endParaRPr>
          </a:p>
          <a:p>
            <a:pPr algn="ctr" eaLnBrk="1" hangingPunct="1">
              <a:defRPr/>
            </a:pPr>
            <a:r>
              <a:rPr lang="ru-RU" altLang="ru-RU" sz="1600" b="1" dirty="0">
                <a:solidFill>
                  <a:schemeClr val="accent2"/>
                </a:solidFill>
                <a:latin typeface="Cambria" pitchFamily="18" charset="0"/>
                <a:cs typeface="Arial" charset="0"/>
              </a:rPr>
              <a:t>Муниципальная программа – </a:t>
            </a:r>
            <a:r>
              <a:rPr lang="ru-RU" altLang="ru-RU" sz="1600" b="1" dirty="0">
                <a:solidFill>
                  <a:srgbClr val="002060"/>
                </a:solidFill>
                <a:latin typeface="Cambria" pitchFamily="18" charset="0"/>
                <a:cs typeface="Arial" charset="0"/>
              </a:rPr>
              <a:t>это система мероприятий взаимоувязанных по задачам, срокам осуществления и ресурсам</a:t>
            </a:r>
          </a:p>
          <a:p>
            <a:pPr algn="ctr" eaLnBrk="1" hangingPunct="1">
              <a:defRPr/>
            </a:pPr>
            <a:endParaRPr lang="ru-RU" altLang="ru-RU" sz="800" cap="small" dirty="0">
              <a:solidFill>
                <a:srgbClr val="002060"/>
              </a:solidFill>
              <a:cs typeface="Arial" panose="020B0604020202020204" pitchFamily="34" charset="0"/>
            </a:endParaRPr>
          </a:p>
        </p:txBody>
      </p:sp>
      <p:graphicFrame>
        <p:nvGraphicFramePr>
          <p:cNvPr id="12" name="Диаграмма 11">
            <a:extLst>
              <a:ext uri="{FF2B5EF4-FFF2-40B4-BE49-F238E27FC236}">
                <a16:creationId xmlns:a16="http://schemas.microsoft.com/office/drawing/2014/main" id="{15B04C79-71E3-42FF-9F59-A35C8334ED4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97859392"/>
              </p:ext>
            </p:extLst>
          </p:nvPr>
        </p:nvGraphicFramePr>
        <p:xfrm>
          <a:off x="1691680" y="2276872"/>
          <a:ext cx="6048672" cy="31841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30" name="Text Box 13">
            <a:extLst>
              <a:ext uri="{FF2B5EF4-FFF2-40B4-BE49-F238E27FC236}">
                <a16:creationId xmlns:a16="http://schemas.microsoft.com/office/drawing/2014/main" id="{677B9224-536E-4201-BF6F-06E22772A45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4348" y="5143512"/>
            <a:ext cx="7530060" cy="861774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6200000" scaled="0"/>
          </a:gradFill>
          <a:ln w="9525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>
            <a:spAutoFit/>
          </a:bodyPr>
          <a:lstStyle/>
          <a:p>
            <a:pPr algn="ctr">
              <a:defRPr/>
            </a:pPr>
            <a:endParaRPr lang="ru-RU" altLang="ru-RU" sz="800" dirty="0">
              <a:solidFill>
                <a:srgbClr val="002060"/>
              </a:solidFill>
              <a:cs typeface="Arial" pitchFamily="34" charset="0"/>
            </a:endParaRPr>
          </a:p>
          <a:p>
            <a:pPr algn="ctr">
              <a:defRPr/>
            </a:pPr>
            <a:r>
              <a:rPr lang="ru-RU" sz="12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2020 году в </a:t>
            </a:r>
            <a:r>
              <a:rPr lang="ru-RU" sz="1400" dirty="0" err="1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Чамзинском</a:t>
            </a:r>
            <a:r>
              <a:rPr lang="ru-RU" sz="14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муниципальном районе действовало </a:t>
            </a:r>
            <a:r>
              <a:rPr lang="ru-RU" sz="1400" b="1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22 муниципальных программы</a:t>
            </a:r>
            <a:r>
              <a:rPr lang="ru-RU" sz="14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Расход по муниципальным программам составил – </a:t>
            </a:r>
            <a:r>
              <a:rPr lang="ru-RU" sz="1400" b="1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564 421,8 тыс.руб</a:t>
            </a:r>
            <a:r>
              <a:rPr lang="ru-RU" sz="14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., что составляет 90,4% от общих расходов. </a:t>
            </a:r>
            <a:endParaRPr lang="ru-RU" altLang="ru-RU" sz="1400" dirty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534338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9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8D20D401-DFFE-4E45-8739-21E82FB459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28B7E95-17EF-4742-85A3-96C6DC8FBD9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9" name="Picture 2" descr="Картинки по запросу бюджет для граждан картинки">
            <a:extLst>
              <a:ext uri="{FF2B5EF4-FFF2-40B4-BE49-F238E27FC236}">
                <a16:creationId xmlns:a16="http://schemas.microsoft.com/office/drawing/2014/main" id="{008F15BF-B5EA-479D-BE5A-D53431355D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528" y="332656"/>
            <a:ext cx="1368152" cy="1105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"/>
          </a:effec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C31900CB-93CE-434D-AC62-69BB3FF79BDC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884368" y="386330"/>
            <a:ext cx="998142" cy="1051774"/>
          </a:xfrm>
          <a:prstGeom prst="rect">
            <a:avLst/>
          </a:prstGeom>
          <a:effectLst/>
        </p:spPr>
      </p:pic>
      <p:graphicFrame>
        <p:nvGraphicFramePr>
          <p:cNvPr id="2" name="Таблица 1">
            <a:extLst>
              <a:ext uri="{FF2B5EF4-FFF2-40B4-BE49-F238E27FC236}">
                <a16:creationId xmlns:a16="http://schemas.microsoft.com/office/drawing/2014/main" id="{4F5B6CE6-647B-4807-8BF0-4C375FBE9A9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43336763"/>
              </p:ext>
            </p:extLst>
          </p:nvPr>
        </p:nvGraphicFramePr>
        <p:xfrm>
          <a:off x="762000" y="1438104"/>
          <a:ext cx="7842448" cy="455676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458072">
                  <a:extLst>
                    <a:ext uri="{9D8B030D-6E8A-4147-A177-3AD203B41FA5}">
                      <a16:colId xmlns:a16="http://schemas.microsoft.com/office/drawing/2014/main" val="1461265816"/>
                    </a:ext>
                  </a:extLst>
                </a:gridCol>
                <a:gridCol w="1152128">
                  <a:extLst>
                    <a:ext uri="{9D8B030D-6E8A-4147-A177-3AD203B41FA5}">
                      <a16:colId xmlns:a16="http://schemas.microsoft.com/office/drawing/2014/main" val="147122442"/>
                    </a:ext>
                  </a:extLst>
                </a:gridCol>
                <a:gridCol w="1008112">
                  <a:extLst>
                    <a:ext uri="{9D8B030D-6E8A-4147-A177-3AD203B41FA5}">
                      <a16:colId xmlns:a16="http://schemas.microsoft.com/office/drawing/2014/main" val="785913221"/>
                    </a:ext>
                  </a:extLst>
                </a:gridCol>
                <a:gridCol w="1224136">
                  <a:extLst>
                    <a:ext uri="{9D8B030D-6E8A-4147-A177-3AD203B41FA5}">
                      <a16:colId xmlns:a16="http://schemas.microsoft.com/office/drawing/2014/main" val="3639453258"/>
                    </a:ext>
                  </a:extLst>
                </a:gridCol>
              </a:tblGrid>
              <a:tr h="11103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Наименование</a:t>
                      </a:r>
                      <a:endParaRPr lang="ru-RU" sz="13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План</a:t>
                      </a:r>
                      <a:endParaRPr lang="ru-RU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Исполнено</a:t>
                      </a:r>
                      <a:endParaRPr lang="ru-RU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Процент исполнения, %</a:t>
                      </a:r>
                      <a:endParaRPr lang="ru-RU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extLst>
                  <a:ext uri="{0D108BD9-81ED-4DB2-BD59-A6C34878D82A}">
                    <a16:rowId xmlns:a16="http://schemas.microsoft.com/office/drawing/2014/main" val="602737518"/>
                  </a:ext>
                </a:extLst>
              </a:tr>
              <a:tr h="16655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Муниципальная программа «Развитие муниципальной службы в </a:t>
                      </a:r>
                      <a:r>
                        <a:rPr lang="ru-RU" sz="13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Чамзинском</a:t>
                      </a:r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муниципальном районе Республики Мордовия (2015-2025 годы)»</a:t>
                      </a:r>
                      <a:endParaRPr lang="ru-RU" sz="13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1 479,5</a:t>
                      </a:r>
                      <a:endParaRPr lang="ru-RU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1 476,6</a:t>
                      </a:r>
                      <a:endParaRPr lang="ru-RU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99,8</a:t>
                      </a:r>
                      <a:endParaRPr lang="ru-RU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extLst>
                  <a:ext uri="{0D108BD9-81ED-4DB2-BD59-A6C34878D82A}">
                    <a16:rowId xmlns:a16="http://schemas.microsoft.com/office/drawing/2014/main" val="2423840432"/>
                  </a:ext>
                </a:extLst>
              </a:tr>
              <a:tr h="11103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Муниципальная программа «Развитие образования в </a:t>
                      </a:r>
                      <a:r>
                        <a:rPr lang="ru-RU" sz="13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Чамзинском</a:t>
                      </a:r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муниципальном районе» на 2016-2025 годы</a:t>
                      </a:r>
                      <a:endParaRPr lang="ru-RU" sz="13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376 001,0</a:t>
                      </a:r>
                      <a:endParaRPr lang="ru-RU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372 257,9</a:t>
                      </a:r>
                      <a:endParaRPr lang="ru-RU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99,0</a:t>
                      </a:r>
                      <a:endParaRPr lang="ru-RU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extLst>
                  <a:ext uri="{0D108BD9-81ED-4DB2-BD59-A6C34878D82A}">
                    <a16:rowId xmlns:a16="http://schemas.microsoft.com/office/drawing/2014/main" val="229964700"/>
                  </a:ext>
                </a:extLst>
              </a:tr>
              <a:tr h="11103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Муниципальная программа «Социальная поддержка граждан» на 2017-2025 годы</a:t>
                      </a:r>
                      <a:endParaRPr lang="ru-RU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3 655,6</a:t>
                      </a:r>
                      <a:endParaRPr lang="ru-RU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3 419,6</a:t>
                      </a:r>
                      <a:endParaRPr lang="ru-RU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93,5</a:t>
                      </a:r>
                      <a:endParaRPr lang="ru-RU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extLst>
                  <a:ext uri="{0D108BD9-81ED-4DB2-BD59-A6C34878D82A}">
                    <a16:rowId xmlns:a16="http://schemas.microsoft.com/office/drawing/2014/main" val="1630719091"/>
                  </a:ext>
                </a:extLst>
              </a:tr>
              <a:tr h="11103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Муниципальная программа «Развитие культуры и туризма в Чамзинском муниципальном районе на 2014-2025 годы»</a:t>
                      </a:r>
                      <a:endParaRPr lang="ru-RU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52 275,1</a:t>
                      </a:r>
                      <a:endParaRPr lang="ru-RU" sz="13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52 194,6</a:t>
                      </a:r>
                      <a:endParaRPr lang="ru-RU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99,8</a:t>
                      </a:r>
                      <a:endParaRPr lang="ru-RU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extLst>
                  <a:ext uri="{0D108BD9-81ED-4DB2-BD59-A6C34878D82A}">
                    <a16:rowId xmlns:a16="http://schemas.microsoft.com/office/drawing/2014/main" val="119416564"/>
                  </a:ext>
                </a:extLst>
              </a:tr>
              <a:tr h="16655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Муниципальная программа «Развитие физической культуры и массового спорта в Чамзинском муниципальном районе на 2016-2024 годы»</a:t>
                      </a:r>
                      <a:endParaRPr lang="ru-RU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207,5</a:t>
                      </a:r>
                      <a:endParaRPr lang="ru-RU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190,8</a:t>
                      </a:r>
                      <a:endParaRPr lang="ru-RU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92,0</a:t>
                      </a:r>
                      <a:endParaRPr lang="ru-RU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extLst>
                  <a:ext uri="{0D108BD9-81ED-4DB2-BD59-A6C34878D82A}">
                    <a16:rowId xmlns:a16="http://schemas.microsoft.com/office/drawing/2014/main" val="157221024"/>
                  </a:ext>
                </a:extLst>
              </a:tr>
              <a:tr h="22206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Муниципальная программа развития сельского хозяйства и регулирования рынков сельскохозяйственной продукции, сырья и продовольствия в Чамзинском муниципальном районе на 2015-2025 годы</a:t>
                      </a:r>
                      <a:endParaRPr lang="ru-RU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2 912,0</a:t>
                      </a:r>
                      <a:endParaRPr lang="ru-RU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1 756,0</a:t>
                      </a:r>
                      <a:endParaRPr lang="ru-RU" sz="13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60,3</a:t>
                      </a:r>
                      <a:endParaRPr lang="ru-RU" sz="13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extLst>
                  <a:ext uri="{0D108BD9-81ED-4DB2-BD59-A6C34878D82A}">
                    <a16:rowId xmlns:a16="http://schemas.microsoft.com/office/drawing/2014/main" val="2423546788"/>
                  </a:ext>
                </a:extLst>
              </a:tr>
            </a:tbl>
          </a:graphicData>
        </a:graphic>
      </p:graphicFrame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1EFE1E2E-04FD-41E6-A732-E917AFD241D2}"/>
              </a:ext>
            </a:extLst>
          </p:cNvPr>
          <p:cNvSpPr/>
          <p:nvPr/>
        </p:nvSpPr>
        <p:spPr>
          <a:xfrm>
            <a:off x="1547664" y="385589"/>
            <a:ext cx="626469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b="1" dirty="0">
                <a:solidFill>
                  <a:srgbClr val="000066"/>
                </a:solidFill>
                <a:latin typeface="Times New Roman" panose="02020603050405020304" pitchFamily="18" charset="0"/>
              </a:rPr>
              <a:t>Финансирование муниципальных программ за 2021 год (тыс. рублей)</a:t>
            </a:r>
            <a:endParaRPr lang="ru-RU" dirty="0">
              <a:solidFill>
                <a:srgbClr val="00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90424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9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8D20D401-DFFE-4E45-8739-21E82FB459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28B7E95-17EF-4742-85A3-96C6DC8FBD9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9" name="Picture 2" descr="Картинки по запросу бюджет для граждан картинки">
            <a:extLst>
              <a:ext uri="{FF2B5EF4-FFF2-40B4-BE49-F238E27FC236}">
                <a16:creationId xmlns:a16="http://schemas.microsoft.com/office/drawing/2014/main" id="{008F15BF-B5EA-479D-BE5A-D53431355D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528" y="332656"/>
            <a:ext cx="1368152" cy="1105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"/>
          </a:effec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C31900CB-93CE-434D-AC62-69BB3FF79BDC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884368" y="386330"/>
            <a:ext cx="998142" cy="1051774"/>
          </a:xfrm>
          <a:prstGeom prst="rect">
            <a:avLst/>
          </a:prstGeom>
          <a:effectLst/>
        </p:spPr>
      </p:pic>
      <p:graphicFrame>
        <p:nvGraphicFramePr>
          <p:cNvPr id="2" name="Таблица 1">
            <a:extLst>
              <a:ext uri="{FF2B5EF4-FFF2-40B4-BE49-F238E27FC236}">
                <a16:creationId xmlns:a16="http://schemas.microsoft.com/office/drawing/2014/main" id="{4F5B6CE6-647B-4807-8BF0-4C375FBE9A9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824843"/>
              </p:ext>
            </p:extLst>
          </p:nvPr>
        </p:nvGraphicFramePr>
        <p:xfrm>
          <a:off x="762000" y="1438104"/>
          <a:ext cx="7842448" cy="475488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458072">
                  <a:extLst>
                    <a:ext uri="{9D8B030D-6E8A-4147-A177-3AD203B41FA5}">
                      <a16:colId xmlns:a16="http://schemas.microsoft.com/office/drawing/2014/main" val="1461265816"/>
                    </a:ext>
                  </a:extLst>
                </a:gridCol>
                <a:gridCol w="1152128">
                  <a:extLst>
                    <a:ext uri="{9D8B030D-6E8A-4147-A177-3AD203B41FA5}">
                      <a16:colId xmlns:a16="http://schemas.microsoft.com/office/drawing/2014/main" val="147122442"/>
                    </a:ext>
                  </a:extLst>
                </a:gridCol>
                <a:gridCol w="1008112">
                  <a:extLst>
                    <a:ext uri="{9D8B030D-6E8A-4147-A177-3AD203B41FA5}">
                      <a16:colId xmlns:a16="http://schemas.microsoft.com/office/drawing/2014/main" val="785913221"/>
                    </a:ext>
                  </a:extLst>
                </a:gridCol>
                <a:gridCol w="1224136">
                  <a:extLst>
                    <a:ext uri="{9D8B030D-6E8A-4147-A177-3AD203B41FA5}">
                      <a16:colId xmlns:a16="http://schemas.microsoft.com/office/drawing/2014/main" val="3639453258"/>
                    </a:ext>
                  </a:extLst>
                </a:gridCol>
              </a:tblGrid>
              <a:tr h="11103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Наименование</a:t>
                      </a:r>
                      <a:endParaRPr lang="ru-RU" sz="13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План</a:t>
                      </a:r>
                      <a:endParaRPr lang="ru-RU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Исполнено</a:t>
                      </a:r>
                      <a:endParaRPr lang="ru-RU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Процент исполнения, %</a:t>
                      </a:r>
                      <a:endParaRPr lang="ru-RU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extLst>
                  <a:ext uri="{0D108BD9-81ED-4DB2-BD59-A6C34878D82A}">
                    <a16:rowId xmlns:a16="http://schemas.microsoft.com/office/drawing/2014/main" val="602737518"/>
                  </a:ext>
                </a:extLst>
              </a:tr>
              <a:tr h="22206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Муниципальная программа «Энергосбережение и повышение энергетической эффективности в Чамзинском муниципальном районе Республики Мордовия» на 2016-2024 годы</a:t>
                      </a:r>
                      <a:endParaRPr lang="ru-RU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265,1</a:t>
                      </a:r>
                      <a:endParaRPr lang="ru-RU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265,1</a:t>
                      </a:r>
                      <a:endParaRPr lang="ru-RU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100,0</a:t>
                      </a:r>
                      <a:endParaRPr lang="ru-RU" sz="13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extLst>
                  <a:ext uri="{0D108BD9-81ED-4DB2-BD59-A6C34878D82A}">
                    <a16:rowId xmlns:a16="http://schemas.microsoft.com/office/drawing/2014/main" val="3157163132"/>
                  </a:ext>
                </a:extLst>
              </a:tr>
              <a:tr h="16655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Муниципальная программа «Развитие автомобильных дорог на 2015-2025 годы в </a:t>
                      </a:r>
                      <a:r>
                        <a:rPr lang="ru-RU" sz="13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Чамзинском</a:t>
                      </a:r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муниципальном районе Республики Мордовия»</a:t>
                      </a:r>
                      <a:endParaRPr lang="ru-RU" sz="13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7 069,0</a:t>
                      </a:r>
                      <a:endParaRPr lang="ru-RU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6 173,1</a:t>
                      </a:r>
                      <a:endParaRPr lang="ru-RU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87,3</a:t>
                      </a:r>
                      <a:endParaRPr lang="ru-RU" sz="13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extLst>
                  <a:ext uri="{0D108BD9-81ED-4DB2-BD59-A6C34878D82A}">
                    <a16:rowId xmlns:a16="http://schemas.microsoft.com/office/drawing/2014/main" val="894303664"/>
                  </a:ext>
                </a:extLst>
              </a:tr>
              <a:tr h="16655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Муниципальная программа «Охрана окружающей среды и повышение экологической безопасности на 2018-2024 годы» в Чамзинском муниципальном районе Республики Мордовия</a:t>
                      </a:r>
                      <a:endParaRPr lang="ru-RU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104,4</a:t>
                      </a:r>
                      <a:endParaRPr lang="ru-RU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104,4</a:t>
                      </a:r>
                      <a:endParaRPr lang="ru-RU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100,0</a:t>
                      </a:r>
                      <a:endParaRPr lang="ru-RU" sz="13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extLst>
                  <a:ext uri="{0D108BD9-81ED-4DB2-BD59-A6C34878D82A}">
                    <a16:rowId xmlns:a16="http://schemas.microsoft.com/office/drawing/2014/main" val="1210659442"/>
                  </a:ext>
                </a:extLst>
              </a:tr>
              <a:tr h="16655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Муниципальная программа повышения эффективности управления муниципальными финансами в Чамзинском муниципальном районе Республики Мордовия</a:t>
                      </a:r>
                      <a:endParaRPr lang="ru-RU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8 363,5</a:t>
                      </a:r>
                      <a:endParaRPr lang="ru-RU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8 347,7</a:t>
                      </a:r>
                      <a:endParaRPr lang="ru-RU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99,8</a:t>
                      </a:r>
                      <a:endParaRPr lang="ru-RU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extLst>
                  <a:ext uri="{0D108BD9-81ED-4DB2-BD59-A6C34878D82A}">
                    <a16:rowId xmlns:a16="http://schemas.microsoft.com/office/drawing/2014/main" val="3414907833"/>
                  </a:ext>
                </a:extLst>
              </a:tr>
              <a:tr h="22206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Муниципальная программа Чамзинского муниципального района Республики Мордовия «Цифровая трансформация Чамзинского муниципального района Республики Мордовия на 2020-2025гг»</a:t>
                      </a:r>
                      <a:endParaRPr lang="ru-RU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516,4</a:t>
                      </a:r>
                      <a:endParaRPr lang="ru-RU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516,4</a:t>
                      </a:r>
                      <a:endParaRPr lang="ru-RU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100,0</a:t>
                      </a:r>
                      <a:endParaRPr lang="ru-RU" sz="13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extLst>
                  <a:ext uri="{0D108BD9-81ED-4DB2-BD59-A6C34878D82A}">
                    <a16:rowId xmlns:a16="http://schemas.microsoft.com/office/drawing/2014/main" val="1834341386"/>
                  </a:ext>
                </a:extLst>
              </a:tr>
            </a:tbl>
          </a:graphicData>
        </a:graphic>
      </p:graphicFrame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1EFE1E2E-04FD-41E6-A732-E917AFD241D2}"/>
              </a:ext>
            </a:extLst>
          </p:cNvPr>
          <p:cNvSpPr/>
          <p:nvPr/>
        </p:nvSpPr>
        <p:spPr>
          <a:xfrm>
            <a:off x="1547664" y="385589"/>
            <a:ext cx="626469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b="1" dirty="0">
                <a:solidFill>
                  <a:srgbClr val="000066"/>
                </a:solidFill>
                <a:latin typeface="Times New Roman" panose="02020603050405020304" pitchFamily="18" charset="0"/>
              </a:rPr>
              <a:t>Финансирование муниципальных программ за 2021 год (тыс. рублей)</a:t>
            </a:r>
            <a:endParaRPr lang="ru-RU" dirty="0">
              <a:solidFill>
                <a:srgbClr val="00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783663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9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8D20D401-DFFE-4E45-8739-21E82FB459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28B7E95-17EF-4742-85A3-96C6DC8FBD9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9" name="Picture 2" descr="Картинки по запросу бюджет для граждан картинки">
            <a:extLst>
              <a:ext uri="{FF2B5EF4-FFF2-40B4-BE49-F238E27FC236}">
                <a16:creationId xmlns:a16="http://schemas.microsoft.com/office/drawing/2014/main" id="{008F15BF-B5EA-479D-BE5A-D53431355D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528" y="332656"/>
            <a:ext cx="1368152" cy="1105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"/>
          </a:effec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C31900CB-93CE-434D-AC62-69BB3FF79BDC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884368" y="386330"/>
            <a:ext cx="998142" cy="1051774"/>
          </a:xfrm>
          <a:prstGeom prst="rect">
            <a:avLst/>
          </a:prstGeom>
          <a:effectLst/>
        </p:spPr>
      </p:pic>
      <p:graphicFrame>
        <p:nvGraphicFramePr>
          <p:cNvPr id="2" name="Таблица 1">
            <a:extLst>
              <a:ext uri="{FF2B5EF4-FFF2-40B4-BE49-F238E27FC236}">
                <a16:creationId xmlns:a16="http://schemas.microsoft.com/office/drawing/2014/main" id="{4F5B6CE6-647B-4807-8BF0-4C375FBE9A9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16627480"/>
              </p:ext>
            </p:extLst>
          </p:nvPr>
        </p:nvGraphicFramePr>
        <p:xfrm>
          <a:off x="762000" y="1438104"/>
          <a:ext cx="7842448" cy="475488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458072">
                  <a:extLst>
                    <a:ext uri="{9D8B030D-6E8A-4147-A177-3AD203B41FA5}">
                      <a16:colId xmlns:a16="http://schemas.microsoft.com/office/drawing/2014/main" val="1461265816"/>
                    </a:ext>
                  </a:extLst>
                </a:gridCol>
                <a:gridCol w="1152128">
                  <a:extLst>
                    <a:ext uri="{9D8B030D-6E8A-4147-A177-3AD203B41FA5}">
                      <a16:colId xmlns:a16="http://schemas.microsoft.com/office/drawing/2014/main" val="147122442"/>
                    </a:ext>
                  </a:extLst>
                </a:gridCol>
                <a:gridCol w="1008112">
                  <a:extLst>
                    <a:ext uri="{9D8B030D-6E8A-4147-A177-3AD203B41FA5}">
                      <a16:colId xmlns:a16="http://schemas.microsoft.com/office/drawing/2014/main" val="785913221"/>
                    </a:ext>
                  </a:extLst>
                </a:gridCol>
                <a:gridCol w="1224136">
                  <a:extLst>
                    <a:ext uri="{9D8B030D-6E8A-4147-A177-3AD203B41FA5}">
                      <a16:colId xmlns:a16="http://schemas.microsoft.com/office/drawing/2014/main" val="3639453258"/>
                    </a:ext>
                  </a:extLst>
                </a:gridCol>
              </a:tblGrid>
              <a:tr h="11103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Наименование</a:t>
                      </a:r>
                      <a:endParaRPr lang="ru-RU" sz="13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План</a:t>
                      </a:r>
                      <a:endParaRPr lang="ru-RU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Исполнено</a:t>
                      </a:r>
                      <a:endParaRPr lang="ru-RU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Процент исполнения, %</a:t>
                      </a:r>
                      <a:endParaRPr lang="ru-RU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extLst>
                  <a:ext uri="{0D108BD9-81ED-4DB2-BD59-A6C34878D82A}">
                    <a16:rowId xmlns:a16="http://schemas.microsoft.com/office/drawing/2014/main" val="602737518"/>
                  </a:ext>
                </a:extLst>
              </a:tr>
              <a:tr h="16655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Муниципальная программа </a:t>
                      </a:r>
                      <a:r>
                        <a:rPr lang="ru-RU" sz="13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Чамзинского</a:t>
                      </a:r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муниципального района Республики Мордовия «Комплексное развитие сельских территорий»</a:t>
                      </a:r>
                      <a:endParaRPr lang="ru-RU" sz="13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28,6</a:t>
                      </a:r>
                      <a:endParaRPr lang="ru-RU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28,6</a:t>
                      </a:r>
                      <a:endParaRPr lang="ru-RU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100,0</a:t>
                      </a:r>
                      <a:endParaRPr lang="ru-RU" sz="13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extLst>
                  <a:ext uri="{0D108BD9-81ED-4DB2-BD59-A6C34878D82A}">
                    <a16:rowId xmlns:a16="http://schemas.microsoft.com/office/drawing/2014/main" val="3866370435"/>
                  </a:ext>
                </a:extLst>
              </a:tr>
              <a:tr h="16655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Муниципальная программа «Гармонизация межнациональных и межконфессиональных отношений в Чамзинском муниципальном районе на 2014-2025 годы»</a:t>
                      </a:r>
                      <a:endParaRPr lang="ru-RU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45,0</a:t>
                      </a:r>
                      <a:endParaRPr lang="ru-RU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45,0</a:t>
                      </a:r>
                      <a:endParaRPr lang="ru-RU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100,0</a:t>
                      </a:r>
                      <a:endParaRPr lang="ru-RU" sz="13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extLst>
                  <a:ext uri="{0D108BD9-81ED-4DB2-BD59-A6C34878D82A}">
                    <a16:rowId xmlns:a16="http://schemas.microsoft.com/office/drawing/2014/main" val="339583069"/>
                  </a:ext>
                </a:extLst>
              </a:tr>
              <a:tr h="22206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Муниципальная программа Чамзинского муниципального района Республики Мордовия «Обеспечение доступным и комфортным жильем и коммунальными услугами граждан Российской Федерации»</a:t>
                      </a:r>
                      <a:endParaRPr lang="ru-RU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3 544,6</a:t>
                      </a:r>
                      <a:endParaRPr lang="ru-RU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3 544,6</a:t>
                      </a:r>
                      <a:endParaRPr lang="ru-RU" sz="13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100,0</a:t>
                      </a:r>
                      <a:endParaRPr lang="ru-RU" sz="13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extLst>
                  <a:ext uri="{0D108BD9-81ED-4DB2-BD59-A6C34878D82A}">
                    <a16:rowId xmlns:a16="http://schemas.microsoft.com/office/drawing/2014/main" val="1679736271"/>
                  </a:ext>
                </a:extLst>
              </a:tr>
              <a:tr h="16655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Муниципальная программа «Модернизация и реформирование жилищно-коммунального хозяйства» на 2016-2024 годы в Чамзинском муниципальном районе</a:t>
                      </a:r>
                      <a:endParaRPr lang="ru-RU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111 296,2</a:t>
                      </a:r>
                      <a:endParaRPr lang="ru-RU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111 267,5</a:t>
                      </a:r>
                      <a:endParaRPr lang="ru-RU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100,0</a:t>
                      </a:r>
                      <a:endParaRPr lang="ru-RU" sz="13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extLst>
                  <a:ext uri="{0D108BD9-81ED-4DB2-BD59-A6C34878D82A}">
                    <a16:rowId xmlns:a16="http://schemas.microsoft.com/office/drawing/2014/main" val="1181875456"/>
                  </a:ext>
                </a:extLst>
              </a:tr>
              <a:tr h="16655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Муниципальная программа развития и поддержки малого и среднего предпринимательства </a:t>
                      </a:r>
                      <a:r>
                        <a:rPr lang="ru-RU" sz="13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Чамзинского</a:t>
                      </a:r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муниципального района</a:t>
                      </a:r>
                      <a:endParaRPr lang="ru-RU" sz="13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10,0</a:t>
                      </a:r>
                      <a:endParaRPr lang="ru-RU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10,0</a:t>
                      </a:r>
                      <a:endParaRPr lang="ru-RU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100,0</a:t>
                      </a:r>
                      <a:endParaRPr lang="ru-RU" sz="13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extLst>
                  <a:ext uri="{0D108BD9-81ED-4DB2-BD59-A6C34878D82A}">
                    <a16:rowId xmlns:a16="http://schemas.microsoft.com/office/drawing/2014/main" val="3975549864"/>
                  </a:ext>
                </a:extLst>
              </a:tr>
              <a:tr h="11103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Муниципальная программа «Молодёжь </a:t>
                      </a:r>
                      <a:r>
                        <a:rPr lang="ru-RU" sz="13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Чамзинского</a:t>
                      </a:r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муниципального района на 2016-2024 годы»</a:t>
                      </a:r>
                      <a:endParaRPr lang="ru-RU" sz="13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39,8</a:t>
                      </a:r>
                      <a:endParaRPr lang="ru-RU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39,8</a:t>
                      </a:r>
                      <a:endParaRPr lang="ru-RU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100,0</a:t>
                      </a:r>
                      <a:endParaRPr lang="ru-RU" sz="13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extLst>
                  <a:ext uri="{0D108BD9-81ED-4DB2-BD59-A6C34878D82A}">
                    <a16:rowId xmlns:a16="http://schemas.microsoft.com/office/drawing/2014/main" val="1789682547"/>
                  </a:ext>
                </a:extLst>
              </a:tr>
            </a:tbl>
          </a:graphicData>
        </a:graphic>
      </p:graphicFrame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1EFE1E2E-04FD-41E6-A732-E917AFD241D2}"/>
              </a:ext>
            </a:extLst>
          </p:cNvPr>
          <p:cNvSpPr/>
          <p:nvPr/>
        </p:nvSpPr>
        <p:spPr>
          <a:xfrm>
            <a:off x="1547664" y="385589"/>
            <a:ext cx="626469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b="1" dirty="0">
                <a:solidFill>
                  <a:srgbClr val="000066"/>
                </a:solidFill>
                <a:latin typeface="Times New Roman" panose="02020603050405020304" pitchFamily="18" charset="0"/>
              </a:rPr>
              <a:t>Финансирование муниципальных программ за 2021 год (тыс. рублей)</a:t>
            </a:r>
            <a:endParaRPr lang="ru-RU" dirty="0">
              <a:solidFill>
                <a:srgbClr val="00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534341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9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8D20D401-DFFE-4E45-8739-21E82FB459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28B7E95-17EF-4742-85A3-96C6DC8FBD9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9" name="Picture 2" descr="Картинки по запросу бюджет для граждан картинки">
            <a:extLst>
              <a:ext uri="{FF2B5EF4-FFF2-40B4-BE49-F238E27FC236}">
                <a16:creationId xmlns:a16="http://schemas.microsoft.com/office/drawing/2014/main" id="{008F15BF-B5EA-479D-BE5A-D53431355D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528" y="332656"/>
            <a:ext cx="1368152" cy="1105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"/>
          </a:effec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C31900CB-93CE-434D-AC62-69BB3FF79BDC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884368" y="386330"/>
            <a:ext cx="998142" cy="1051774"/>
          </a:xfrm>
          <a:prstGeom prst="rect">
            <a:avLst/>
          </a:prstGeom>
          <a:effectLst/>
        </p:spPr>
      </p:pic>
      <p:graphicFrame>
        <p:nvGraphicFramePr>
          <p:cNvPr id="2" name="Таблица 1">
            <a:extLst>
              <a:ext uri="{FF2B5EF4-FFF2-40B4-BE49-F238E27FC236}">
                <a16:creationId xmlns:a16="http://schemas.microsoft.com/office/drawing/2014/main" id="{4F5B6CE6-647B-4807-8BF0-4C375FBE9A9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57415440"/>
              </p:ext>
            </p:extLst>
          </p:nvPr>
        </p:nvGraphicFramePr>
        <p:xfrm>
          <a:off x="762000" y="1438104"/>
          <a:ext cx="7842448" cy="475488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458072">
                  <a:extLst>
                    <a:ext uri="{9D8B030D-6E8A-4147-A177-3AD203B41FA5}">
                      <a16:colId xmlns:a16="http://schemas.microsoft.com/office/drawing/2014/main" val="1461265816"/>
                    </a:ext>
                  </a:extLst>
                </a:gridCol>
                <a:gridCol w="1152128">
                  <a:extLst>
                    <a:ext uri="{9D8B030D-6E8A-4147-A177-3AD203B41FA5}">
                      <a16:colId xmlns:a16="http://schemas.microsoft.com/office/drawing/2014/main" val="147122442"/>
                    </a:ext>
                  </a:extLst>
                </a:gridCol>
                <a:gridCol w="1008112">
                  <a:extLst>
                    <a:ext uri="{9D8B030D-6E8A-4147-A177-3AD203B41FA5}">
                      <a16:colId xmlns:a16="http://schemas.microsoft.com/office/drawing/2014/main" val="785913221"/>
                    </a:ext>
                  </a:extLst>
                </a:gridCol>
                <a:gridCol w="1224136">
                  <a:extLst>
                    <a:ext uri="{9D8B030D-6E8A-4147-A177-3AD203B41FA5}">
                      <a16:colId xmlns:a16="http://schemas.microsoft.com/office/drawing/2014/main" val="3639453258"/>
                    </a:ext>
                  </a:extLst>
                </a:gridCol>
              </a:tblGrid>
              <a:tr h="11103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Наименование</a:t>
                      </a:r>
                      <a:endParaRPr lang="ru-RU" sz="13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План</a:t>
                      </a:r>
                      <a:endParaRPr lang="ru-RU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Исполнено</a:t>
                      </a:r>
                      <a:endParaRPr lang="ru-RU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Процент исполнения, %</a:t>
                      </a:r>
                      <a:endParaRPr lang="ru-RU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extLst>
                  <a:ext uri="{0D108BD9-81ED-4DB2-BD59-A6C34878D82A}">
                    <a16:rowId xmlns:a16="http://schemas.microsoft.com/office/drawing/2014/main" val="602737518"/>
                  </a:ext>
                </a:extLst>
              </a:tr>
              <a:tr h="16655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Муниципальная программа «Духовно-нравственное воспитание детей, молодежи и населения в </a:t>
                      </a:r>
                      <a:r>
                        <a:rPr lang="ru-RU" sz="13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Чамзинском</a:t>
                      </a:r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муниципальном районе на 2016-2025 годы»</a:t>
                      </a:r>
                      <a:endParaRPr lang="ru-RU" sz="13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70,0</a:t>
                      </a:r>
                      <a:endParaRPr lang="ru-RU" sz="13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70,0</a:t>
                      </a:r>
                      <a:endParaRPr lang="ru-RU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100,0</a:t>
                      </a:r>
                      <a:endParaRPr lang="ru-RU" sz="13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extLst>
                  <a:ext uri="{0D108BD9-81ED-4DB2-BD59-A6C34878D82A}">
                    <a16:rowId xmlns:a16="http://schemas.microsoft.com/office/drawing/2014/main" val="1473477071"/>
                  </a:ext>
                </a:extLst>
              </a:tr>
              <a:tr h="22206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Муниципальная программа «Оформление права собственности на муниципальные и бесхозяйные объекты недвижимого имущества, расположенные на территории </a:t>
                      </a:r>
                      <a:r>
                        <a:rPr lang="ru-RU" sz="13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Чамзинского</a:t>
                      </a:r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муниципального района»</a:t>
                      </a:r>
                      <a:endParaRPr lang="ru-RU" sz="13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534,0</a:t>
                      </a:r>
                      <a:endParaRPr lang="ru-RU" sz="13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534,0</a:t>
                      </a:r>
                      <a:endParaRPr lang="ru-RU" sz="13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100,0</a:t>
                      </a:r>
                      <a:endParaRPr lang="ru-RU" sz="13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extLst>
                  <a:ext uri="{0D108BD9-81ED-4DB2-BD59-A6C34878D82A}">
                    <a16:rowId xmlns:a16="http://schemas.microsoft.com/office/drawing/2014/main" val="3846640959"/>
                  </a:ext>
                </a:extLst>
              </a:tr>
              <a:tr h="16655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Муниципальная программа «Укрепление общественного порядка и обеспечение общественной безопасности в Чамзинском муниципальном районе на 2016-2025 годы»</a:t>
                      </a:r>
                      <a:endParaRPr lang="ru-RU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2 143,2</a:t>
                      </a:r>
                      <a:endParaRPr lang="ru-RU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2 121,0</a:t>
                      </a:r>
                      <a:endParaRPr lang="ru-RU" sz="13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99,0</a:t>
                      </a:r>
                      <a:endParaRPr lang="ru-RU" sz="13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extLst>
                  <a:ext uri="{0D108BD9-81ED-4DB2-BD59-A6C34878D82A}">
                    <a16:rowId xmlns:a16="http://schemas.microsoft.com/office/drawing/2014/main" val="3958954471"/>
                  </a:ext>
                </a:extLst>
              </a:tr>
              <a:tr h="16655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Муниципальная программа «Патриотическое воспитание граждан, проживающих на территории </a:t>
                      </a:r>
                      <a:r>
                        <a:rPr lang="ru-RU" sz="13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Чамзинского</a:t>
                      </a:r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муниципального района на 2017-2025 годы»</a:t>
                      </a:r>
                      <a:endParaRPr lang="ru-RU" sz="13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1,2</a:t>
                      </a:r>
                      <a:endParaRPr lang="ru-RU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1,2</a:t>
                      </a:r>
                      <a:endParaRPr lang="ru-RU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100,0</a:t>
                      </a:r>
                      <a:endParaRPr lang="ru-RU" sz="13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extLst>
                  <a:ext uri="{0D108BD9-81ED-4DB2-BD59-A6C34878D82A}">
                    <a16:rowId xmlns:a16="http://schemas.microsoft.com/office/drawing/2014/main" val="3073892622"/>
                  </a:ext>
                </a:extLst>
              </a:tr>
              <a:tr h="16655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Муниципальная программа «Повышение безопасности дорожного движения в </a:t>
                      </a:r>
                      <a:r>
                        <a:rPr lang="ru-RU" sz="13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Чамзинском</a:t>
                      </a:r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муниципальном районе на 2016-2025 годы»</a:t>
                      </a:r>
                      <a:endParaRPr lang="ru-RU" sz="13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58,0</a:t>
                      </a:r>
                      <a:endParaRPr lang="ru-RU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58,0</a:t>
                      </a:r>
                      <a:endParaRPr lang="ru-RU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100,0</a:t>
                      </a:r>
                      <a:endParaRPr lang="ru-RU" sz="13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extLst>
                  <a:ext uri="{0D108BD9-81ED-4DB2-BD59-A6C34878D82A}">
                    <a16:rowId xmlns:a16="http://schemas.microsoft.com/office/drawing/2014/main" val="68066614"/>
                  </a:ext>
                </a:extLst>
              </a:tr>
              <a:tr h="5551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ИТОГО</a:t>
                      </a:r>
                      <a:endParaRPr lang="ru-RU" sz="13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570 619,7</a:t>
                      </a:r>
                      <a:endParaRPr lang="ru-RU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564 421,8</a:t>
                      </a:r>
                      <a:endParaRPr lang="ru-RU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98,9</a:t>
                      </a:r>
                      <a:endParaRPr lang="ru-RU" sz="13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4983" marR="24983" marT="0" marB="0"/>
                </a:tc>
                <a:extLst>
                  <a:ext uri="{0D108BD9-81ED-4DB2-BD59-A6C34878D82A}">
                    <a16:rowId xmlns:a16="http://schemas.microsoft.com/office/drawing/2014/main" val="1448304904"/>
                  </a:ext>
                </a:extLst>
              </a:tr>
            </a:tbl>
          </a:graphicData>
        </a:graphic>
      </p:graphicFrame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1EFE1E2E-04FD-41E6-A732-E917AFD241D2}"/>
              </a:ext>
            </a:extLst>
          </p:cNvPr>
          <p:cNvSpPr/>
          <p:nvPr/>
        </p:nvSpPr>
        <p:spPr>
          <a:xfrm>
            <a:off x="1547664" y="385589"/>
            <a:ext cx="626469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b="1" dirty="0">
                <a:solidFill>
                  <a:srgbClr val="000066"/>
                </a:solidFill>
                <a:latin typeface="Times New Roman" panose="02020603050405020304" pitchFamily="18" charset="0"/>
              </a:rPr>
              <a:t>Финансирование муниципальных программ за 2021 год (тыс. рублей)</a:t>
            </a:r>
            <a:endParaRPr lang="ru-RU" dirty="0">
              <a:solidFill>
                <a:srgbClr val="00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937235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9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8D20D401-DFFE-4E45-8739-21E82FB459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28B7E95-17EF-4742-85A3-96C6DC8FBD9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9" name="Picture 2" descr="Картинки по запросу бюджет для граждан картинки">
            <a:extLst>
              <a:ext uri="{FF2B5EF4-FFF2-40B4-BE49-F238E27FC236}">
                <a16:creationId xmlns:a16="http://schemas.microsoft.com/office/drawing/2014/main" id="{008F15BF-B5EA-479D-BE5A-D53431355D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528" y="332656"/>
            <a:ext cx="1368152" cy="1105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"/>
          </a:effec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C31900CB-93CE-434D-AC62-69BB3FF79BDC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884368" y="386330"/>
            <a:ext cx="998142" cy="1051774"/>
          </a:xfrm>
          <a:prstGeom prst="rect">
            <a:avLst/>
          </a:prstGeom>
          <a:effectLst/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0883E3A-6F80-4C0D-AB25-53B1E3145944}"/>
              </a:ext>
            </a:extLst>
          </p:cNvPr>
          <p:cNvSpPr txBox="1"/>
          <p:nvPr/>
        </p:nvSpPr>
        <p:spPr>
          <a:xfrm>
            <a:off x="755578" y="476672"/>
            <a:ext cx="75608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ru-RU" b="1" dirty="0">
                <a:solidFill>
                  <a:srgbClr val="002060"/>
                </a:solidFill>
                <a:latin typeface="Cambria" panose="02040503050406030204" pitchFamily="18" charset="0"/>
              </a:rPr>
              <a:t> </a:t>
            </a:r>
            <a:r>
              <a:rPr lang="ru-RU" altLang="ru-RU" sz="2400" b="1" u="sng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Сельское хозяйство</a:t>
            </a:r>
            <a:endParaRPr lang="ru-RU" altLang="ru-RU" sz="2400" b="1" u="sng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2" name="Таблица 2">
            <a:extLst>
              <a:ext uri="{FF2B5EF4-FFF2-40B4-BE49-F238E27FC236}">
                <a16:creationId xmlns:a16="http://schemas.microsoft.com/office/drawing/2014/main" id="{39C18093-7E81-430C-A650-E53B505239E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85444060"/>
              </p:ext>
            </p:extLst>
          </p:nvPr>
        </p:nvGraphicFramePr>
        <p:xfrm>
          <a:off x="755579" y="1438105"/>
          <a:ext cx="7776862" cy="54556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88429">
                  <a:extLst>
                    <a:ext uri="{9D8B030D-6E8A-4147-A177-3AD203B41FA5}">
                      <a16:colId xmlns:a16="http://schemas.microsoft.com/office/drawing/2014/main" val="3495673671"/>
                    </a:ext>
                  </a:extLst>
                </a:gridCol>
                <a:gridCol w="1372388">
                  <a:extLst>
                    <a:ext uri="{9D8B030D-6E8A-4147-A177-3AD203B41FA5}">
                      <a16:colId xmlns:a16="http://schemas.microsoft.com/office/drawing/2014/main" val="3519619801"/>
                    </a:ext>
                  </a:extLst>
                </a:gridCol>
                <a:gridCol w="1219900">
                  <a:extLst>
                    <a:ext uri="{9D8B030D-6E8A-4147-A177-3AD203B41FA5}">
                      <a16:colId xmlns:a16="http://schemas.microsoft.com/office/drawing/2014/main" val="2069563819"/>
                    </a:ext>
                  </a:extLst>
                </a:gridCol>
                <a:gridCol w="1296145">
                  <a:extLst>
                    <a:ext uri="{9D8B030D-6E8A-4147-A177-3AD203B41FA5}">
                      <a16:colId xmlns:a16="http://schemas.microsoft.com/office/drawing/2014/main" val="1941600744"/>
                    </a:ext>
                  </a:extLst>
                </a:gridCol>
              </a:tblGrid>
              <a:tr h="474476"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Показатели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Утверждено на 2021 год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Исполнено за 2021 год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% исполнения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43801436"/>
                  </a:ext>
                </a:extLst>
              </a:tr>
              <a:tr h="267573">
                <a:tc>
                  <a:txBody>
                    <a:bodyPr/>
                    <a:lstStyle/>
                    <a:p>
                      <a:r>
                        <a:rPr lang="ru-RU" sz="13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Сельское хозяйство и рыболовство, </a:t>
                      </a:r>
                      <a:r>
                        <a:rPr lang="ru-RU" sz="13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тыс.руб</a:t>
                      </a:r>
                      <a:r>
                        <a:rPr lang="ru-RU" sz="13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4146,0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2679,5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64,6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95363164"/>
                  </a:ext>
                </a:extLst>
              </a:tr>
              <a:tr h="267533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Tahoma" panose="020B0604030504040204" pitchFamily="34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Tahoma" panose="020B060403050404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300" b="0" i="1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Доля отрасли в общих расходах</a:t>
                      </a:r>
                      <a:endParaRPr kumimoji="0" lang="ru-RU" altLang="ru-RU" sz="13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47" marR="91447" marT="45698" marB="45698" anchor="ctr" horzOverflow="overflow"/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Tahoma" panose="020B0604030504040204" pitchFamily="34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Tahoma" panose="020B060403050404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0,7</a:t>
                      </a:r>
                    </a:p>
                  </a:txBody>
                  <a:tcPr marL="91447" marR="91447" marT="45698" marB="45698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0,4</a:t>
                      </a:r>
                    </a:p>
                  </a:txBody>
                  <a:tcPr marL="91447" marR="91447" marT="45698" marB="45698" anchor="ctr" horzOverflow="overflow"/>
                </a:tc>
                <a:tc>
                  <a:txBody>
                    <a:bodyPr/>
                    <a:lstStyle/>
                    <a:p>
                      <a:pPr algn="ctr"/>
                      <a:endParaRPr lang="ru-RU" sz="1300" b="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47" marR="91447" marT="45698" marB="45698" anchor="ctr" horzOverflow="overflow"/>
                </a:tc>
                <a:extLst>
                  <a:ext uri="{0D108BD9-81ED-4DB2-BD59-A6C34878D82A}">
                    <a16:rowId xmlns:a16="http://schemas.microsoft.com/office/drawing/2014/main" val="227670069"/>
                  </a:ext>
                </a:extLst>
              </a:tr>
              <a:tr h="999839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Tahoma" panose="020B0604030504040204" pitchFamily="34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Tahoma" panose="020B060403050404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Муниципальная программа развития сельского хозяйства и регулирования рынков сельскохозяйственной продукции, сырья и продовольствия в </a:t>
                      </a:r>
                      <a:r>
                        <a:rPr kumimoji="0" lang="ru-RU" altLang="ru-RU" sz="13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Чамзинском</a:t>
                      </a: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муниципальном районе на 2015-2025 годы </a:t>
                      </a:r>
                    </a:p>
                  </a:txBody>
                  <a:tcPr marL="91447" marR="91447" marT="45698" marB="45698" anchor="ctr" horzOverflow="overflow"/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Tahoma" panose="020B0604030504040204" pitchFamily="34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Tahoma" panose="020B060403050404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2837,0</a:t>
                      </a:r>
                    </a:p>
                  </a:txBody>
                  <a:tcPr marL="91447" marR="91447" marT="45698" marB="45698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1681,0</a:t>
                      </a:r>
                    </a:p>
                  </a:txBody>
                  <a:tcPr marL="91447" marR="91447" marT="45698" marB="45698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59,3</a:t>
                      </a:r>
                    </a:p>
                  </a:txBody>
                  <a:tcPr marL="91447" marR="91447" marT="45698" marB="45698" anchor="ctr" horzOverflow="overflow"/>
                </a:tc>
                <a:extLst>
                  <a:ext uri="{0D108BD9-81ED-4DB2-BD59-A6C34878D82A}">
                    <a16:rowId xmlns:a16="http://schemas.microsoft.com/office/drawing/2014/main" val="1655286059"/>
                  </a:ext>
                </a:extLst>
              </a:tr>
              <a:tr h="63368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Tahoma" panose="020B0604030504040204" pitchFamily="34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Tahoma" panose="020B060403050404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Стимулирование обучения и закрепления молодых специалистов в сельскохозяйственном производстве</a:t>
                      </a:r>
                    </a:p>
                  </a:txBody>
                  <a:tcPr marL="91447" marR="91447" marT="45698" marB="45698" anchor="b" horzOverflow="overflow"/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Tahoma" panose="020B0604030504040204" pitchFamily="34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Tahoma" panose="020B060403050404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2837,0</a:t>
                      </a:r>
                    </a:p>
                  </a:txBody>
                  <a:tcPr marL="91447" marR="91447" marT="45698" marB="45698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1681,0</a:t>
                      </a:r>
                    </a:p>
                  </a:txBody>
                  <a:tcPr marL="91447" marR="91447" marT="45698" marB="45698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59,3</a:t>
                      </a:r>
                    </a:p>
                  </a:txBody>
                  <a:tcPr marL="91447" marR="91447" marT="45698" marB="45698" anchor="ctr" horzOverflow="overflow"/>
                </a:tc>
                <a:extLst>
                  <a:ext uri="{0D108BD9-81ED-4DB2-BD59-A6C34878D82A}">
                    <a16:rowId xmlns:a16="http://schemas.microsoft.com/office/drawing/2014/main" val="2170976774"/>
                  </a:ext>
                </a:extLst>
              </a:tr>
              <a:tr h="42244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200" b="0" i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Предоставление стипендии студентам, обучающимся по очной форме обучения по сельскохозяйственным профессиям, специальностям, направлениям подготовки </a:t>
                      </a:r>
                    </a:p>
                  </a:txBody>
                  <a:tcPr marL="91447" marR="91447" marT="45698" marB="45698" anchor="b" horzOverflow="overflow"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300" b="0" i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119,0</a:t>
                      </a:r>
                    </a:p>
                  </a:txBody>
                  <a:tcPr marL="90007" marR="90007" marT="46778" marB="46778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0" i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57,0</a:t>
                      </a:r>
                    </a:p>
                  </a:txBody>
                  <a:tcPr marL="90007" marR="90007" marT="46778" marB="46778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0" i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47,9</a:t>
                      </a:r>
                    </a:p>
                  </a:txBody>
                  <a:tcPr marL="90007" marR="90007" marT="46778" marB="46778" anchor="ctr" horzOverflow="overflow"/>
                </a:tc>
                <a:extLst>
                  <a:ext uri="{0D108BD9-81ED-4DB2-BD59-A6C34878D82A}">
                    <a16:rowId xmlns:a16="http://schemas.microsoft.com/office/drawing/2014/main" val="1687703803"/>
                  </a:ext>
                </a:extLst>
              </a:tr>
              <a:tr h="42244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200" b="0" i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Предоставление компенсационной выплаты молодым специалистам</a:t>
                      </a:r>
                    </a:p>
                  </a:txBody>
                  <a:tcPr marL="91447" marR="91447" marT="45698" marB="45698" anchor="b" horzOverflow="overflow"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300" b="0" i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1257,0</a:t>
                      </a:r>
                    </a:p>
                  </a:txBody>
                  <a:tcPr marL="90007" marR="90007" marT="46778" marB="46778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0" i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670,0</a:t>
                      </a:r>
                    </a:p>
                  </a:txBody>
                  <a:tcPr marL="90007" marR="90007" marT="46778" marB="46778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0" i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53,3</a:t>
                      </a:r>
                    </a:p>
                  </a:txBody>
                  <a:tcPr marL="90007" marR="90007" marT="46778" marB="46778" anchor="ctr" horzOverflow="overflow"/>
                </a:tc>
                <a:extLst>
                  <a:ext uri="{0D108BD9-81ED-4DB2-BD59-A6C34878D82A}">
                    <a16:rowId xmlns:a16="http://schemas.microsoft.com/office/drawing/2014/main" val="1535230235"/>
                  </a:ext>
                </a:extLst>
              </a:tr>
              <a:tr h="42244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200" b="0" i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Предоставление ежемесячной денежной выплаты молодым специалистам</a:t>
                      </a:r>
                    </a:p>
                  </a:txBody>
                  <a:tcPr marL="91447" marR="91447" marT="45698" marB="45698" anchor="b" horzOverflow="overflow"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300" b="0" i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1461,0</a:t>
                      </a:r>
                    </a:p>
                  </a:txBody>
                  <a:tcPr marL="90007" marR="90007" marT="46778" marB="46778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0" i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954,0</a:t>
                      </a:r>
                    </a:p>
                  </a:txBody>
                  <a:tcPr marL="90007" marR="90007" marT="46778" marB="46778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0" i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65,3</a:t>
                      </a:r>
                    </a:p>
                  </a:txBody>
                  <a:tcPr marL="90007" marR="90007" marT="46778" marB="46778" anchor="ctr" horzOverflow="overflow"/>
                </a:tc>
                <a:extLst>
                  <a:ext uri="{0D108BD9-81ED-4DB2-BD59-A6C34878D82A}">
                    <a16:rowId xmlns:a16="http://schemas.microsoft.com/office/drawing/2014/main" val="2126862308"/>
                  </a:ext>
                </a:extLst>
              </a:tr>
              <a:tr h="81676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Осуществление государственных полномочий Республики Мордовия по организации мероприятий при осуществлении деятельности по обращению с животными без владельцев</a:t>
                      </a:r>
                    </a:p>
                  </a:txBody>
                  <a:tcPr marL="91447" marR="91447" marT="45698" marB="45698" anchor="b" horzOverflow="overflow"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1309,0</a:t>
                      </a:r>
                    </a:p>
                  </a:txBody>
                  <a:tcPr marL="90007" marR="90007" marT="46778" marB="46778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998,5</a:t>
                      </a:r>
                    </a:p>
                  </a:txBody>
                  <a:tcPr marL="90007" marR="90007" marT="46778" marB="46778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76,3</a:t>
                      </a:r>
                    </a:p>
                  </a:txBody>
                  <a:tcPr marL="90007" marR="90007" marT="46778" marB="46778" anchor="ctr" horzOverflow="overflow"/>
                </a:tc>
                <a:extLst>
                  <a:ext uri="{0D108BD9-81ED-4DB2-BD59-A6C34878D82A}">
                    <a16:rowId xmlns:a16="http://schemas.microsoft.com/office/drawing/2014/main" val="4114299666"/>
                  </a:ext>
                </a:extLst>
              </a:tr>
            </a:tbl>
          </a:graphicData>
        </a:graphic>
      </p:graphicFrame>
      <p:pic>
        <p:nvPicPr>
          <p:cNvPr id="8" name="Рисунок 3" descr="1228176105gO3zMT.jpg">
            <a:extLst>
              <a:ext uri="{FF2B5EF4-FFF2-40B4-BE49-F238E27FC236}">
                <a16:creationId xmlns:a16="http://schemas.microsoft.com/office/drawing/2014/main" id="{DB179631-29E6-4BC9-BA8A-C1CEACE8B56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3259" y="1040752"/>
            <a:ext cx="1214437" cy="88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3212512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9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8D20D401-DFFE-4E45-8739-21E82FB459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28B7E95-17EF-4742-85A3-96C6DC8FBD9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9" name="Picture 2" descr="Картинки по запросу бюджет для граждан картинки">
            <a:extLst>
              <a:ext uri="{FF2B5EF4-FFF2-40B4-BE49-F238E27FC236}">
                <a16:creationId xmlns:a16="http://schemas.microsoft.com/office/drawing/2014/main" id="{008F15BF-B5EA-479D-BE5A-D53431355D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528" y="332656"/>
            <a:ext cx="1368152" cy="1105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"/>
          </a:effec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C31900CB-93CE-434D-AC62-69BB3FF79BDC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884368" y="386330"/>
            <a:ext cx="998142" cy="1051774"/>
          </a:xfrm>
          <a:prstGeom prst="rect">
            <a:avLst/>
          </a:prstGeom>
          <a:effectLst/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0883E3A-6F80-4C0D-AB25-53B1E3145944}"/>
              </a:ext>
            </a:extLst>
          </p:cNvPr>
          <p:cNvSpPr txBox="1"/>
          <p:nvPr/>
        </p:nvSpPr>
        <p:spPr>
          <a:xfrm>
            <a:off x="1331640" y="476672"/>
            <a:ext cx="70503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ru-R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Расходы Дорожного хозяйства </a:t>
            </a:r>
            <a:r>
              <a:rPr lang="ru-RU" altLang="ru-RU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Чамзинского</a:t>
            </a:r>
            <a:r>
              <a:rPr lang="ru-RU" altLang="ru-R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муниципального района Республики Мордовия</a:t>
            </a:r>
            <a:endParaRPr lang="ru-RU" altLang="ru-RU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3" name="Таблица 5">
            <a:extLst>
              <a:ext uri="{FF2B5EF4-FFF2-40B4-BE49-F238E27FC236}">
                <a16:creationId xmlns:a16="http://schemas.microsoft.com/office/drawing/2014/main" id="{3F5DD20F-0512-4E3A-A000-6ABE35A9A31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27699154"/>
              </p:ext>
            </p:extLst>
          </p:nvPr>
        </p:nvGraphicFramePr>
        <p:xfrm>
          <a:off x="827584" y="1438104"/>
          <a:ext cx="7272808" cy="36880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12929">
                  <a:extLst>
                    <a:ext uri="{9D8B030D-6E8A-4147-A177-3AD203B41FA5}">
                      <a16:colId xmlns:a16="http://schemas.microsoft.com/office/drawing/2014/main" val="3995032698"/>
                    </a:ext>
                  </a:extLst>
                </a:gridCol>
                <a:gridCol w="988538">
                  <a:extLst>
                    <a:ext uri="{9D8B030D-6E8A-4147-A177-3AD203B41FA5}">
                      <a16:colId xmlns:a16="http://schemas.microsoft.com/office/drawing/2014/main" val="1631547400"/>
                    </a:ext>
                  </a:extLst>
                </a:gridCol>
                <a:gridCol w="1200366">
                  <a:extLst>
                    <a:ext uri="{9D8B030D-6E8A-4147-A177-3AD203B41FA5}">
                      <a16:colId xmlns:a16="http://schemas.microsoft.com/office/drawing/2014/main" val="3354516400"/>
                    </a:ext>
                  </a:extLst>
                </a:gridCol>
                <a:gridCol w="1270975">
                  <a:extLst>
                    <a:ext uri="{9D8B030D-6E8A-4147-A177-3AD203B41FA5}">
                      <a16:colId xmlns:a16="http://schemas.microsoft.com/office/drawing/2014/main" val="2483998739"/>
                    </a:ext>
                  </a:extLst>
                </a:gridCol>
              </a:tblGrid>
              <a:tr h="329288">
                <a:tc rowSpan="2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Показатели</a:t>
                      </a:r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Исполнено, </a:t>
                      </a:r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тыс.рублей</a:t>
                      </a:r>
                      <a:endParaRPr lang="ru-RU" sz="14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4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4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36289513"/>
                  </a:ext>
                </a:extLst>
              </a:tr>
              <a:tr h="329288">
                <a:tc vMerge="1">
                  <a:txBody>
                    <a:bodyPr/>
                    <a:lstStyle/>
                    <a:p>
                      <a:endParaRPr lang="ru-RU" sz="14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2019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93801156"/>
                  </a:ext>
                </a:extLst>
              </a:tr>
              <a:tr h="329288">
                <a:tc>
                  <a:txBody>
                    <a:bodyPr/>
                    <a:lstStyle/>
                    <a:p>
                      <a:r>
                        <a:rPr lang="ru-RU" sz="14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Всего, в том числе: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1610,4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6 046,5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6 173,1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28065508"/>
                  </a:ext>
                </a:extLst>
              </a:tr>
              <a:tr h="1020793">
                <a:tc>
                  <a:txBody>
                    <a:bodyPr/>
                    <a:lstStyle/>
                    <a:p>
                      <a:r>
                        <a:rPr lang="ru-RU" sz="14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Содержание автомобильных дорог местного значения и искусственных сооружений на них в границах населенных пунктов поселения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1610,4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1 665,5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3 025,9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59981446"/>
                  </a:ext>
                </a:extLst>
              </a:tr>
              <a:tr h="7902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Выполнение кадастровых работ по постановке на ГКУ дорог общего пользования местного значения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643,6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72319532"/>
                  </a:ext>
                </a:extLst>
              </a:tr>
              <a:tr h="55979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Капитальный ремонт дороги в </a:t>
                      </a:r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с.Киржеманы</a:t>
                      </a:r>
                      <a:r>
                        <a:rPr lang="ru-RU" sz="14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ул.Полевая</a:t>
                      </a:r>
                      <a:endParaRPr lang="ru-RU" sz="14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3 737,4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4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67590112"/>
                  </a:ext>
                </a:extLst>
              </a:tr>
              <a:tr h="329288">
                <a:tc>
                  <a:txBody>
                    <a:bodyPr/>
                    <a:lstStyle/>
                    <a:p>
                      <a:r>
                        <a:rPr lang="ru-RU" sz="14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Капитальный ремонт дороги в </a:t>
                      </a:r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с.Апраксино</a:t>
                      </a:r>
                      <a:endParaRPr lang="ru-RU" sz="14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3 147,2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82967131"/>
                  </a:ext>
                </a:extLst>
              </a:tr>
            </a:tbl>
          </a:graphicData>
        </a:graphic>
      </p:graphicFrame>
      <p:pic>
        <p:nvPicPr>
          <p:cNvPr id="11" name="Picture 2" descr="http://i.mycdn.me/i?r=AzEPZsRbOZEKgBhR0XGMT1Rk3OpbYgzD7k7hveYvHr0ydKaKTM5SRkZCeTgDn6uOyic">
            <a:extLst>
              <a:ext uri="{FF2B5EF4-FFF2-40B4-BE49-F238E27FC236}">
                <a16:creationId xmlns:a16="http://schemas.microsoft.com/office/drawing/2014/main" id="{0B2A8683-00F4-4DAA-A4C0-138DFC5C6F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07904" y="1282056"/>
            <a:ext cx="964235" cy="798749"/>
          </a:xfrm>
          <a:prstGeom prst="rect">
            <a:avLst/>
          </a:prstGeom>
          <a:noFill/>
          <a:effectLst>
            <a:softEdge rad="317500"/>
          </a:effectLst>
          <a:scene3d>
            <a:camera prst="orthographicFront"/>
            <a:lightRig rig="threePt" dir="t"/>
          </a:scene3d>
          <a:sp3d>
            <a:bevelT/>
          </a:sp3d>
        </p:spPr>
      </p:pic>
    </p:spTree>
    <p:extLst>
      <p:ext uri="{BB962C8B-B14F-4D97-AF65-F5344CB8AC3E}">
        <p14:creationId xmlns:p14="http://schemas.microsoft.com/office/powerpoint/2010/main" val="303876240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9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8D20D401-DFFE-4E45-8739-21E82FB459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28B7E95-17EF-4742-85A3-96C6DC8FBD9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9" name="Picture 2" descr="Картинки по запросу бюджет для граждан картинки">
            <a:extLst>
              <a:ext uri="{FF2B5EF4-FFF2-40B4-BE49-F238E27FC236}">
                <a16:creationId xmlns:a16="http://schemas.microsoft.com/office/drawing/2014/main" id="{008F15BF-B5EA-479D-BE5A-D53431355D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528" y="332656"/>
            <a:ext cx="1368152" cy="1105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"/>
          </a:effec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C31900CB-93CE-434D-AC62-69BB3FF79BDC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884368" y="386330"/>
            <a:ext cx="998142" cy="1051774"/>
          </a:xfrm>
          <a:prstGeom prst="rect">
            <a:avLst/>
          </a:prstGeom>
          <a:effectLst/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80106BAF-7726-4A2C-8009-EEEE1C53632A}"/>
              </a:ext>
            </a:extLst>
          </p:cNvPr>
          <p:cNvSpPr/>
          <p:nvPr/>
        </p:nvSpPr>
        <p:spPr>
          <a:xfrm>
            <a:off x="1547664" y="412223"/>
            <a:ext cx="626469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sz="2400" b="1" i="1" u="sng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Структура бюджетных расходов на социальную сферу*</a:t>
            </a:r>
            <a:endParaRPr lang="ru-RU" sz="2400" b="1" i="1" u="sng" dirty="0">
              <a:solidFill>
                <a:srgbClr val="00006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6" name="Диаграмма 5">
            <a:extLst>
              <a:ext uri="{FF2B5EF4-FFF2-40B4-BE49-F238E27FC236}">
                <a16:creationId xmlns:a16="http://schemas.microsoft.com/office/drawing/2014/main" id="{8D18F09E-6614-4E65-979D-72452635536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055717364"/>
              </p:ext>
            </p:extLst>
          </p:nvPr>
        </p:nvGraphicFramePr>
        <p:xfrm>
          <a:off x="467544" y="2170250"/>
          <a:ext cx="2880320" cy="28097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11" name="Диаграмма 10">
            <a:extLst>
              <a:ext uri="{FF2B5EF4-FFF2-40B4-BE49-F238E27FC236}">
                <a16:creationId xmlns:a16="http://schemas.microsoft.com/office/drawing/2014/main" id="{CEC0082B-35B1-4AEB-BB2B-05B2A27B5AA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824073433"/>
              </p:ext>
            </p:extLst>
          </p:nvPr>
        </p:nvGraphicFramePr>
        <p:xfrm>
          <a:off x="2987824" y="2203456"/>
          <a:ext cx="2808314" cy="28097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aphicFrame>
        <p:nvGraphicFramePr>
          <p:cNvPr id="12" name="Диаграмма 11">
            <a:extLst>
              <a:ext uri="{FF2B5EF4-FFF2-40B4-BE49-F238E27FC236}">
                <a16:creationId xmlns:a16="http://schemas.microsoft.com/office/drawing/2014/main" id="{9251FE7D-8D7A-4AF4-856C-FD912B92B46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763618115"/>
              </p:ext>
            </p:extLst>
          </p:nvPr>
        </p:nvGraphicFramePr>
        <p:xfrm>
          <a:off x="5484440" y="2203456"/>
          <a:ext cx="2897560" cy="283603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894953F7-7FF8-4718-B465-C4865782CA32}"/>
              </a:ext>
            </a:extLst>
          </p:cNvPr>
          <p:cNvSpPr txBox="1"/>
          <p:nvPr/>
        </p:nvSpPr>
        <p:spPr>
          <a:xfrm>
            <a:off x="762001" y="5517232"/>
            <a:ext cx="719437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/>
              <a:t>* Включает данные по разделам бюджетной классификации расходов: «Образование», «Культура, кинематография», «Социальная политика, «Физкультура и спорт»</a:t>
            </a:r>
          </a:p>
        </p:txBody>
      </p:sp>
    </p:spTree>
    <p:extLst>
      <p:ext uri="{BB962C8B-B14F-4D97-AF65-F5344CB8AC3E}">
        <p14:creationId xmlns:p14="http://schemas.microsoft.com/office/powerpoint/2010/main" val="415457438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9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8D20D401-DFFE-4E45-8739-21E82FB459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28B7E95-17EF-4742-85A3-96C6DC8FBD9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9" name="Picture 2" descr="Картинки по запросу бюджет для граждан картинки">
            <a:extLst>
              <a:ext uri="{FF2B5EF4-FFF2-40B4-BE49-F238E27FC236}">
                <a16:creationId xmlns:a16="http://schemas.microsoft.com/office/drawing/2014/main" id="{008F15BF-B5EA-479D-BE5A-D53431355D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528" y="332656"/>
            <a:ext cx="1368152" cy="1105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"/>
          </a:effec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C31900CB-93CE-434D-AC62-69BB3FF79BDC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884368" y="386330"/>
            <a:ext cx="998142" cy="1051774"/>
          </a:xfrm>
          <a:prstGeom prst="rect">
            <a:avLst/>
          </a:prstGeom>
          <a:effectLst/>
        </p:spPr>
      </p:pic>
      <p:pic>
        <p:nvPicPr>
          <p:cNvPr id="5" name="Рисунок 9">
            <a:extLst>
              <a:ext uri="{FF2B5EF4-FFF2-40B4-BE49-F238E27FC236}">
                <a16:creationId xmlns:a16="http://schemas.microsoft.com/office/drawing/2014/main" id="{0C7B7A81-9EFB-4676-9F69-CDAD969B27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660" y="1520611"/>
            <a:ext cx="2232247" cy="16308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97E8AA1-4528-4A41-BDBA-31CC2EADF50D}"/>
              </a:ext>
            </a:extLst>
          </p:cNvPr>
          <p:cNvSpPr txBox="1"/>
          <p:nvPr/>
        </p:nvSpPr>
        <p:spPr>
          <a:xfrm>
            <a:off x="1475656" y="480051"/>
            <a:ext cx="63367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i="1" u="sng" dirty="0">
                <a:solidFill>
                  <a:srgbClr val="000066"/>
                </a:solidFill>
              </a:rPr>
              <a:t>Основные направления расходов на дошкольное образование в 2021 году</a:t>
            </a:r>
          </a:p>
        </p:txBody>
      </p:sp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BB821259-AF74-4838-B41C-6C02D70F754F}"/>
              </a:ext>
            </a:extLst>
          </p:cNvPr>
          <p:cNvSpPr/>
          <p:nvPr/>
        </p:nvSpPr>
        <p:spPr>
          <a:xfrm>
            <a:off x="2915815" y="1438104"/>
            <a:ext cx="5760641" cy="550736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Субсидии дошкольным образовательным организациям на финансовое обеспечение муниципального задания на оказание муниципальных услуг в сумме 117 273,5 </a:t>
            </a:r>
            <a:r>
              <a:rPr lang="ru-RU" sz="1200" dirty="0" err="1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тыс.рублей</a:t>
            </a:r>
            <a:endParaRPr lang="ru-RU" sz="1200" dirty="0">
              <a:solidFill>
                <a:srgbClr val="00006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Прямоугольник: скругленные углы 5">
            <a:extLst>
              <a:ext uri="{FF2B5EF4-FFF2-40B4-BE49-F238E27FC236}">
                <a16:creationId xmlns:a16="http://schemas.microsoft.com/office/drawing/2014/main" id="{5E646601-1032-4EC9-A8CF-E0CF65337981}"/>
              </a:ext>
            </a:extLst>
          </p:cNvPr>
          <p:cNvSpPr/>
          <p:nvPr/>
        </p:nvSpPr>
        <p:spPr>
          <a:xfrm>
            <a:off x="2915815" y="2084435"/>
            <a:ext cx="5760641" cy="64633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Разработка проектно-сметной документации, капитальный ремонт, благоустройство прилегающей территории и приобретение оборудования для муниципальных дошкольных учреждений в сумме 1493,7 </a:t>
            </a:r>
            <a:r>
              <a:rPr lang="ru-RU" sz="1200" dirty="0" err="1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тыс.рублей</a:t>
            </a:r>
            <a:endParaRPr lang="ru-RU" sz="1200" dirty="0">
              <a:solidFill>
                <a:srgbClr val="00006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Прямоугольник: скругленные углы 6">
            <a:extLst>
              <a:ext uri="{FF2B5EF4-FFF2-40B4-BE49-F238E27FC236}">
                <a16:creationId xmlns:a16="http://schemas.microsoft.com/office/drawing/2014/main" id="{D85AE699-F3EB-4F23-90E6-ECE933D3A542}"/>
              </a:ext>
            </a:extLst>
          </p:cNvPr>
          <p:cNvSpPr/>
          <p:nvPr/>
        </p:nvSpPr>
        <p:spPr>
          <a:xfrm>
            <a:off x="2913832" y="2803507"/>
            <a:ext cx="5760641" cy="479379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Укрепление материально-технической базы дошкольных учреждений в сумме 404,5 </a:t>
            </a:r>
            <a:r>
              <a:rPr lang="ru-RU" sz="1200" dirty="0" err="1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тыс.рублей</a:t>
            </a:r>
            <a:endParaRPr lang="ru-RU" sz="1200" dirty="0">
              <a:solidFill>
                <a:srgbClr val="00006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09F496F8-58A2-4BC7-A49A-BA83E0DB23D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4223689"/>
            <a:ext cx="1813035" cy="1525480"/>
          </a:xfrm>
          <a:prstGeom prst="rect">
            <a:avLst/>
          </a:prstGeom>
        </p:spPr>
      </p:pic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C610C28C-C772-4E7A-8973-89A963D910D7}"/>
              </a:ext>
            </a:extLst>
          </p:cNvPr>
          <p:cNvSpPr/>
          <p:nvPr/>
        </p:nvSpPr>
        <p:spPr>
          <a:xfrm>
            <a:off x="467544" y="3410328"/>
            <a:ext cx="820891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i="1" u="sng" dirty="0">
                <a:solidFill>
                  <a:srgbClr val="000066"/>
                </a:solidFill>
              </a:rPr>
              <a:t>Основные направления расходов на общее образование в 2021 году</a:t>
            </a:r>
          </a:p>
        </p:txBody>
      </p:sp>
      <p:sp>
        <p:nvSpPr>
          <p:cNvPr id="12" name="Прямоугольник: скругленные углы 11">
            <a:extLst>
              <a:ext uri="{FF2B5EF4-FFF2-40B4-BE49-F238E27FC236}">
                <a16:creationId xmlns:a16="http://schemas.microsoft.com/office/drawing/2014/main" id="{EDB1FBFE-127C-4F09-8594-694495927019}"/>
              </a:ext>
            </a:extLst>
          </p:cNvPr>
          <p:cNvSpPr/>
          <p:nvPr/>
        </p:nvSpPr>
        <p:spPr>
          <a:xfrm>
            <a:off x="2425587" y="3844554"/>
            <a:ext cx="6249878" cy="550735"/>
          </a:xfrm>
          <a:prstGeom prst="roundRect">
            <a:avLst/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Субсидии общеобразовательным организациям на финансовое обеспечение муниципального задания на оказание муниципальных услуг в сумме 171 789,9 </a:t>
            </a:r>
            <a:r>
              <a:rPr lang="ru-RU" sz="1200" dirty="0" err="1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тыс.рублей</a:t>
            </a:r>
            <a:endParaRPr lang="ru-RU" sz="1200" dirty="0">
              <a:solidFill>
                <a:srgbClr val="00006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Прямоугольник: скругленные углы 12">
            <a:extLst>
              <a:ext uri="{FF2B5EF4-FFF2-40B4-BE49-F238E27FC236}">
                <a16:creationId xmlns:a16="http://schemas.microsoft.com/office/drawing/2014/main" id="{12B6E2E3-D507-4A49-BB23-9CE70F2D014E}"/>
              </a:ext>
            </a:extLst>
          </p:cNvPr>
          <p:cNvSpPr/>
          <p:nvPr/>
        </p:nvSpPr>
        <p:spPr>
          <a:xfrm>
            <a:off x="2425587" y="4490472"/>
            <a:ext cx="6249878" cy="550736"/>
          </a:xfrm>
          <a:prstGeom prst="roundRect">
            <a:avLst/>
          </a:prstGeom>
          <a:solidFill>
            <a:srgbClr val="CCE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Организация бесплатного горячего питания обучающихся, получающих начальное общее образование в муниципальных образовательных организациях в сумме 10 288,0 </a:t>
            </a:r>
            <a:r>
              <a:rPr lang="ru-RU" sz="1200" dirty="0" err="1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тыс.рублей</a:t>
            </a:r>
            <a:r>
              <a:rPr lang="ru-RU" sz="1200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14" name="Прямоугольник: скругленные углы 13">
            <a:extLst>
              <a:ext uri="{FF2B5EF4-FFF2-40B4-BE49-F238E27FC236}">
                <a16:creationId xmlns:a16="http://schemas.microsoft.com/office/drawing/2014/main" id="{4B4CA6BC-AD14-44C5-8650-A57B7319F4BB}"/>
              </a:ext>
            </a:extLst>
          </p:cNvPr>
          <p:cNvSpPr/>
          <p:nvPr/>
        </p:nvSpPr>
        <p:spPr>
          <a:xfrm>
            <a:off x="2425587" y="5136391"/>
            <a:ext cx="6248886" cy="658635"/>
          </a:xfrm>
          <a:prstGeom prst="roundRect">
            <a:avLst/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Создание в общеобразовательных организациях, расположенных в сельской местности и малых городах, условий для занятий физической культурой и спортом в рамках регионального проекта «Успех каждого ребенка» - 2 290,9 </a:t>
            </a:r>
            <a:r>
              <a:rPr lang="ru-RU" sz="1200" dirty="0" err="1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тыс.рублей</a:t>
            </a:r>
            <a:r>
              <a:rPr lang="ru-RU" sz="1200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15" name="Прямоугольник: скругленные углы 14">
            <a:extLst>
              <a:ext uri="{FF2B5EF4-FFF2-40B4-BE49-F238E27FC236}">
                <a16:creationId xmlns:a16="http://schemas.microsoft.com/office/drawing/2014/main" id="{14F73816-57EE-4CA9-B851-7A01F7ADDAA4}"/>
              </a:ext>
            </a:extLst>
          </p:cNvPr>
          <p:cNvSpPr/>
          <p:nvPr/>
        </p:nvSpPr>
        <p:spPr>
          <a:xfrm>
            <a:off x="2455894" y="5890209"/>
            <a:ext cx="6191696" cy="431064"/>
          </a:xfrm>
          <a:prstGeom prst="roundRect">
            <a:avLst/>
          </a:prstGeom>
          <a:solidFill>
            <a:srgbClr val="CCE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Укрепление материально-технической базы общеобразовательных учреждений в сумме 9 152,8 </a:t>
            </a:r>
            <a:r>
              <a:rPr lang="ru-RU" sz="1200" dirty="0" err="1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тыс.рублей</a:t>
            </a:r>
            <a:endParaRPr lang="ru-RU" sz="1200" dirty="0">
              <a:solidFill>
                <a:srgbClr val="00006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186531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9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8D20D401-DFFE-4E45-8739-21E82FB459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28B7E95-17EF-4742-85A3-96C6DC8FBD9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9" name="Picture 2" descr="Картинки по запросу бюджет для граждан картинки">
            <a:extLst>
              <a:ext uri="{FF2B5EF4-FFF2-40B4-BE49-F238E27FC236}">
                <a16:creationId xmlns:a16="http://schemas.microsoft.com/office/drawing/2014/main" id="{008F15BF-B5EA-479D-BE5A-D53431355D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528" y="332656"/>
            <a:ext cx="1368152" cy="1105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"/>
          </a:effec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C31900CB-93CE-434D-AC62-69BB3FF79BDC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884368" y="386330"/>
            <a:ext cx="998142" cy="1051774"/>
          </a:xfrm>
          <a:prstGeom prst="rect">
            <a:avLst/>
          </a:prstGeom>
          <a:effectLst/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97E8AA1-4528-4A41-BDBA-31CC2EADF50D}"/>
              </a:ext>
            </a:extLst>
          </p:cNvPr>
          <p:cNvSpPr txBox="1"/>
          <p:nvPr/>
        </p:nvSpPr>
        <p:spPr>
          <a:xfrm>
            <a:off x="1475656" y="480051"/>
            <a:ext cx="63367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i="1" u="sng" dirty="0">
                <a:solidFill>
                  <a:srgbClr val="000066"/>
                </a:solidFill>
              </a:rPr>
              <a:t>Основные направления расходов по отрасли «Культура» в 2021 году</a:t>
            </a:r>
          </a:p>
        </p:txBody>
      </p:sp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BB821259-AF74-4838-B41C-6C02D70F754F}"/>
              </a:ext>
            </a:extLst>
          </p:cNvPr>
          <p:cNvSpPr/>
          <p:nvPr/>
        </p:nvSpPr>
        <p:spPr>
          <a:xfrm>
            <a:off x="2915815" y="1438104"/>
            <a:ext cx="5866182" cy="550736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400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Содержание учреждений культуры в сумме 33 154,2 </a:t>
            </a:r>
            <a:r>
              <a:rPr lang="ru-RU" sz="1400" dirty="0" err="1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тыс.рублей</a:t>
            </a:r>
            <a:r>
              <a:rPr lang="ru-RU" sz="1400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</p:txBody>
      </p:sp>
      <p:sp>
        <p:nvSpPr>
          <p:cNvPr id="6" name="Прямоугольник: скругленные углы 5">
            <a:extLst>
              <a:ext uri="{FF2B5EF4-FFF2-40B4-BE49-F238E27FC236}">
                <a16:creationId xmlns:a16="http://schemas.microsoft.com/office/drawing/2014/main" id="{5E646601-1032-4EC9-A8CF-E0CF65337981}"/>
              </a:ext>
            </a:extLst>
          </p:cNvPr>
          <p:cNvSpPr/>
          <p:nvPr/>
        </p:nvSpPr>
        <p:spPr>
          <a:xfrm>
            <a:off x="2967596" y="3209182"/>
            <a:ext cx="5864205" cy="116515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400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Реализация культурных мероприятий в сумме 440,3 </a:t>
            </a:r>
            <a:r>
              <a:rPr lang="ru-RU" sz="1400" dirty="0" err="1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тыс.рублей</a:t>
            </a:r>
            <a:r>
              <a:rPr lang="ru-RU" sz="1400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</p:txBody>
      </p:sp>
      <p:sp>
        <p:nvSpPr>
          <p:cNvPr id="16" name="Прямоугольник: скругленные углы 15">
            <a:extLst>
              <a:ext uri="{FF2B5EF4-FFF2-40B4-BE49-F238E27FC236}">
                <a16:creationId xmlns:a16="http://schemas.microsoft.com/office/drawing/2014/main" id="{D08574F1-E5AA-4228-A6FE-C9B927DC1DBC}"/>
              </a:ext>
            </a:extLst>
          </p:cNvPr>
          <p:cNvSpPr/>
          <p:nvPr/>
        </p:nvSpPr>
        <p:spPr>
          <a:xfrm>
            <a:off x="2915815" y="4686059"/>
            <a:ext cx="6082206" cy="1311014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400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Модернизация библиотек в части комплектования книжных фондов в сумме 401,4 </a:t>
            </a:r>
            <a:r>
              <a:rPr lang="ru-RU" sz="1400" dirty="0" err="1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тыс.рублей</a:t>
            </a:r>
            <a:r>
              <a:rPr lang="ru-RU" sz="1400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17" name="Прямоугольник: скругленные углы 16">
            <a:extLst>
              <a:ext uri="{FF2B5EF4-FFF2-40B4-BE49-F238E27FC236}">
                <a16:creationId xmlns:a16="http://schemas.microsoft.com/office/drawing/2014/main" id="{A023F94B-809A-407F-87F1-7EF553E2E554}"/>
              </a:ext>
            </a:extLst>
          </p:cNvPr>
          <p:cNvSpPr/>
          <p:nvPr/>
        </p:nvSpPr>
        <p:spPr>
          <a:xfrm>
            <a:off x="2915815" y="2066632"/>
            <a:ext cx="5864205" cy="93610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400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Текущий ремонт помещений структурных подразделений «Дом культуры «Цементник» МБУ «</a:t>
            </a:r>
            <a:r>
              <a:rPr lang="ru-RU" sz="1400" dirty="0" err="1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Чамзинский</a:t>
            </a:r>
            <a:r>
              <a:rPr lang="ru-RU" sz="1400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РДК» в сумме 153,1 </a:t>
            </a:r>
            <a:r>
              <a:rPr lang="ru-RU" sz="1400" dirty="0" err="1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тыс.рублей</a:t>
            </a:r>
            <a:r>
              <a:rPr lang="ru-RU" sz="1400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3E2AF573-014B-42DB-A9B3-C6939E29AD3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19" y="1439121"/>
            <a:ext cx="2448273" cy="1509198"/>
          </a:xfrm>
          <a:prstGeom prst="rect">
            <a:avLst/>
          </a:prstGeom>
        </p:spPr>
      </p:pic>
      <p:pic>
        <p:nvPicPr>
          <p:cNvPr id="19" name="Рисунок 7">
            <a:extLst>
              <a:ext uri="{FF2B5EF4-FFF2-40B4-BE49-F238E27FC236}">
                <a16:creationId xmlns:a16="http://schemas.microsoft.com/office/drawing/2014/main" id="{A28FDC93-03E0-49B5-8E1C-97EA9916FF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4701888"/>
            <a:ext cx="1744964" cy="13508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Рисунок 17">
            <a:extLst>
              <a:ext uri="{FF2B5EF4-FFF2-40B4-BE49-F238E27FC236}">
                <a16:creationId xmlns:a16="http://schemas.microsoft.com/office/drawing/2014/main" id="{649A5F0E-6BC9-40A0-9C4E-D17A39C072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150" y="2980298"/>
            <a:ext cx="2163010" cy="16229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4765339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9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8D20D401-DFFE-4E45-8739-21E82FB459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28B7E95-17EF-4742-85A3-96C6DC8FBD9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9" name="Picture 2" descr="Картинки по запросу бюджет для граждан картинки">
            <a:extLst>
              <a:ext uri="{FF2B5EF4-FFF2-40B4-BE49-F238E27FC236}">
                <a16:creationId xmlns:a16="http://schemas.microsoft.com/office/drawing/2014/main" id="{008F15BF-B5EA-479D-BE5A-D53431355D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528" y="332656"/>
            <a:ext cx="1368152" cy="1105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"/>
          </a:effec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C31900CB-93CE-434D-AC62-69BB3FF79BDC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884368" y="386330"/>
            <a:ext cx="998142" cy="1051774"/>
          </a:xfrm>
          <a:prstGeom prst="rect">
            <a:avLst/>
          </a:prstGeom>
          <a:effectLst/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97E8AA1-4528-4A41-BDBA-31CC2EADF50D}"/>
              </a:ext>
            </a:extLst>
          </p:cNvPr>
          <p:cNvSpPr txBox="1"/>
          <p:nvPr/>
        </p:nvSpPr>
        <p:spPr>
          <a:xfrm>
            <a:off x="1475656" y="480051"/>
            <a:ext cx="63367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i="1" u="sng" dirty="0">
                <a:solidFill>
                  <a:srgbClr val="000066"/>
                </a:solidFill>
              </a:rPr>
              <a:t>Основные направления расходов по отрасли «Социальная политика» в 2021 году</a:t>
            </a:r>
          </a:p>
        </p:txBody>
      </p:sp>
      <p:graphicFrame>
        <p:nvGraphicFramePr>
          <p:cNvPr id="5" name="Таблица 4">
            <a:extLst>
              <a:ext uri="{FF2B5EF4-FFF2-40B4-BE49-F238E27FC236}">
                <a16:creationId xmlns:a16="http://schemas.microsoft.com/office/drawing/2014/main" id="{4E336265-09E1-4508-8904-4454B2957AB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05067870"/>
              </p:ext>
            </p:extLst>
          </p:nvPr>
        </p:nvGraphicFramePr>
        <p:xfrm>
          <a:off x="736360" y="1585499"/>
          <a:ext cx="7724072" cy="40538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499936">
                  <a:extLst>
                    <a:ext uri="{9D8B030D-6E8A-4147-A177-3AD203B41FA5}">
                      <a16:colId xmlns:a16="http://schemas.microsoft.com/office/drawing/2014/main" val="87000407"/>
                    </a:ext>
                  </a:extLst>
                </a:gridCol>
                <a:gridCol w="1224136">
                  <a:extLst>
                    <a:ext uri="{9D8B030D-6E8A-4147-A177-3AD203B41FA5}">
                      <a16:colId xmlns:a16="http://schemas.microsoft.com/office/drawing/2014/main" val="11736800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66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Показатели</a:t>
                      </a:r>
                      <a:endParaRPr lang="ru-RU" sz="1400" dirty="0">
                        <a:solidFill>
                          <a:srgbClr val="000066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66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Исполнено</a:t>
                      </a:r>
                      <a:endParaRPr lang="ru-RU" sz="1400" dirty="0">
                        <a:solidFill>
                          <a:srgbClr val="000066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21958648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rgbClr val="000066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Предоставление бесплатного питания обучающимся с ограниченными возможностями здоровья в муниципальных образовательных организациях, в том числе в случае обучения по медицинским показаниям на дому</a:t>
                      </a:r>
                      <a:endParaRPr lang="ru-RU" sz="1400" b="0" dirty="0">
                        <a:solidFill>
                          <a:srgbClr val="000066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66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690,3</a:t>
                      </a:r>
                      <a:endParaRPr lang="ru-RU" sz="1400" dirty="0">
                        <a:solidFill>
                          <a:srgbClr val="000066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5707114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rgbClr val="000066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Предоставление обучающимся в муниципальных общеобразовательных организациях Республики Мордовия из малоимущих семей питания с освобождением от платы его стоимости</a:t>
                      </a:r>
                      <a:endParaRPr lang="ru-RU" sz="1400" b="0" dirty="0">
                        <a:solidFill>
                          <a:srgbClr val="000066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66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1 407,4</a:t>
                      </a:r>
                      <a:endParaRPr lang="ru-RU" sz="1400">
                        <a:solidFill>
                          <a:srgbClr val="000066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8072860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rgbClr val="000066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Предоставление гражданам субсидий на улучшение жилищных условий граждан, проживающих на сельских территориях в рамках муниципальной программы «Комплексное развитие сельских территорий»</a:t>
                      </a:r>
                      <a:endParaRPr lang="ru-RU" sz="1400" b="0" dirty="0">
                        <a:solidFill>
                          <a:srgbClr val="000066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66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28,6</a:t>
                      </a:r>
                      <a:endParaRPr lang="ru-RU" sz="1400" dirty="0">
                        <a:solidFill>
                          <a:srgbClr val="000066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9820242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rgbClr val="000066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Социальная выплата молодым семьям на строительство или приобретение жилья в рамках муниципальной программы «Обеспечение доступным и комфортным жильем и коммунальными услугами граждан Российской Федерации»</a:t>
                      </a:r>
                      <a:endParaRPr lang="ru-RU" sz="1400" b="0" dirty="0">
                        <a:solidFill>
                          <a:srgbClr val="000066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66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2322,5</a:t>
                      </a:r>
                      <a:endParaRPr lang="ru-RU" sz="1400" dirty="0">
                        <a:solidFill>
                          <a:srgbClr val="000066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84668104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kern="1200" dirty="0">
                          <a:solidFill>
                            <a:srgbClr val="000066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Оплата труда приемных родителей и выплата ежемесячного денежного пособия опекуну (попечителю), приемному родителю на содержание ребенка, находящегося под опекой (попечительством), в приемной семье</a:t>
                      </a:r>
                      <a:endParaRPr lang="ru-RU" sz="1400" b="0" dirty="0">
                        <a:solidFill>
                          <a:srgbClr val="000066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kern="1200" dirty="0">
                          <a:solidFill>
                            <a:srgbClr val="000066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8012,8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solidFill>
                          <a:srgbClr val="000066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685081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0" kern="1200" dirty="0">
                          <a:solidFill>
                            <a:srgbClr val="000066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Приобретение жилья для детей-сирот и детей, оставшихся без попечения родителей, а также лиц из их числа</a:t>
                      </a:r>
                      <a:endParaRPr lang="ru-RU" sz="1400" b="0" dirty="0">
                        <a:solidFill>
                          <a:srgbClr val="000066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66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1 211,3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64548565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4017072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9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8D20D401-DFFE-4E45-8739-21E82FB459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28B7E95-17EF-4742-85A3-96C6DC8FBD9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9" name="Picture 2" descr="Картинки по запросу бюджет для граждан картинки">
            <a:extLst>
              <a:ext uri="{FF2B5EF4-FFF2-40B4-BE49-F238E27FC236}">
                <a16:creationId xmlns:a16="http://schemas.microsoft.com/office/drawing/2014/main" id="{008F15BF-B5EA-479D-BE5A-D53431355D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528" y="332656"/>
            <a:ext cx="1368152" cy="1105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"/>
          </a:effec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C31900CB-93CE-434D-AC62-69BB3FF79BDC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884368" y="386330"/>
            <a:ext cx="998142" cy="1051774"/>
          </a:xfrm>
          <a:prstGeom prst="rect">
            <a:avLst/>
          </a:prstGeom>
          <a:effectLst/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18F2C136-EE88-4865-9EF7-8DA99C433A00}"/>
              </a:ext>
            </a:extLst>
          </p:cNvPr>
          <p:cNvSpPr/>
          <p:nvPr/>
        </p:nvSpPr>
        <p:spPr>
          <a:xfrm>
            <a:off x="1619672" y="502196"/>
            <a:ext cx="676232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b="1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Межбюджетные трансферты</a:t>
            </a:r>
            <a:r>
              <a:rPr lang="ru-RU" altLang="ru-RU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финансовая помощь, передаваемая бюджету другого уровня</a:t>
            </a:r>
            <a:endParaRPr lang="ru-RU" dirty="0">
              <a:solidFill>
                <a:srgbClr val="00006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8" name="Group 29">
            <a:extLst>
              <a:ext uri="{FF2B5EF4-FFF2-40B4-BE49-F238E27FC236}">
                <a16:creationId xmlns:a16="http://schemas.microsoft.com/office/drawing/2014/main" id="{893A6872-93EE-45C7-B0B4-DB746782B9E9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24673369"/>
              </p:ext>
            </p:extLst>
          </p:nvPr>
        </p:nvGraphicFramePr>
        <p:xfrm>
          <a:off x="762000" y="1607644"/>
          <a:ext cx="8120510" cy="3352804"/>
        </p:xfrm>
        <a:graphic>
          <a:graphicData uri="http://schemas.openxmlformats.org/drawingml/2006/table">
            <a:tbl>
              <a:tblPr/>
              <a:tblGrid>
                <a:gridCol w="276729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3532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27071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  <a:defRPr/>
                      </a:pPr>
                      <a:r>
                        <a:rPr kumimoji="0" lang="ru-RU" altLang="ru-RU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Дотации на выравнивание бюджетной обеспеченности субъектов Российской Федерации и муниципальных образований</a:t>
                      </a:r>
                      <a:endParaRPr kumimoji="0" lang="ru-RU" altLang="ru-RU" sz="1600" b="1" i="0" u="none" strike="noStrike" cap="none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1" marB="4572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600" b="0" i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 </a:t>
                      </a:r>
                      <a:r>
                        <a:rPr kumimoji="0" lang="ru-RU" altLang="ru-RU" sz="1600" b="0" i="1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предоствляются</a:t>
                      </a:r>
                      <a:r>
                        <a:rPr kumimoji="0" lang="ru-RU" altLang="ru-RU" sz="1600" b="0" i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в целях выравнивания финансовых возможностей поселений по осуществлению органами местного самоуправления полномочий по решению вопросов местного значения</a:t>
                      </a:r>
                    </a:p>
                  </a:txBody>
                  <a:tcPr marT="45721" marB="4572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7071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Tahoma" panose="020B0604030504040204" pitchFamily="34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Tahoma" panose="020B060403050404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lang="ru-RU" sz="1600" i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Прочие межбюджетные трансферты общего характера</a:t>
                      </a:r>
                      <a:endParaRPr kumimoji="0" lang="ru-RU" altLang="ru-RU" sz="1600" b="1" i="0" u="none" strike="noStrike" cap="none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1" marB="4572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Tahoma" panose="020B0604030504040204" pitchFamily="34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12000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Tahoma" panose="020B0604030504040204" pitchFamily="34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altLang="ru-RU" sz="1600" b="0" i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 предоставляются в </a:t>
                      </a:r>
                      <a:r>
                        <a:rPr lang="ru-RU" sz="1600" i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форме субсидий и иных межбюджетных трансфертов бюджетам муниципальных образований, имеющих целевое назначение, отнесение которых на соответствующие разделы и подразделы классификации расходов не представляется возможным</a:t>
                      </a:r>
                      <a:endParaRPr kumimoji="0" lang="ru-RU" altLang="ru-RU" sz="1600" b="0" i="1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1" marB="4572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1" name="Диаграмма 10">
            <a:extLst>
              <a:ext uri="{FF2B5EF4-FFF2-40B4-BE49-F238E27FC236}">
                <a16:creationId xmlns:a16="http://schemas.microsoft.com/office/drawing/2014/main" id="{78F31073-A9EF-4572-AAD9-5B9BF2D196B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490510160"/>
              </p:ext>
            </p:extLst>
          </p:nvPr>
        </p:nvGraphicFramePr>
        <p:xfrm>
          <a:off x="784676" y="4869160"/>
          <a:ext cx="3996444" cy="129768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312211695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9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8D20D401-DFFE-4E45-8739-21E82FB459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28B7E95-17EF-4742-85A3-96C6DC8FBD9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9" name="Picture 2" descr="Картинки по запросу бюджет для граждан картинки">
            <a:extLst>
              <a:ext uri="{FF2B5EF4-FFF2-40B4-BE49-F238E27FC236}">
                <a16:creationId xmlns:a16="http://schemas.microsoft.com/office/drawing/2014/main" id="{008F15BF-B5EA-479D-BE5A-D53431355D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528" y="332656"/>
            <a:ext cx="1368152" cy="1105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"/>
          </a:effec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C31900CB-93CE-434D-AC62-69BB3FF79BDC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884368" y="386330"/>
            <a:ext cx="998142" cy="1051774"/>
          </a:xfrm>
          <a:prstGeom prst="rect">
            <a:avLst/>
          </a:prstGeom>
          <a:effectLst/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BF1F4DBC-0698-4353-9822-44E3E67C67C3}"/>
              </a:ext>
            </a:extLst>
          </p:cNvPr>
          <p:cNvSpPr/>
          <p:nvPr/>
        </p:nvSpPr>
        <p:spPr>
          <a:xfrm>
            <a:off x="1547664" y="569764"/>
            <a:ext cx="633670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b="1" dirty="0">
                <a:solidFill>
                  <a:srgbClr val="002060"/>
                </a:solidFill>
                <a:latin typeface="Cambria" panose="02040503050406030204" pitchFamily="18" charset="0"/>
              </a:rPr>
              <a:t>Контактная информация</a:t>
            </a:r>
          </a:p>
        </p:txBody>
      </p:sp>
      <p:sp>
        <p:nvSpPr>
          <p:cNvPr id="6" name="Rectangle 2">
            <a:extLst>
              <a:ext uri="{FF2B5EF4-FFF2-40B4-BE49-F238E27FC236}">
                <a16:creationId xmlns:a16="http://schemas.microsoft.com/office/drawing/2014/main" id="{DAF7DA25-D5D0-4356-89D2-035B611F06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75656" y="1268517"/>
            <a:ext cx="3857625" cy="414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400" b="1" dirty="0">
                <a:solidFill>
                  <a:srgbClr val="C00000"/>
                </a:solidFill>
                <a:latin typeface="Cambria" panose="02040503050406030204" pitchFamily="18" charset="0"/>
              </a:rPr>
              <a:t>Финансовое управление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400" b="1" dirty="0">
                <a:solidFill>
                  <a:srgbClr val="C00000"/>
                </a:solidFill>
                <a:latin typeface="Cambria" panose="02040503050406030204" pitchFamily="18" charset="0"/>
              </a:rPr>
              <a:t>администрации Чамзинского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400" b="1" dirty="0">
                <a:solidFill>
                  <a:srgbClr val="C00000"/>
                </a:solidFill>
                <a:latin typeface="Cambria" panose="02040503050406030204" pitchFamily="18" charset="0"/>
              </a:rPr>
              <a:t>муниципального района Республики Мордовия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US" altLang="ru-RU" sz="1400" dirty="0">
              <a:solidFill>
                <a:srgbClr val="002060"/>
              </a:solidFill>
              <a:latin typeface="Cambria" panose="02040503050406030204" pitchFamily="18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400" dirty="0">
              <a:solidFill>
                <a:srgbClr val="002060"/>
              </a:solidFill>
              <a:latin typeface="Arial" panose="020B0604020202020204" pitchFamily="34" charset="0"/>
            </a:endParaRPr>
          </a:p>
          <a:p>
            <a:pPr marL="0" indent="0" eaLnBrk="1" hangingPunct="1">
              <a:lnSpc>
                <a:spcPct val="80000"/>
              </a:lnSpc>
              <a:buFont typeface="Wingdings" panose="05000000000000000000" pitchFamily="2" charset="2"/>
              <a:buNone/>
              <a:defRPr/>
            </a:pPr>
            <a:r>
              <a:rPr lang="ru-RU" altLang="ru-RU" sz="1400" b="1" dirty="0">
                <a:solidFill>
                  <a:srgbClr val="002060"/>
                </a:solidFill>
                <a:latin typeface="Arial" panose="020B0604020202020204" pitchFamily="34" charset="0"/>
              </a:rPr>
              <a:t> 431700</a:t>
            </a:r>
            <a:r>
              <a:rPr lang="ru-RU" altLang="ru-RU" sz="1400" b="1" dirty="0">
                <a:solidFill>
                  <a:srgbClr val="002060"/>
                </a:solidFill>
                <a:latin typeface="Cambria" panose="02040503050406030204" pitchFamily="18" charset="0"/>
              </a:rPr>
              <a:t>, </a:t>
            </a:r>
            <a:r>
              <a:rPr lang="ru-RU" altLang="ru-RU" sz="1400" b="1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Республика Мордовия, </a:t>
            </a:r>
            <a:r>
              <a:rPr lang="ru-RU" altLang="ru-RU" sz="1400" b="1" dirty="0" err="1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Чамзинский</a:t>
            </a:r>
            <a:r>
              <a:rPr lang="ru-RU" altLang="ru-RU" sz="1400" b="1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район, </a:t>
            </a:r>
            <a:r>
              <a:rPr lang="ru-RU" altLang="ru-RU" sz="1400" b="1" dirty="0" err="1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р.п.Чамзинка</a:t>
            </a:r>
            <a:r>
              <a:rPr lang="ru-RU" altLang="ru-RU" sz="1400" b="1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altLang="ru-RU" sz="1400" b="1" dirty="0" err="1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ул.Победы</a:t>
            </a:r>
            <a:r>
              <a:rPr lang="ru-RU" altLang="ru-RU" sz="1400" b="1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д.1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US" altLang="ru-RU" sz="1400" b="1" dirty="0">
              <a:solidFill>
                <a:srgbClr val="002060"/>
              </a:solidFill>
              <a:latin typeface="Cambria" panose="02040503050406030204" pitchFamily="18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400" b="1" dirty="0">
              <a:solidFill>
                <a:srgbClr val="002060"/>
              </a:solidFill>
              <a:latin typeface="Cambria" panose="02040503050406030204" pitchFamily="18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ru-RU" sz="1400" b="1" dirty="0" err="1">
                <a:solidFill>
                  <a:srgbClr val="002060"/>
                </a:solidFill>
                <a:latin typeface="Cambria" panose="02040503050406030204" pitchFamily="18" charset="0"/>
              </a:rPr>
              <a:t>Chamzinka</a:t>
            </a:r>
            <a:r>
              <a:rPr lang="ru-RU" altLang="ru-RU" sz="1400" b="1" dirty="0">
                <a:solidFill>
                  <a:srgbClr val="002060"/>
                </a:solidFill>
                <a:latin typeface="Cambria" panose="02040503050406030204" pitchFamily="18" charset="0"/>
              </a:rPr>
              <a:t>.</a:t>
            </a:r>
            <a:r>
              <a:rPr lang="en-US" altLang="ru-RU" sz="1400" b="1" dirty="0" err="1">
                <a:solidFill>
                  <a:srgbClr val="002060"/>
                </a:solidFill>
                <a:latin typeface="Cambria" panose="02040503050406030204" pitchFamily="18" charset="0"/>
              </a:rPr>
              <a:t>finupr</a:t>
            </a:r>
            <a:r>
              <a:rPr lang="ru-RU" altLang="ru-RU" sz="1400" b="1" dirty="0">
                <a:solidFill>
                  <a:srgbClr val="002060"/>
                </a:solidFill>
                <a:latin typeface="Cambria" panose="02040503050406030204" pitchFamily="18" charset="0"/>
              </a:rPr>
              <a:t>@</a:t>
            </a:r>
            <a:r>
              <a:rPr lang="en-US" altLang="ru-RU" sz="1400" b="1" dirty="0">
                <a:solidFill>
                  <a:srgbClr val="002060"/>
                </a:solidFill>
                <a:latin typeface="Cambria" panose="02040503050406030204" pitchFamily="18" charset="0"/>
              </a:rPr>
              <a:t>e-</a:t>
            </a:r>
            <a:r>
              <a:rPr lang="en-US" altLang="ru-RU" sz="1400" b="1" dirty="0" err="1">
                <a:solidFill>
                  <a:srgbClr val="002060"/>
                </a:solidFill>
                <a:latin typeface="Cambria" panose="02040503050406030204" pitchFamily="18" charset="0"/>
              </a:rPr>
              <a:t>mordovia</a:t>
            </a:r>
            <a:r>
              <a:rPr lang="ru-RU" altLang="ru-RU" sz="1400" b="1" dirty="0">
                <a:solidFill>
                  <a:srgbClr val="002060"/>
                </a:solidFill>
                <a:latin typeface="Cambria" panose="02040503050406030204" pitchFamily="18" charset="0"/>
              </a:rPr>
              <a:t>.</a:t>
            </a:r>
            <a:r>
              <a:rPr lang="ru-RU" altLang="ru-RU" sz="1400" b="1" dirty="0" err="1">
                <a:solidFill>
                  <a:srgbClr val="002060"/>
                </a:solidFill>
                <a:latin typeface="Cambria" panose="02040503050406030204" pitchFamily="18" charset="0"/>
              </a:rPr>
              <a:t>ru</a:t>
            </a:r>
            <a:endParaRPr lang="ru-RU" altLang="ru-RU" sz="1400" b="1" dirty="0">
              <a:solidFill>
                <a:srgbClr val="002060"/>
              </a:solidFill>
              <a:latin typeface="Cambria" panose="02040503050406030204" pitchFamily="18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400" dirty="0">
              <a:solidFill>
                <a:srgbClr val="000066"/>
              </a:solidFill>
              <a:latin typeface="Arial" panose="020B0604020202020204" pitchFamily="34" charset="0"/>
              <a:hlinkClick r:id="rId5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ru-RU" sz="1400" dirty="0">
                <a:solidFill>
                  <a:srgbClr val="000066"/>
                </a:solidFill>
                <a:latin typeface="Arial" panose="020B0604020202020204" pitchFamily="34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http://chamzinka.e-mordovia.ru/content/view/4084</a:t>
            </a:r>
            <a:endParaRPr lang="ru-RU" altLang="ru-RU" sz="1400" dirty="0">
              <a:solidFill>
                <a:srgbClr val="000066"/>
              </a:solidFill>
              <a:latin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400" dirty="0">
              <a:solidFill>
                <a:srgbClr val="002060"/>
              </a:solidFill>
              <a:latin typeface="Cambria" panose="02040503050406030204" pitchFamily="18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400" b="1" dirty="0">
              <a:solidFill>
                <a:srgbClr val="002060"/>
              </a:solidFill>
              <a:latin typeface="Cambria" panose="02040503050406030204" pitchFamily="18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1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Тел. (883</a:t>
            </a:r>
            <a:r>
              <a:rPr lang="en-US" altLang="ru-RU" sz="1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437</a:t>
            </a:r>
            <a:r>
              <a:rPr lang="ru-RU" altLang="ru-RU" sz="1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2 -11-84, 2-</a:t>
            </a:r>
            <a:r>
              <a:rPr lang="en-US" altLang="ru-RU" sz="1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14</a:t>
            </a:r>
            <a:r>
              <a:rPr lang="ru-RU" altLang="ru-RU" sz="1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n-US" altLang="ru-RU" sz="1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42</a:t>
            </a:r>
            <a:r>
              <a:rPr lang="ru-RU" altLang="ru-RU" sz="1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2-14-53</a:t>
            </a:r>
          </a:p>
        </p:txBody>
      </p:sp>
      <p:pic>
        <p:nvPicPr>
          <p:cNvPr id="7" name="Picture 2" descr="Картинки по запросу &quot;почтовый адрес картинка&quot;">
            <a:extLst>
              <a:ext uri="{FF2B5EF4-FFF2-40B4-BE49-F238E27FC236}">
                <a16:creationId xmlns:a16="http://schemas.microsoft.com/office/drawing/2014/main" id="{3566A984-257B-4140-AD46-9BA0FFFD59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27835" y="2554672"/>
            <a:ext cx="928694" cy="803678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8" name="Picture 4" descr="Картинки по запросу &quot;эдектронный адрес картинка&quot;">
            <a:extLst>
              <a:ext uri="{FF2B5EF4-FFF2-40B4-BE49-F238E27FC236}">
                <a16:creationId xmlns:a16="http://schemas.microsoft.com/office/drawing/2014/main" id="{97A4A649-9246-48B6-9B61-A442913DE7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23035" y="3719787"/>
            <a:ext cx="1008112" cy="911940"/>
          </a:xfrm>
          <a:prstGeom prst="rect">
            <a:avLst/>
          </a:prstGeom>
          <a:noFill/>
          <a:effectLst>
            <a:softEdge rad="31750"/>
          </a:effectLst>
        </p:spPr>
      </p:pic>
      <p:sp>
        <p:nvSpPr>
          <p:cNvPr id="11" name="Прямоугольник 18">
            <a:extLst>
              <a:ext uri="{FF2B5EF4-FFF2-40B4-BE49-F238E27FC236}">
                <a16:creationId xmlns:a16="http://schemas.microsoft.com/office/drawing/2014/main" id="{A3A3059D-4D5A-4402-90BD-35E581C40F45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9592" y="5547073"/>
            <a:ext cx="814387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1200" b="1" dirty="0">
                <a:solidFill>
                  <a:srgbClr val="002060"/>
                </a:solidFill>
                <a:latin typeface="Cambria" panose="02040503050406030204" pitchFamily="18" charset="0"/>
              </a:rPr>
              <a:t>График работы: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1200" dirty="0">
                <a:solidFill>
                  <a:srgbClr val="002060"/>
                </a:solidFill>
                <a:latin typeface="Cambria" panose="02040503050406030204" pitchFamily="18" charset="0"/>
              </a:rPr>
              <a:t>Понедельник – четверг с 8-30 до 17-30, пятница с 8-30 до 16-30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1200" dirty="0">
                <a:solidFill>
                  <a:srgbClr val="002060"/>
                </a:solidFill>
                <a:latin typeface="Cambria" panose="02040503050406030204" pitchFamily="18" charset="0"/>
              </a:rPr>
              <a:t>Обеденный перерыв – с 13-00 до 14-00</a:t>
            </a:r>
          </a:p>
        </p:txBody>
      </p:sp>
      <p:pic>
        <p:nvPicPr>
          <p:cNvPr id="12" name="Picture 6" descr="Картинки по запросу &quot;телефон картинка&quot;">
            <a:extLst>
              <a:ext uri="{FF2B5EF4-FFF2-40B4-BE49-F238E27FC236}">
                <a16:creationId xmlns:a16="http://schemas.microsoft.com/office/drawing/2014/main" id="{55221787-C697-424B-A730-5E65908961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25355" y="4777427"/>
            <a:ext cx="738086" cy="642942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0AA99612-4FF2-4A1B-80A2-A5D3FA89DCA1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0081" y="1649883"/>
            <a:ext cx="3372429" cy="3558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873141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9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8D20D401-DFFE-4E45-8739-21E82FB459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28B7E95-17EF-4742-85A3-96C6DC8FBD9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40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9" name="Picture 2" descr="Картинки по запросу бюджет для граждан картинки">
            <a:extLst>
              <a:ext uri="{FF2B5EF4-FFF2-40B4-BE49-F238E27FC236}">
                <a16:creationId xmlns:a16="http://schemas.microsoft.com/office/drawing/2014/main" id="{008F15BF-B5EA-479D-BE5A-D53431355D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528" y="332656"/>
            <a:ext cx="1368152" cy="1105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"/>
          </a:effec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C31900CB-93CE-434D-AC62-69BB3FF79BDC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884368" y="386330"/>
            <a:ext cx="998142" cy="1051774"/>
          </a:xfrm>
          <a:prstGeom prst="rect">
            <a:avLst/>
          </a:prstGeom>
          <a:effectLst/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E467D7BB-DC70-4754-B761-DC50436DBD10}"/>
              </a:ext>
            </a:extLst>
          </p:cNvPr>
          <p:cNvSpPr/>
          <p:nvPr/>
        </p:nvSpPr>
        <p:spPr>
          <a:xfrm>
            <a:off x="2507813" y="3244334"/>
            <a:ext cx="412837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ru-RU" altLang="ru-RU" sz="24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СПАСИБО ЗА ВНИМАНИЕ</a:t>
            </a:r>
            <a:endParaRPr lang="ru-RU" sz="2400" dirty="0">
              <a:solidFill>
                <a:srgbClr val="00006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02811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NewsPrint">
  <a:themeElements>
    <a:clrScheme name="Остин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NewsPrint">
      <a:majorFont>
        <a:latin typeface="Impact"/>
        <a:ea typeface=""/>
        <a:cs typeface=""/>
        <a:font script="Jpan" typeface="HGP創英角ｺﾞｼｯｸUB"/>
        <a:font script="Hang" typeface="HY견고딕"/>
        <a:font script="Hans" typeface="微软雅黑"/>
        <a:font script="Hant" typeface="微軟正黑體"/>
        <a:font script="Arab" typeface="Tahoma"/>
        <a:font script="Hebr" typeface="To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NewsPrint">
      <a:fillStyleLst>
        <a:solidFill>
          <a:schemeClr val="phClr"/>
        </a:solidFill>
        <a:gradFill rotWithShape="1">
          <a:gsLst>
            <a:gs pos="0">
              <a:schemeClr val="phClr">
                <a:tint val="37000"/>
                <a:hueMod val="100000"/>
                <a:satMod val="200000"/>
                <a:lumMod val="88000"/>
              </a:schemeClr>
            </a:gs>
            <a:gs pos="100000">
              <a:schemeClr val="phClr">
                <a:tint val="53000"/>
                <a:shade val="100000"/>
                <a:hueMod val="100000"/>
                <a:satMod val="350000"/>
                <a:lumMod val="79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83000"/>
                <a:shade val="100000"/>
                <a:alpha val="100000"/>
                <a:hueMod val="100000"/>
                <a:satMod val="220000"/>
                <a:lumMod val="90000"/>
              </a:schemeClr>
            </a:gs>
            <a:gs pos="76000">
              <a:schemeClr val="phClr">
                <a:shade val="100000"/>
              </a:schemeClr>
            </a:gs>
            <a:gs pos="100000">
              <a:schemeClr val="phClr">
                <a:shade val="93000"/>
                <a:alpha val="100000"/>
                <a:satMod val="100000"/>
                <a:lumMod val="93000"/>
              </a:schemeClr>
            </a:gs>
          </a:gsLst>
          <a:path path="circle">
            <a:fillToRect l="15000" t="15000" r="100000" b="100000"/>
          </a:path>
        </a:gradFill>
      </a:fillStyleLst>
      <a:lnStyleLst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12700" dir="528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2700">
            <a:bevelT w="31750" h="127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3000"/>
              </a:schemeClr>
            </a:gs>
            <a:gs pos="100000">
              <a:schemeClr val="phClr">
                <a:shade val="55000"/>
              </a:schemeClr>
            </a:gs>
          </a:gsLst>
          <a:lin ang="5400000" scaled="1"/>
        </a:gradFill>
        <a:blipFill rotWithShape="1">
          <a:blip xmlns:r="http://schemas.openxmlformats.org/officeDocument/2006/relationships" r:embed="rId1">
            <a:duotone>
              <a:schemeClr val="phClr">
                <a:shade val="20000"/>
                <a:satMod val="350000"/>
                <a:lumMod val="125000"/>
              </a:schemeClr>
              <a:schemeClr val="phClr">
                <a:tint val="90000"/>
                <a:satMod val="25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Newsprint</Template>
  <TotalTime>17898</TotalTime>
  <Words>3594</Words>
  <Application>Microsoft Office PowerPoint</Application>
  <PresentationFormat>Экран (4:3)</PresentationFormat>
  <Paragraphs>819</Paragraphs>
  <Slides>40</Slides>
  <Notes>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40</vt:i4>
      </vt:variant>
    </vt:vector>
  </HeadingPairs>
  <TitlesOfParts>
    <vt:vector size="47" baseType="lpstr">
      <vt:lpstr>Arial</vt:lpstr>
      <vt:lpstr>Calibri</vt:lpstr>
      <vt:lpstr>Cambria</vt:lpstr>
      <vt:lpstr>Impact</vt:lpstr>
      <vt:lpstr>Times New Roman</vt:lpstr>
      <vt:lpstr>Wingdings</vt:lpstr>
      <vt:lpstr>NewsPrint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Света</dc:creator>
  <cp:lastModifiedBy>Bud</cp:lastModifiedBy>
  <cp:revision>1698</cp:revision>
  <cp:lastPrinted>2022-04-13T06:21:25Z</cp:lastPrinted>
  <dcterms:created xsi:type="dcterms:W3CDTF">2016-04-13T05:32:14Z</dcterms:created>
  <dcterms:modified xsi:type="dcterms:W3CDTF">2022-04-18T11:23:13Z</dcterms:modified>
</cp:coreProperties>
</file>