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4143" r:id="rId1"/>
  </p:sldMasterIdLst>
  <p:notesMasterIdLst>
    <p:notesMasterId r:id="rId42"/>
  </p:notesMasterIdLst>
  <p:handoutMasterIdLst>
    <p:handoutMasterId r:id="rId43"/>
  </p:handoutMasterIdLst>
  <p:sldIdLst>
    <p:sldId id="452" r:id="rId2"/>
    <p:sldId id="626" r:id="rId3"/>
    <p:sldId id="627" r:id="rId4"/>
    <p:sldId id="572" r:id="rId5"/>
    <p:sldId id="665" r:id="rId6"/>
    <p:sldId id="666" r:id="rId7"/>
    <p:sldId id="628" r:id="rId8"/>
    <p:sldId id="629" r:id="rId9"/>
    <p:sldId id="638" r:id="rId10"/>
    <p:sldId id="630" r:id="rId11"/>
    <p:sldId id="633" r:id="rId12"/>
    <p:sldId id="634" r:id="rId13"/>
    <p:sldId id="635" r:id="rId14"/>
    <p:sldId id="636" r:id="rId15"/>
    <p:sldId id="650" r:id="rId16"/>
    <p:sldId id="637" r:id="rId17"/>
    <p:sldId id="642" r:id="rId18"/>
    <p:sldId id="639" r:id="rId19"/>
    <p:sldId id="645" r:id="rId20"/>
    <p:sldId id="647" r:id="rId21"/>
    <p:sldId id="644" r:id="rId22"/>
    <p:sldId id="640" r:id="rId23"/>
    <p:sldId id="641" r:id="rId24"/>
    <p:sldId id="651" r:id="rId25"/>
    <p:sldId id="652" r:id="rId26"/>
    <p:sldId id="649" r:id="rId27"/>
    <p:sldId id="653" r:id="rId28"/>
    <p:sldId id="656" r:id="rId29"/>
    <p:sldId id="657" r:id="rId30"/>
    <p:sldId id="658" r:id="rId31"/>
    <p:sldId id="659" r:id="rId32"/>
    <p:sldId id="643" r:id="rId33"/>
    <p:sldId id="648" r:id="rId34"/>
    <p:sldId id="654" r:id="rId35"/>
    <p:sldId id="655" r:id="rId36"/>
    <p:sldId id="660" r:id="rId37"/>
    <p:sldId id="661" r:id="rId38"/>
    <p:sldId id="662" r:id="rId39"/>
    <p:sldId id="663" r:id="rId40"/>
    <p:sldId id="664" r:id="rId41"/>
  </p:sldIdLst>
  <p:sldSz cx="9144000" cy="6858000" type="screen4x3"/>
  <p:notesSz cx="6797675" cy="99298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FFFF99"/>
    <a:srgbClr val="CCECFF"/>
    <a:srgbClr val="000099"/>
    <a:srgbClr val="FF0000"/>
    <a:srgbClr val="336600"/>
    <a:srgbClr val="006666"/>
    <a:srgbClr val="008080"/>
    <a:srgbClr val="993300"/>
    <a:srgbClr val="F6FA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47" autoAdjust="0"/>
    <p:restoredTop sz="94342" autoAdjust="0"/>
  </p:normalViewPr>
  <p:slideViewPr>
    <p:cSldViewPr>
      <p:cViewPr varScale="1">
        <p:scale>
          <a:sx n="108" d="100"/>
          <a:sy n="108" d="100"/>
        </p:scale>
        <p:origin x="160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12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21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398272227784882"/>
          <c:y val="0.12404659123789423"/>
          <c:w val="0.85273521714146294"/>
          <c:h val="0.58890955568226289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440111.2</c:v>
                </c:pt>
                <c:pt idx="1">
                  <c:v>453546.2</c:v>
                </c:pt>
                <c:pt idx="2">
                  <c:v>522098.7</c:v>
                </c:pt>
                <c:pt idx="3">
                  <c:v>496009.2</c:v>
                </c:pt>
                <c:pt idx="4">
                  <c:v>626877.19999999995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8F5-49A3-87FB-A9CC959237B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438145.3</c:v>
                </c:pt>
                <c:pt idx="1">
                  <c:v>459860</c:v>
                </c:pt>
                <c:pt idx="2">
                  <c:v>529370.19999999995</c:v>
                </c:pt>
                <c:pt idx="3">
                  <c:v>501050.6</c:v>
                </c:pt>
                <c:pt idx="4">
                  <c:v>624119.1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8F5-49A3-87FB-A9CC959237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572791"/>
        <c:axId val="48588535"/>
      </c:lineChart>
      <c:catAx>
        <c:axId val="48572791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588535"/>
        <c:crosses val="autoZero"/>
        <c:auto val="1"/>
        <c:lblAlgn val="ctr"/>
        <c:lblOffset val="100"/>
        <c:noMultiLvlLbl val="0"/>
      </c:catAx>
      <c:valAx>
        <c:axId val="485885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5727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2-0CF7-4002-B1D1-33755C11F42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1BD9-4125-A03E-4E80A549E3F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0CF7-4002-B1D1-33755C11F42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1BD9-4125-A03E-4E80A549E3F4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0CF7-4002-B1D1-33755C11F421}"/>
              </c:ext>
            </c:extLst>
          </c:dPt>
          <c:dLbls>
            <c:dLbl>
              <c:idx val="2"/>
              <c:tx>
                <c:rich>
                  <a:bodyPr/>
                  <a:lstStyle/>
                  <a:p>
                    <a:r>
                      <a:rPr lang="en-US" sz="1200" baseline="0" dirty="0"/>
                      <a:t>107622,7; </a:t>
                    </a:r>
                    <a:fld id="{F1506742-55DA-4B0A-838B-CFF379F9480F}" type="PERCENTAGE">
                      <a:rPr lang="en-US" sz="1200" baseline="0" smtClean="0"/>
                      <a:pPr/>
                      <a:t>[ПРОЦЕНТ]</a:t>
                    </a:fld>
                    <a:endParaRPr lang="en-US" sz="1200" baseline="0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CF7-4002-B1D1-33755C11F421}"/>
                </c:ext>
              </c:extLst>
            </c:dLbl>
            <c:dLbl>
              <c:idx val="4"/>
              <c:layout>
                <c:manualLayout>
                  <c:x val="8.3985399502012878E-2"/>
                  <c:y val="1.464396598264355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CF7-4002-B1D1-33755C11F421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Безвозмездные поступления</c:v>
                </c:pt>
                <c:pt idx="1">
                  <c:v>Ацизы</c:v>
                </c:pt>
                <c:pt idx="2">
                  <c:v>Налог на доходы физических лиц</c:v>
                </c:pt>
                <c:pt idx="3">
                  <c:v>Налоги на совокупный доход</c:v>
                </c:pt>
                <c:pt idx="4">
                  <c:v>Прочие налоговые и неналоговые доходы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478916.2</c:v>
                </c:pt>
                <c:pt idx="1">
                  <c:v>5213.2</c:v>
                </c:pt>
                <c:pt idx="2">
                  <c:v>107622.7</c:v>
                </c:pt>
                <c:pt idx="3">
                  <c:v>15602.4</c:v>
                </c:pt>
                <c:pt idx="4">
                  <c:v>19522.7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F7-4002-B1D1-33755C11F421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err="1"/>
              <a:t>тыс.рублей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7806.1</c:v>
                </c:pt>
                <c:pt idx="1">
                  <c:v>7823.9</c:v>
                </c:pt>
                <c:pt idx="2">
                  <c:v>13286.8</c:v>
                </c:pt>
                <c:pt idx="3">
                  <c:v>16795</c:v>
                </c:pt>
                <c:pt idx="4">
                  <c:v>12263.3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7F-4B80-B96E-A740B84485D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144471.1</c:v>
                </c:pt>
                <c:pt idx="1">
                  <c:v>122313.8</c:v>
                </c:pt>
                <c:pt idx="2">
                  <c:v>122215.8</c:v>
                </c:pt>
                <c:pt idx="3">
                  <c:v>116493.1</c:v>
                </c:pt>
                <c:pt idx="4">
                  <c:v>132697.70000000001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77F-4B80-B96E-A740B84485D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287834</c:v>
                </c:pt>
                <c:pt idx="1">
                  <c:v>323408.5</c:v>
                </c:pt>
                <c:pt idx="2">
                  <c:v>386596.1</c:v>
                </c:pt>
                <c:pt idx="3">
                  <c:v>362721.1</c:v>
                </c:pt>
                <c:pt idx="4">
                  <c:v>478916.2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77F-4B80-B96E-A740B84485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87845880"/>
        <c:axId val="987843584"/>
        <c:axId val="0"/>
      </c:bar3DChart>
      <c:catAx>
        <c:axId val="987845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87843584"/>
        <c:crosses val="autoZero"/>
        <c:auto val="1"/>
        <c:lblAlgn val="ctr"/>
        <c:lblOffset val="100"/>
        <c:noMultiLvlLbl val="0"/>
      </c:catAx>
      <c:valAx>
        <c:axId val="98784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87845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ru-RU" sz="1400" b="1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pPr>
            <a:r>
              <a:rPr lang="ru-RU" altLang="ru-RU" sz="1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Объем муниципального долга 
</a:t>
            </a:r>
            <a:r>
              <a:rPr lang="ru-RU" altLang="ru-RU" sz="1400" b="1" kern="1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Чамзинского</a:t>
            </a:r>
            <a:r>
              <a:rPr lang="ru-RU" altLang="ru-RU" sz="1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муниципального района, </a:t>
            </a:r>
          </a:p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ru-RU" sz="1400" b="1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pPr>
            <a:r>
              <a:rPr lang="ru-RU" altLang="ru-RU" sz="1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тыс. рублей</a:t>
            </a:r>
          </a:p>
        </c:rich>
      </c:tx>
      <c:layout>
        <c:manualLayout>
          <c:xMode val="edge"/>
          <c:yMode val="edge"/>
          <c:x val="0.3507301758039984"/>
          <c:y val="2.340323365833611E-2"/>
        </c:manualLayout>
      </c:layout>
      <c:overlay val="0"/>
      <c:spPr>
        <a:noFill/>
        <a:ln w="1512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8376068376068383E-2"/>
          <c:y val="0.22682926829268288"/>
          <c:w val="0.92478632478632383"/>
          <c:h val="0.629268292682926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gradFill rotWithShape="0">
              <a:gsLst>
                <a:gs pos="0">
                  <a:srgbClr val="FF99CC"/>
                </a:gs>
                <a:gs pos="100000">
                  <a:srgbClr val="333333"/>
                </a:gs>
              </a:gsLst>
              <a:lin ang="2700000" scaled="1"/>
            </a:gradFill>
            <a:ln w="7562">
              <a:solidFill>
                <a:srgbClr val="000000"/>
              </a:solidFill>
              <a:prstDash val="solid"/>
            </a:ln>
          </c:spPr>
          <c:invertIfNegative val="0"/>
          <c:dLbls>
            <c:numFmt formatCode="General" sourceLinked="0"/>
            <c:spPr>
              <a:noFill/>
              <a:ln w="15125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0" i="0" u="none" strike="noStrike" baseline="0">
                    <a:solidFill>
                      <a:srgbClr val="00008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Sheet1!$A$2:$A$6</c:f>
              <c:strCache>
                <c:ptCount val="5"/>
                <c:pt idx="0">
                  <c:v>01.01.2018г</c:v>
                </c:pt>
                <c:pt idx="1">
                  <c:v>01.01.2019г</c:v>
                </c:pt>
                <c:pt idx="2">
                  <c:v>01.01.2020г</c:v>
                </c:pt>
                <c:pt idx="3">
                  <c:v>01.01.2021г</c:v>
                </c:pt>
                <c:pt idx="4">
                  <c:v>01.01.2022г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10240.5</c:v>
                </c:pt>
                <c:pt idx="1">
                  <c:v>10240.5</c:v>
                </c:pt>
                <c:pt idx="2">
                  <c:v>8853.2999999999993</c:v>
                </c:pt>
                <c:pt idx="3">
                  <c:v>7025.7</c:v>
                </c:pt>
                <c:pt idx="4">
                  <c:v>6913.3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85-4454-9EFC-A262F12F1C83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</c:dLbls>
        <c:gapWidth val="150"/>
        <c:axId val="157598008"/>
        <c:axId val="1"/>
      </c:barChart>
      <c:catAx>
        <c:axId val="157598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89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672" b="1" i="0" u="none" strike="noStrike" baseline="0">
                <a:solidFill>
                  <a:srgbClr val="00008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57598008"/>
        <c:crosses val="autoZero"/>
        <c:crossBetween val="between"/>
      </c:valAx>
      <c:spPr>
        <a:noFill/>
        <a:ln w="7562">
          <a:solidFill>
            <a:srgbClr val="FFFFFF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67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9285714285714287"/>
          <c:y val="0.37336244541484753"/>
          <c:w val="0.41714285714285743"/>
          <c:h val="0.25545851528384311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5245">
              <a:solidFill>
                <a:schemeClr val="tx1"/>
              </a:solidFill>
              <a:prstDash val="solid"/>
            </a:ln>
          </c:spPr>
          <c:explosion val="25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4F84-4953-A50F-D25673CAFFA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4F84-4953-A50F-D25673CAFFA4}"/>
              </c:ext>
            </c:extLst>
          </c:dPt>
          <c:dPt>
            <c:idx val="2"/>
            <c:bubble3D val="0"/>
            <c:spPr>
              <a:solidFill>
                <a:schemeClr val="hlink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4F84-4953-A50F-D25673CAFFA4}"/>
              </c:ext>
            </c:extLst>
          </c:dPt>
          <c:dPt>
            <c:idx val="3"/>
            <c:bubble3D val="0"/>
            <c:spPr>
              <a:solidFill>
                <a:schemeClr val="folHlink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4F84-4953-A50F-D25673CAFFA4}"/>
              </c:ext>
            </c:extLst>
          </c:dPt>
          <c:dPt>
            <c:idx val="4"/>
            <c:bubble3D val="0"/>
            <c:spPr>
              <a:solidFill>
                <a:schemeClr val="bg2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4-4F84-4953-A50F-D25673CAFFA4}"/>
              </c:ext>
            </c:extLst>
          </c:dPt>
          <c:dPt>
            <c:idx val="5"/>
            <c:bubble3D val="0"/>
            <c:spPr>
              <a:solidFill>
                <a:schemeClr val="tx2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4F84-4953-A50F-D25673CAFFA4}"/>
              </c:ext>
            </c:extLst>
          </c:dPt>
          <c:dPt>
            <c:idx val="6"/>
            <c:bubble3D val="0"/>
            <c:spPr>
              <a:solidFill>
                <a:srgbClr val="0066CC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6-4F84-4953-A50F-D25673CAFFA4}"/>
              </c:ext>
            </c:extLst>
          </c:dPt>
          <c:dPt>
            <c:idx val="7"/>
            <c:bubble3D val="0"/>
            <c:spPr>
              <a:solidFill>
                <a:srgbClr val="CCCCFF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4F84-4953-A50F-D25673CAFFA4}"/>
              </c:ext>
            </c:extLst>
          </c:dPt>
          <c:dLbls>
            <c:dLbl>
              <c:idx val="0"/>
              <c:layout>
                <c:manualLayout>
                  <c:x val="-2.9056777155525037E-3"/>
                  <c:y val="-0.21139200821553231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F84-4953-A50F-D25673CAFFA4}"/>
                </c:ext>
              </c:extLst>
            </c:dLbl>
            <c:dLbl>
              <c:idx val="1"/>
              <c:layout>
                <c:manualLayout>
                  <c:x val="0.13793496008728454"/>
                  <c:y val="-0.14485958660915318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F84-4953-A50F-D25673CAFFA4}"/>
                </c:ext>
              </c:extLst>
            </c:dLbl>
            <c:dLbl>
              <c:idx val="2"/>
              <c:layout>
                <c:manualLayout>
                  <c:x val="3.4413438533706382E-2"/>
                  <c:y val="4.8841026164950868E-2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F84-4953-A50F-D25673CAFFA4}"/>
                </c:ext>
              </c:extLst>
            </c:dLbl>
            <c:dLbl>
              <c:idx val="3"/>
              <c:layout>
                <c:manualLayout>
                  <c:x val="-1.6085155725641075E-2"/>
                  <c:y val="0.21846567615539697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F84-4953-A50F-D25673CAFFA4}"/>
                </c:ext>
              </c:extLst>
            </c:dLbl>
            <c:dLbl>
              <c:idx val="4"/>
              <c:layout>
                <c:manualLayout>
                  <c:x val="-7.2953411962294809E-2"/>
                  <c:y val="-3.3791028511472698E-2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F84-4953-A50F-D25673CAFFA4}"/>
                </c:ext>
              </c:extLst>
            </c:dLbl>
            <c:dLbl>
              <c:idx val="5"/>
              <c:layout>
                <c:manualLayout>
                  <c:x val="-2.9439562937195143E-2"/>
                  <c:y val="-0.18110236530686794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F84-4953-A50F-D25673CAFFA4}"/>
                </c:ext>
              </c:extLst>
            </c:dLbl>
            <c:dLbl>
              <c:idx val="6"/>
              <c:layout>
                <c:manualLayout>
                  <c:x val="-8.6140922776111756E-3"/>
                  <c:y val="-0.26154775581493184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F84-4953-A50F-D25673CAFFA4}"/>
                </c:ext>
              </c:extLst>
            </c:dLbl>
            <c:dLbl>
              <c:idx val="7"/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F84-4953-A50F-D25673CAFFA4}"/>
                </c:ext>
              </c:extLst>
            </c:dLbl>
            <c:numFmt formatCode="0.0%" sourceLinked="0"/>
            <c:spPr>
              <a:noFill/>
              <a:ln w="3048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5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Sheet1!$B$1:$H$1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Жилищно-коммунальное хозяйство</c:v>
                </c:pt>
                <c:pt idx="3">
                  <c:v>Образование</c:v>
                </c:pt>
                <c:pt idx="4">
                  <c:v>Культура, кинематография</c:v>
                </c:pt>
                <c:pt idx="5">
                  <c:v>Социальная политика</c:v>
                </c:pt>
                <c:pt idx="6">
                  <c:v>Прочие расходы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>
                  <c:v>48816</c:v>
                </c:pt>
                <c:pt idx="1">
                  <c:v>8862.5</c:v>
                </c:pt>
                <c:pt idx="2">
                  <c:v>135389</c:v>
                </c:pt>
                <c:pt idx="3">
                  <c:v>369043.6</c:v>
                </c:pt>
                <c:pt idx="4">
                  <c:v>40307.4</c:v>
                </c:pt>
                <c:pt idx="5">
                  <c:v>15245.7</c:v>
                </c:pt>
                <c:pt idx="6">
                  <c:v>6455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F84-4953-A50F-D25673CAFF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15245">
          <a:solidFill>
            <a:schemeClr val="tx1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050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 рублях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17885.939999999999</c:v>
                </c:pt>
                <c:pt idx="1">
                  <c:v>17125.25</c:v>
                </c:pt>
                <c:pt idx="2">
                  <c:v>21614.77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BC-4DAB-9DC9-B2D59DC9A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24592672"/>
        <c:axId val="724593000"/>
      </c:barChart>
      <c:catAx>
        <c:axId val="724592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24593000"/>
        <c:crosses val="autoZero"/>
        <c:auto val="1"/>
        <c:lblAlgn val="ctr"/>
        <c:lblOffset val="100"/>
        <c:noMultiLvlLbl val="0"/>
      </c:catAx>
      <c:valAx>
        <c:axId val="724593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2459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0" baseline="0" dirty="0">
                <a:effectLst/>
              </a:rPr>
              <a:t>Программные и непрограммные расходы</a:t>
            </a:r>
            <a:endParaRPr lang="ru-RU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Программные расходы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498241.3</c:v>
                </c:pt>
                <c:pt idx="1">
                  <c:v>459639.7</c:v>
                </c:pt>
                <c:pt idx="2">
                  <c:v>564421.80000000005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5B-4F7C-BC99-694A933A47A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31128.9</c:v>
                </c:pt>
                <c:pt idx="1">
                  <c:v>41410.9</c:v>
                </c:pt>
                <c:pt idx="2">
                  <c:v>59697.3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5B-4F7C-BC99-694A933A47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65428784"/>
        <c:axId val="665436328"/>
        <c:axId val="0"/>
      </c:bar3DChart>
      <c:catAx>
        <c:axId val="665428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5436328"/>
        <c:crossesAt val="1"/>
        <c:auto val="1"/>
        <c:lblAlgn val="ctr"/>
        <c:lblOffset val="100"/>
        <c:noMultiLvlLbl val="0"/>
      </c:catAx>
      <c:valAx>
        <c:axId val="665436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5428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29E-4409-A638-DC1E6C01869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29E-4409-A638-DC1E6C01869C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29E-4409-A638-DC1E6C01869C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соцсфера</c:v>
                </c:pt>
                <c:pt idx="1">
                  <c:v>прочие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439826.1</c:v>
                </c:pt>
                <c:pt idx="1">
                  <c:v>89544.1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34-4FB1-AD4B-C649D7569D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02E-4C03-B995-C39D8F73940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02E-4C03-B995-C39D8F73940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02E-4C03-B995-C39D8F73940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02E-4C03-B995-C39D8F73940E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02E-4C03-B995-C39D8F73940E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соцсфера</c:v>
                </c:pt>
                <c:pt idx="1">
                  <c:v>прочие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390707.6</c:v>
                </c:pt>
                <c:pt idx="1">
                  <c:v>110343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02E-4C03-B995-C39D8F7394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AF-423F-B980-410CED03115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AF-423F-B980-410CED03115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AF-423F-B980-410CED03115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2AF-423F-B980-410CED03115B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2AF-423F-B980-410CED03115B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соцсфера</c:v>
                </c:pt>
                <c:pt idx="1">
                  <c:v>прочие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424787.5</c:v>
                </c:pt>
                <c:pt idx="1">
                  <c:v>199331.6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2AF-423F-B980-410CED0311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7DAE-426A-B878-808A093F4A64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7DAE-426A-B878-808A093F4A64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7DAE-426A-B878-808A093F4A6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2020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1428.5</c:v>
                </c:pt>
                <c:pt idx="1">
                  <c:v>3120.8</c:v>
                </c:pt>
                <c:pt idx="2">
                  <c:v>2777.7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AE-426A-B878-808A093F4A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453304000"/>
        <c:axId val="1453324992"/>
      </c:barChart>
      <c:catAx>
        <c:axId val="14533040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3324992"/>
        <c:crosses val="autoZero"/>
        <c:auto val="1"/>
        <c:lblAlgn val="ctr"/>
        <c:lblOffset val="100"/>
        <c:noMultiLvlLbl val="0"/>
      </c:catAx>
      <c:valAx>
        <c:axId val="14533249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3304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82D23FAF-06F4-4CD3-98ED-66B3E5BCFB8B}">
      <dgm:prSet phldrT="[Текст]" custT="1"/>
      <dgm:spPr/>
      <dgm:t>
        <a:bodyPr/>
        <a:lstStyle/>
        <a:p>
          <a:r>
            <a:rPr lang="ru-RU" sz="1600" b="1" dirty="0">
              <a:latin typeface="Cambria" pitchFamily="18" charset="0"/>
            </a:rPr>
            <a:t>До 1 апреля</a:t>
          </a:r>
        </a:p>
      </dgm:t>
    </dgm:pt>
    <dgm:pt modelId="{BA08FEBF-CD14-4736-A13C-D4208FF43836}" type="parTrans" cxnId="{99866925-4576-4B83-998A-3A951D3F0DD7}">
      <dgm:prSet/>
      <dgm:spPr/>
      <dgm:t>
        <a:bodyPr/>
        <a:lstStyle/>
        <a:p>
          <a:endParaRPr lang="ru-RU"/>
        </a:p>
      </dgm:t>
    </dgm:pt>
    <dgm:pt modelId="{A502C482-22BD-4197-A73F-C3C455C2B379}" type="sibTrans" cxnId="{99866925-4576-4B83-998A-3A951D3F0DD7}">
      <dgm:prSet/>
      <dgm:spPr/>
      <dgm:t>
        <a:bodyPr/>
        <a:lstStyle/>
        <a:p>
          <a:endParaRPr lang="ru-RU"/>
        </a:p>
      </dgm:t>
    </dgm:pt>
    <dgm:pt modelId="{BA09A599-AC60-4CC3-83FB-5D6A5DF6CEDF}">
      <dgm:prSet phldrT="[Текст]" custT="1"/>
      <dgm:spPr/>
      <dgm:t>
        <a:bodyPr/>
        <a:lstStyle/>
        <a:p>
          <a:pPr algn="ctr"/>
          <a:r>
            <a:rPr lang="ru-RU" sz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 для внешней проверки и подготовки заключения в Контрольно-счетную комиссию </a:t>
          </a:r>
          <a:r>
            <a:rPr lang="ru-RU" sz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dirty="0">
              <a:latin typeface="Cambria" pitchFamily="18" charset="0"/>
              <a:cs typeface="Arial" pitchFamily="34" charset="0"/>
            </a:rPr>
            <a:t>   муниципального района Республики Мордовия</a:t>
          </a:r>
        </a:p>
      </dgm:t>
    </dgm:pt>
    <dgm:pt modelId="{6BEC764D-6D8F-4E20-AF53-ACC451C49585}" type="parTrans" cxnId="{BA211A6D-2024-4AF7-9480-9C4BEFE60FBC}">
      <dgm:prSet/>
      <dgm:spPr/>
      <dgm:t>
        <a:bodyPr/>
        <a:lstStyle/>
        <a:p>
          <a:endParaRPr lang="ru-RU"/>
        </a:p>
      </dgm:t>
    </dgm:pt>
    <dgm:pt modelId="{F8F82179-401C-4D63-A919-C8BDA0C39D0B}" type="sibTrans" cxnId="{BA211A6D-2024-4AF7-9480-9C4BEFE60FBC}">
      <dgm:prSet/>
      <dgm:spPr/>
      <dgm:t>
        <a:bodyPr/>
        <a:lstStyle/>
        <a:p>
          <a:endParaRPr lang="ru-RU"/>
        </a:p>
      </dgm:t>
    </dgm:pt>
    <dgm:pt modelId="{6A21880C-860E-43A5-9731-1266A794A91C}">
      <dgm:prSet phldrT="[Текст]" custT="1"/>
      <dgm:spPr/>
      <dgm:t>
        <a:bodyPr/>
        <a:lstStyle/>
        <a:p>
          <a:r>
            <a:rPr lang="ru-RU" sz="1600" b="1" dirty="0">
              <a:latin typeface="Cambria" pitchFamily="18" charset="0"/>
            </a:rPr>
            <a:t>До 1 мая</a:t>
          </a:r>
        </a:p>
      </dgm:t>
    </dgm:pt>
    <dgm:pt modelId="{5E6BF83A-3F3F-442B-AC57-0BE29F104E9F}" type="parTrans" cxnId="{9437F444-9A36-4BFE-AE1B-AE43E6C8DC37}">
      <dgm:prSet/>
      <dgm:spPr/>
      <dgm:t>
        <a:bodyPr/>
        <a:lstStyle/>
        <a:p>
          <a:endParaRPr lang="ru-RU"/>
        </a:p>
      </dgm:t>
    </dgm:pt>
    <dgm:pt modelId="{BD09BD96-1BB5-41F2-9F9F-B24A8D8EFEE8}" type="sibTrans" cxnId="{9437F444-9A36-4BFE-AE1B-AE43E6C8DC37}">
      <dgm:prSet/>
      <dgm:spPr/>
      <dgm:t>
        <a:bodyPr/>
        <a:lstStyle/>
        <a:p>
          <a:endParaRPr lang="ru-RU"/>
        </a:p>
      </dgm:t>
    </dgm:pt>
    <dgm:pt modelId="{639E6660-EC1C-43A8-89EB-C860CA5F3029}">
      <dgm:prSet phldrT="[Текст]" custT="1"/>
      <dgm:spPr/>
      <dgm:t>
        <a:bodyPr/>
        <a:lstStyle/>
        <a:p>
          <a:pPr algn="ctr"/>
          <a:r>
            <a:rPr lang="ru-RU" sz="1200" dirty="0">
              <a:latin typeface="Cambria" pitchFamily="18" charset="0"/>
              <a:cs typeface="Arial" pitchFamily="34" charset="0"/>
            </a:rPr>
            <a:t>Подготовка заключения на годовой отчет об исполнении бюджета Контрольно-счетной комиссией </a:t>
          </a:r>
          <a:r>
            <a:rPr lang="ru-RU" sz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gm:t>
    </dgm:pt>
    <dgm:pt modelId="{712C682D-848E-43E1-94D6-FFE852C07E0D}" type="parTrans" cxnId="{69666A3D-C6F3-4BE3-86BD-ABEA13826BD5}">
      <dgm:prSet/>
      <dgm:spPr/>
      <dgm:t>
        <a:bodyPr/>
        <a:lstStyle/>
        <a:p>
          <a:endParaRPr lang="ru-RU"/>
        </a:p>
      </dgm:t>
    </dgm:pt>
    <dgm:pt modelId="{9507C40B-5F11-4B79-B433-B8674348A824}" type="sibTrans" cxnId="{69666A3D-C6F3-4BE3-86BD-ABEA13826BD5}">
      <dgm:prSet/>
      <dgm:spPr/>
      <dgm:t>
        <a:bodyPr/>
        <a:lstStyle/>
        <a:p>
          <a:endParaRPr lang="ru-RU"/>
        </a:p>
      </dgm:t>
    </dgm:pt>
    <dgm:pt modelId="{89996E81-3F0D-42F3-96D8-A3B0B84A9D86}">
      <dgm:prSet phldrT="[Текст]" custT="1"/>
      <dgm:spPr/>
      <dgm:t>
        <a:bodyPr/>
        <a:lstStyle/>
        <a:p>
          <a:r>
            <a:rPr lang="ru-RU" sz="1600" b="1" dirty="0">
              <a:latin typeface="Cambria" pitchFamily="18" charset="0"/>
            </a:rPr>
            <a:t>Апрель - Май</a:t>
          </a:r>
        </a:p>
      </dgm:t>
    </dgm:pt>
    <dgm:pt modelId="{75E27EDF-1A0C-4C4D-A71F-E7864D91D8E1}" type="parTrans" cxnId="{A8C59912-F46D-4122-8599-B456304C8495}">
      <dgm:prSet/>
      <dgm:spPr/>
      <dgm:t>
        <a:bodyPr/>
        <a:lstStyle/>
        <a:p>
          <a:endParaRPr lang="ru-RU"/>
        </a:p>
      </dgm:t>
    </dgm:pt>
    <dgm:pt modelId="{A4A65A58-8493-4D17-9E88-58191EC2F083}" type="sibTrans" cxnId="{A8C59912-F46D-4122-8599-B456304C8495}">
      <dgm:prSet/>
      <dgm:spPr/>
      <dgm:t>
        <a:bodyPr/>
        <a:lstStyle/>
        <a:p>
          <a:endParaRPr lang="ru-RU"/>
        </a:p>
      </dgm:t>
    </dgm:pt>
    <dgm:pt modelId="{5636FEC5-3E9E-470A-8313-BB9ADB7E19B6}">
      <dgm:prSet phldrT="[Текст]" custT="1"/>
      <dgm:spPr/>
      <dgm:t>
        <a:bodyPr/>
        <a:lstStyle/>
        <a:p>
          <a:pPr algn="ctr"/>
          <a:r>
            <a:rPr lang="ru-RU" sz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на рассмотрение в Совет депутатов </a:t>
          </a:r>
          <a:r>
            <a:rPr lang="ru-RU" sz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gm:t>
    </dgm:pt>
    <dgm:pt modelId="{9D59E6EA-824E-44AB-976A-92F95D8911D6}" type="parTrans" cxnId="{29341D32-D28D-4875-B8F7-C2ED863A3070}">
      <dgm:prSet/>
      <dgm:spPr/>
      <dgm:t>
        <a:bodyPr/>
        <a:lstStyle/>
        <a:p>
          <a:endParaRPr lang="ru-RU"/>
        </a:p>
      </dgm:t>
    </dgm:pt>
    <dgm:pt modelId="{DE29C3B0-F705-4024-BE19-0B0C185401F6}" type="sibTrans" cxnId="{29341D32-D28D-4875-B8F7-C2ED863A3070}">
      <dgm:prSet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  <dgm:pt modelId="{DF2253FA-AD33-46E9-868A-B68AA17253B5}" type="pres">
      <dgm:prSet presAssocID="{82D23FAF-06F4-4CD3-98ED-66B3E5BCFB8B}" presName="composite" presStyleCnt="0"/>
      <dgm:spPr/>
    </dgm:pt>
    <dgm:pt modelId="{ED9AB637-132E-4052-8152-E80FAC5F6D2A}" type="pres">
      <dgm:prSet presAssocID="{82D23FAF-06F4-4CD3-98ED-66B3E5BCFB8B}" presName="par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3183885B-EBFE-4164-B734-79F618347640}" type="pres">
      <dgm:prSet presAssocID="{82D23FAF-06F4-4CD3-98ED-66B3E5BCFB8B}" presName="parSh" presStyleLbl="node1" presStyleIdx="0" presStyleCnt="3" custLinFactNeighborX="676" custLinFactNeighborY="-21124"/>
      <dgm:spPr/>
    </dgm:pt>
    <dgm:pt modelId="{151BA38C-AC0B-4B84-B910-1884482C2D07}" type="pres">
      <dgm:prSet presAssocID="{82D23FAF-06F4-4CD3-98ED-66B3E5BCFB8B}" presName="desTx" presStyleLbl="fgAcc1" presStyleIdx="0" presStyleCnt="3" custScaleX="79794" custScaleY="95490" custLinFactNeighborX="308" custLinFactNeighborY="2452">
        <dgm:presLayoutVars>
          <dgm:bulletEnabled val="1"/>
        </dgm:presLayoutVars>
      </dgm:prSet>
      <dgm:spPr/>
    </dgm:pt>
    <dgm:pt modelId="{2CD31B03-6895-46CD-A116-44DE7D22725E}" type="pres">
      <dgm:prSet presAssocID="{A502C482-22BD-4197-A73F-C3C455C2B379}" presName="sibTrans" presStyleLbl="sibTrans2D1" presStyleIdx="0" presStyleCnt="2"/>
      <dgm:spPr/>
    </dgm:pt>
    <dgm:pt modelId="{B849CEB9-7CCC-465E-B118-44164B3A9F64}" type="pres">
      <dgm:prSet presAssocID="{A502C482-22BD-4197-A73F-C3C455C2B379}" presName="connTx" presStyleLbl="sibTrans2D1" presStyleIdx="0" presStyleCnt="2"/>
      <dgm:spPr/>
    </dgm:pt>
    <dgm:pt modelId="{3F8AA22F-2AFD-49B5-B0A8-11B3EA012A71}" type="pres">
      <dgm:prSet presAssocID="{6A21880C-860E-43A5-9731-1266A794A91C}" presName="composite" presStyleCnt="0"/>
      <dgm:spPr/>
    </dgm:pt>
    <dgm:pt modelId="{9227CB97-4872-4611-94F6-9FF999EE4F8E}" type="pres">
      <dgm:prSet presAssocID="{6A21880C-860E-43A5-9731-1266A794A91C}" presName="par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FDFE0C39-D495-4E98-A894-7ED24DC093E8}" type="pres">
      <dgm:prSet presAssocID="{6A21880C-860E-43A5-9731-1266A794A91C}" presName="parSh" presStyleLbl="node1" presStyleIdx="1" presStyleCnt="3" custLinFactNeighborX="-2625" custLinFactNeighborY="-27580"/>
      <dgm:spPr/>
    </dgm:pt>
    <dgm:pt modelId="{4E2913D7-B9BE-4EAE-8763-4D49A4EBBC9F}" type="pres">
      <dgm:prSet presAssocID="{6A21880C-860E-43A5-9731-1266A794A91C}" presName="desTx" presStyleLbl="fgAcc1" presStyleIdx="1" presStyleCnt="3" custScaleX="78819" custScaleY="95904" custLinFactNeighborX="-2038" custLinFactNeighborY="-674">
        <dgm:presLayoutVars>
          <dgm:bulletEnabled val="1"/>
        </dgm:presLayoutVars>
      </dgm:prSet>
      <dgm:spPr/>
    </dgm:pt>
    <dgm:pt modelId="{E685E9C4-7919-4B1F-85FF-2F4C4EDFA820}" type="pres">
      <dgm:prSet presAssocID="{BD09BD96-1BB5-41F2-9F9F-B24A8D8EFEE8}" presName="sibTrans" presStyleLbl="sibTrans2D1" presStyleIdx="1" presStyleCnt="2"/>
      <dgm:spPr/>
    </dgm:pt>
    <dgm:pt modelId="{0F8C0113-27C3-4044-8EC3-89AEDD2DD735}" type="pres">
      <dgm:prSet presAssocID="{BD09BD96-1BB5-41F2-9F9F-B24A8D8EFEE8}" presName="connTx" presStyleLbl="sibTrans2D1" presStyleIdx="1" presStyleCnt="2"/>
      <dgm:spPr/>
    </dgm:pt>
    <dgm:pt modelId="{99A5050D-1EF7-463E-B20C-3034BFF82040}" type="pres">
      <dgm:prSet presAssocID="{89996E81-3F0D-42F3-96D8-A3B0B84A9D86}" presName="composite" presStyleCnt="0"/>
      <dgm:spPr/>
    </dgm:pt>
    <dgm:pt modelId="{E8FBAD08-E16D-402B-882E-DA285BBD9F18}" type="pres">
      <dgm:prSet presAssocID="{89996E81-3F0D-42F3-96D8-A3B0B84A9D86}" presName="par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73E4C0B-B9E7-45BB-B3F7-C76E8B80CB58}" type="pres">
      <dgm:prSet presAssocID="{89996E81-3F0D-42F3-96D8-A3B0B84A9D86}" presName="parSh" presStyleLbl="node1" presStyleIdx="2" presStyleCnt="3" custLinFactNeighborX="-1656" custLinFactNeighborY="-20715"/>
      <dgm:spPr/>
    </dgm:pt>
    <dgm:pt modelId="{807650C6-88EC-45DA-B92D-055177DBD10C}" type="pres">
      <dgm:prSet presAssocID="{89996E81-3F0D-42F3-96D8-A3B0B84A9D86}" presName="desTx" presStyleLbl="fgAcc1" presStyleIdx="2" presStyleCnt="3" custScaleX="73834" custScaleY="100000">
        <dgm:presLayoutVars>
          <dgm:bulletEnabled val="1"/>
        </dgm:presLayoutVars>
      </dgm:prSet>
      <dgm:spPr/>
    </dgm:pt>
  </dgm:ptLst>
  <dgm:cxnLst>
    <dgm:cxn modelId="{A8C59912-F46D-4122-8599-B456304C8495}" srcId="{A223EDBE-D0BA-487B-8CBC-5A3A3B1F3EEC}" destId="{89996E81-3F0D-42F3-96D8-A3B0B84A9D86}" srcOrd="2" destOrd="0" parTransId="{75E27EDF-1A0C-4C4D-A71F-E7864D91D8E1}" sibTransId="{A4A65A58-8493-4D17-9E88-58191EC2F083}"/>
    <dgm:cxn modelId="{0B7C1318-F90B-4EB6-AA87-6C2EF798F1E5}" type="presOf" srcId="{82D23FAF-06F4-4CD3-98ED-66B3E5BCFB8B}" destId="{3183885B-EBFE-4164-B734-79F618347640}" srcOrd="1" destOrd="0" presId="urn:microsoft.com/office/officeart/2005/8/layout/process3"/>
    <dgm:cxn modelId="{99866925-4576-4B83-998A-3A951D3F0DD7}" srcId="{A223EDBE-D0BA-487B-8CBC-5A3A3B1F3EEC}" destId="{82D23FAF-06F4-4CD3-98ED-66B3E5BCFB8B}" srcOrd="0" destOrd="0" parTransId="{BA08FEBF-CD14-4736-A13C-D4208FF43836}" sibTransId="{A502C482-22BD-4197-A73F-C3C455C2B379}"/>
    <dgm:cxn modelId="{36DD2B2D-7341-463C-85D8-25B5B63C4F9B}" type="presOf" srcId="{89996E81-3F0D-42F3-96D8-A3B0B84A9D86}" destId="{C73E4C0B-B9E7-45BB-B3F7-C76E8B80CB58}" srcOrd="1" destOrd="0" presId="urn:microsoft.com/office/officeart/2005/8/layout/process3"/>
    <dgm:cxn modelId="{29341D32-D28D-4875-B8F7-C2ED863A3070}" srcId="{89996E81-3F0D-42F3-96D8-A3B0B84A9D86}" destId="{5636FEC5-3E9E-470A-8313-BB9ADB7E19B6}" srcOrd="0" destOrd="0" parTransId="{9D59E6EA-824E-44AB-976A-92F95D8911D6}" sibTransId="{DE29C3B0-F705-4024-BE19-0B0C185401F6}"/>
    <dgm:cxn modelId="{947AA23A-AF9E-422C-9459-754DA8D0151E}" type="presOf" srcId="{A502C482-22BD-4197-A73F-C3C455C2B379}" destId="{2CD31B03-6895-46CD-A116-44DE7D22725E}" srcOrd="0" destOrd="0" presId="urn:microsoft.com/office/officeart/2005/8/layout/process3"/>
    <dgm:cxn modelId="{69666A3D-C6F3-4BE3-86BD-ABEA13826BD5}" srcId="{6A21880C-860E-43A5-9731-1266A794A91C}" destId="{639E6660-EC1C-43A8-89EB-C860CA5F3029}" srcOrd="0" destOrd="0" parTransId="{712C682D-848E-43E1-94D6-FFE852C07E0D}" sibTransId="{9507C40B-5F11-4B79-B433-B8674348A824}"/>
    <dgm:cxn modelId="{8616F840-B9D4-4F38-8DD7-9BD1994B139B}" type="presOf" srcId="{BD09BD96-1BB5-41F2-9F9F-B24A8D8EFEE8}" destId="{E685E9C4-7919-4B1F-85FF-2F4C4EDFA820}" srcOrd="0" destOrd="0" presId="urn:microsoft.com/office/officeart/2005/8/layout/process3"/>
    <dgm:cxn modelId="{557D1762-6B97-4858-9BE4-B09FE94CF9FD}" type="presOf" srcId="{5636FEC5-3E9E-470A-8313-BB9ADB7E19B6}" destId="{807650C6-88EC-45DA-B92D-055177DBD10C}" srcOrd="0" destOrd="0" presId="urn:microsoft.com/office/officeart/2005/8/layout/process3"/>
    <dgm:cxn modelId="{B2BEF663-3F1C-406A-9EA0-C526900AB223}" type="presOf" srcId="{A502C482-22BD-4197-A73F-C3C455C2B379}" destId="{B849CEB9-7CCC-465E-B118-44164B3A9F64}" srcOrd="1" destOrd="0" presId="urn:microsoft.com/office/officeart/2005/8/layout/process3"/>
    <dgm:cxn modelId="{9437F444-9A36-4BFE-AE1B-AE43E6C8DC37}" srcId="{A223EDBE-D0BA-487B-8CBC-5A3A3B1F3EEC}" destId="{6A21880C-860E-43A5-9731-1266A794A91C}" srcOrd="1" destOrd="0" parTransId="{5E6BF83A-3F3F-442B-AC57-0BE29F104E9F}" sibTransId="{BD09BD96-1BB5-41F2-9F9F-B24A8D8EFEE8}"/>
    <dgm:cxn modelId="{BA211A6D-2024-4AF7-9480-9C4BEFE60FBC}" srcId="{82D23FAF-06F4-4CD3-98ED-66B3E5BCFB8B}" destId="{BA09A599-AC60-4CC3-83FB-5D6A5DF6CEDF}" srcOrd="0" destOrd="0" parTransId="{6BEC764D-6D8F-4E20-AF53-ACC451C49585}" sibTransId="{F8F82179-401C-4D63-A919-C8BDA0C39D0B}"/>
    <dgm:cxn modelId="{694DDF76-C3F5-4EBD-8F1C-6E6197A4BD19}" type="presOf" srcId="{82D23FAF-06F4-4CD3-98ED-66B3E5BCFB8B}" destId="{ED9AB637-132E-4052-8152-E80FAC5F6D2A}" srcOrd="0" destOrd="0" presId="urn:microsoft.com/office/officeart/2005/8/layout/process3"/>
    <dgm:cxn modelId="{46040892-A6E1-4594-8491-2DFF986871A9}" type="presOf" srcId="{6A21880C-860E-43A5-9731-1266A794A91C}" destId="{FDFE0C39-D495-4E98-A894-7ED24DC093E8}" srcOrd="1" destOrd="0" presId="urn:microsoft.com/office/officeart/2005/8/layout/process3"/>
    <dgm:cxn modelId="{7F9D40C5-6572-4678-B69D-928E94FE16C6}" type="presOf" srcId="{BD09BD96-1BB5-41F2-9F9F-B24A8D8EFEE8}" destId="{0F8C0113-27C3-4044-8EC3-89AEDD2DD735}" srcOrd="1" destOrd="0" presId="urn:microsoft.com/office/officeart/2005/8/layout/process3"/>
    <dgm:cxn modelId="{BEC17BD1-0B2A-44AF-8630-676968932EEA}" type="presOf" srcId="{89996E81-3F0D-42F3-96D8-A3B0B84A9D86}" destId="{E8FBAD08-E16D-402B-882E-DA285BBD9F18}" srcOrd="0" destOrd="0" presId="urn:microsoft.com/office/officeart/2005/8/layout/process3"/>
    <dgm:cxn modelId="{3443E0D5-AE93-4341-BFD1-252A2F31EF14}" type="presOf" srcId="{639E6660-EC1C-43A8-89EB-C860CA5F3029}" destId="{4E2913D7-B9BE-4EAE-8763-4D49A4EBBC9F}" srcOrd="0" destOrd="0" presId="urn:microsoft.com/office/officeart/2005/8/layout/process3"/>
    <dgm:cxn modelId="{4E47DCDA-BE5D-45D6-9547-A56B41049271}" type="presOf" srcId="{A223EDBE-D0BA-487B-8CBC-5A3A3B1F3EEC}" destId="{3C202F74-A978-4AD1-8580-D3C04E9080F4}" srcOrd="0" destOrd="0" presId="urn:microsoft.com/office/officeart/2005/8/layout/process3"/>
    <dgm:cxn modelId="{4B4512F8-23D2-4FFE-8B6B-CD86AA2205A5}" type="presOf" srcId="{6A21880C-860E-43A5-9731-1266A794A91C}" destId="{9227CB97-4872-4611-94F6-9FF999EE4F8E}" srcOrd="0" destOrd="0" presId="urn:microsoft.com/office/officeart/2005/8/layout/process3"/>
    <dgm:cxn modelId="{A5EB83FE-DCDC-435A-A2FF-41515D23C1A4}" type="presOf" srcId="{BA09A599-AC60-4CC3-83FB-5D6A5DF6CEDF}" destId="{151BA38C-AC0B-4B84-B910-1884482C2D07}" srcOrd="0" destOrd="0" presId="urn:microsoft.com/office/officeart/2005/8/layout/process3"/>
    <dgm:cxn modelId="{9602942C-94BC-4C21-86B7-EC571AC85261}" type="presParOf" srcId="{3C202F74-A978-4AD1-8580-D3C04E9080F4}" destId="{DF2253FA-AD33-46E9-868A-B68AA17253B5}" srcOrd="0" destOrd="0" presId="urn:microsoft.com/office/officeart/2005/8/layout/process3"/>
    <dgm:cxn modelId="{A0B2CA33-F022-406C-99F6-1B13B870479B}" type="presParOf" srcId="{DF2253FA-AD33-46E9-868A-B68AA17253B5}" destId="{ED9AB637-132E-4052-8152-E80FAC5F6D2A}" srcOrd="0" destOrd="0" presId="urn:microsoft.com/office/officeart/2005/8/layout/process3"/>
    <dgm:cxn modelId="{0CBB5284-B695-4565-AC88-D5BF5719EDFB}" type="presParOf" srcId="{DF2253FA-AD33-46E9-868A-B68AA17253B5}" destId="{3183885B-EBFE-4164-B734-79F618347640}" srcOrd="1" destOrd="0" presId="urn:microsoft.com/office/officeart/2005/8/layout/process3"/>
    <dgm:cxn modelId="{B42560D2-CC2A-4BDB-92AF-FB2AB5EA5D35}" type="presParOf" srcId="{DF2253FA-AD33-46E9-868A-B68AA17253B5}" destId="{151BA38C-AC0B-4B84-B910-1884482C2D07}" srcOrd="2" destOrd="0" presId="urn:microsoft.com/office/officeart/2005/8/layout/process3"/>
    <dgm:cxn modelId="{36CCBB99-BD6C-4315-AAF9-E2693104A1D6}" type="presParOf" srcId="{3C202F74-A978-4AD1-8580-D3C04E9080F4}" destId="{2CD31B03-6895-46CD-A116-44DE7D22725E}" srcOrd="1" destOrd="0" presId="urn:microsoft.com/office/officeart/2005/8/layout/process3"/>
    <dgm:cxn modelId="{D1807719-537D-4192-980F-F35ADA0D7BC9}" type="presParOf" srcId="{2CD31B03-6895-46CD-A116-44DE7D22725E}" destId="{B849CEB9-7CCC-465E-B118-44164B3A9F64}" srcOrd="0" destOrd="0" presId="urn:microsoft.com/office/officeart/2005/8/layout/process3"/>
    <dgm:cxn modelId="{864B16C8-919D-412A-8BEB-D610A0E1132A}" type="presParOf" srcId="{3C202F74-A978-4AD1-8580-D3C04E9080F4}" destId="{3F8AA22F-2AFD-49B5-B0A8-11B3EA012A71}" srcOrd="2" destOrd="0" presId="urn:microsoft.com/office/officeart/2005/8/layout/process3"/>
    <dgm:cxn modelId="{C95B4F96-428A-4D41-B653-3722F997D63E}" type="presParOf" srcId="{3F8AA22F-2AFD-49B5-B0A8-11B3EA012A71}" destId="{9227CB97-4872-4611-94F6-9FF999EE4F8E}" srcOrd="0" destOrd="0" presId="urn:microsoft.com/office/officeart/2005/8/layout/process3"/>
    <dgm:cxn modelId="{3E2DCB81-61A6-422A-A551-3BC0B9707C55}" type="presParOf" srcId="{3F8AA22F-2AFD-49B5-B0A8-11B3EA012A71}" destId="{FDFE0C39-D495-4E98-A894-7ED24DC093E8}" srcOrd="1" destOrd="0" presId="urn:microsoft.com/office/officeart/2005/8/layout/process3"/>
    <dgm:cxn modelId="{DC89BEE1-9F27-4814-934A-F012498EF990}" type="presParOf" srcId="{3F8AA22F-2AFD-49B5-B0A8-11B3EA012A71}" destId="{4E2913D7-B9BE-4EAE-8763-4D49A4EBBC9F}" srcOrd="2" destOrd="0" presId="urn:microsoft.com/office/officeart/2005/8/layout/process3"/>
    <dgm:cxn modelId="{B43D6A28-2C45-4B59-82EE-159F3A515DB6}" type="presParOf" srcId="{3C202F74-A978-4AD1-8580-D3C04E9080F4}" destId="{E685E9C4-7919-4B1F-85FF-2F4C4EDFA820}" srcOrd="3" destOrd="0" presId="urn:microsoft.com/office/officeart/2005/8/layout/process3"/>
    <dgm:cxn modelId="{47EC3B0D-11DE-44B3-A1C5-07DF176DBC1B}" type="presParOf" srcId="{E685E9C4-7919-4B1F-85FF-2F4C4EDFA820}" destId="{0F8C0113-27C3-4044-8EC3-89AEDD2DD735}" srcOrd="0" destOrd="0" presId="urn:microsoft.com/office/officeart/2005/8/layout/process3"/>
    <dgm:cxn modelId="{3890BF99-DFFC-47C0-832A-76B2520EBC34}" type="presParOf" srcId="{3C202F74-A978-4AD1-8580-D3C04E9080F4}" destId="{99A5050D-1EF7-463E-B20C-3034BFF82040}" srcOrd="4" destOrd="0" presId="urn:microsoft.com/office/officeart/2005/8/layout/process3"/>
    <dgm:cxn modelId="{B2669178-ED50-452E-80C0-312E29489D0D}" type="presParOf" srcId="{99A5050D-1EF7-463E-B20C-3034BFF82040}" destId="{E8FBAD08-E16D-402B-882E-DA285BBD9F18}" srcOrd="0" destOrd="0" presId="urn:microsoft.com/office/officeart/2005/8/layout/process3"/>
    <dgm:cxn modelId="{14ECDC0A-C680-415D-BD15-A7FDFF8A6C32}" type="presParOf" srcId="{99A5050D-1EF7-463E-B20C-3034BFF82040}" destId="{C73E4C0B-B9E7-45BB-B3F7-C76E8B80CB58}" srcOrd="1" destOrd="0" presId="urn:microsoft.com/office/officeart/2005/8/layout/process3"/>
    <dgm:cxn modelId="{7BC40E24-8630-49EB-9725-C062790D949D}" type="presParOf" srcId="{99A5050D-1EF7-463E-B20C-3034BFF82040}" destId="{807650C6-88EC-45DA-B92D-055177DBD10C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1BE4BF-8F27-4A24-9D95-669938AA3076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1064A0B-DC8A-43E3-B47D-56A68A9C1B22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Осуществление бюджетных расходов посредством финансирования муниципальных программ</a:t>
          </a:r>
          <a:endParaRPr lang="ru-RU" sz="1300" b="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gm:t>
    </dgm:pt>
    <dgm:pt modelId="{B38A3F54-C357-48D8-9A1E-73E88E0219DB}" type="parTrans" cxnId="{DF59E95A-1BFA-4BB4-9C8F-A8572EFC3F91}">
      <dgm:prSet/>
      <dgm:spPr/>
      <dgm:t>
        <a:bodyPr/>
        <a:lstStyle/>
        <a:p>
          <a:endParaRPr lang="ru-RU"/>
        </a:p>
      </dgm:t>
    </dgm:pt>
    <dgm:pt modelId="{7965BB74-718D-4A8E-8B84-6298C29AF44B}" type="sibTrans" cxnId="{DF59E95A-1BFA-4BB4-9C8F-A8572EFC3F91}">
      <dgm:prSet/>
      <dgm:spPr/>
      <dgm:t>
        <a:bodyPr/>
        <a:lstStyle/>
        <a:p>
          <a:endParaRPr lang="ru-RU"/>
        </a:p>
      </dgm:t>
    </dgm:pt>
    <dgm:pt modelId="{AE006D11-69EE-406C-AB60-DD0FF29B70D0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Взаимосвязь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бюджетных расходов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с результатами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муниципальных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программ</a:t>
          </a:r>
          <a:endParaRPr lang="ru-RU" sz="1300" b="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gm:t>
    </dgm:pt>
    <dgm:pt modelId="{E1B3C286-32D2-49D5-951C-74FFDAA33E78}" type="parTrans" cxnId="{06C8BC8F-A455-444C-85CC-5DF3A43B5313}">
      <dgm:prSet/>
      <dgm:spPr/>
      <dgm:t>
        <a:bodyPr/>
        <a:lstStyle/>
        <a:p>
          <a:endParaRPr lang="ru-RU"/>
        </a:p>
      </dgm:t>
    </dgm:pt>
    <dgm:pt modelId="{83B72533-A4CE-4A9F-94B2-63CBB05A782C}" type="sibTrans" cxnId="{06C8BC8F-A455-444C-85CC-5DF3A43B5313}">
      <dgm:prSet/>
      <dgm:spPr/>
      <dgm:t>
        <a:bodyPr/>
        <a:lstStyle/>
        <a:p>
          <a:endParaRPr lang="ru-RU"/>
        </a:p>
      </dgm:t>
    </dgm:pt>
    <dgm:pt modelId="{893C7CEE-E1C5-472C-A6C8-BB74247AE148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Повышение качества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бюджетного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планирования и 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исполнения бюджета</a:t>
          </a:r>
          <a:endParaRPr lang="ru-RU" sz="1300" b="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gm:t>
    </dgm:pt>
    <dgm:pt modelId="{7964C54F-8723-4FBC-9C1F-936141C74049}" type="parTrans" cxnId="{2EEF73F2-4433-45E2-B5C6-F163B22207CB}">
      <dgm:prSet/>
      <dgm:spPr/>
      <dgm:t>
        <a:bodyPr/>
        <a:lstStyle/>
        <a:p>
          <a:endParaRPr lang="ru-RU"/>
        </a:p>
      </dgm:t>
    </dgm:pt>
    <dgm:pt modelId="{BD76F6AA-A97D-4B69-82B1-940709631643}" type="sibTrans" cxnId="{2EEF73F2-4433-45E2-B5C6-F163B22207CB}">
      <dgm:prSet/>
      <dgm:spPr/>
      <dgm:t>
        <a:bodyPr/>
        <a:lstStyle/>
        <a:p>
          <a:endParaRPr lang="ru-RU"/>
        </a:p>
      </dgm:t>
    </dgm:pt>
    <dgm:pt modelId="{8C523E64-1ACC-49D5-9366-E641E180C7CC}" type="pres">
      <dgm:prSet presAssocID="{851BE4BF-8F27-4A24-9D95-669938AA3076}" presName="CompostProcess" presStyleCnt="0">
        <dgm:presLayoutVars>
          <dgm:dir/>
          <dgm:resizeHandles val="exact"/>
        </dgm:presLayoutVars>
      </dgm:prSet>
      <dgm:spPr/>
    </dgm:pt>
    <dgm:pt modelId="{D1A99E72-C107-44B8-A084-AB1FB448CCD8}" type="pres">
      <dgm:prSet presAssocID="{851BE4BF-8F27-4A24-9D95-669938AA3076}" presName="arrow" presStyleLbl="bgShp" presStyleIdx="0" presStyleCnt="1"/>
      <dgm:spPr/>
    </dgm:pt>
    <dgm:pt modelId="{6A8808C6-2511-451A-8179-0B6AF82D7D6D}" type="pres">
      <dgm:prSet presAssocID="{851BE4BF-8F27-4A24-9D95-669938AA3076}" presName="linearProcess" presStyleCnt="0"/>
      <dgm:spPr/>
    </dgm:pt>
    <dgm:pt modelId="{B6C3D757-FFD6-4787-8D97-D21EA3487175}" type="pres">
      <dgm:prSet presAssocID="{C1064A0B-DC8A-43E3-B47D-56A68A9C1B22}" presName="textNode" presStyleLbl="node1" presStyleIdx="0" presStyleCnt="3" custLinFactNeighborX="-19887">
        <dgm:presLayoutVars>
          <dgm:bulletEnabled val="1"/>
        </dgm:presLayoutVars>
      </dgm:prSet>
      <dgm:spPr/>
    </dgm:pt>
    <dgm:pt modelId="{E4BB9C4A-259B-46ED-A425-CE087550DA43}" type="pres">
      <dgm:prSet presAssocID="{7965BB74-718D-4A8E-8B84-6298C29AF44B}" presName="sibTrans" presStyleCnt="0"/>
      <dgm:spPr/>
    </dgm:pt>
    <dgm:pt modelId="{187B3A05-4A1F-4A0F-9D40-478DD6469FA6}" type="pres">
      <dgm:prSet presAssocID="{AE006D11-69EE-406C-AB60-DD0FF29B70D0}" presName="textNode" presStyleLbl="node1" presStyleIdx="1" presStyleCnt="3">
        <dgm:presLayoutVars>
          <dgm:bulletEnabled val="1"/>
        </dgm:presLayoutVars>
      </dgm:prSet>
      <dgm:spPr/>
    </dgm:pt>
    <dgm:pt modelId="{26D92F79-7985-4EED-B4D3-45F0B1A3637A}" type="pres">
      <dgm:prSet presAssocID="{83B72533-A4CE-4A9F-94B2-63CBB05A782C}" presName="sibTrans" presStyleCnt="0"/>
      <dgm:spPr/>
    </dgm:pt>
    <dgm:pt modelId="{7568F056-3398-43DD-9C74-27C9F5AB6536}" type="pres">
      <dgm:prSet presAssocID="{893C7CEE-E1C5-472C-A6C8-BB74247AE148}" presName="textNode" presStyleLbl="node1" presStyleIdx="2" presStyleCnt="3" custLinFactNeighborX="0" custLinFactNeighborY="-1617">
        <dgm:presLayoutVars>
          <dgm:bulletEnabled val="1"/>
        </dgm:presLayoutVars>
      </dgm:prSet>
      <dgm:spPr/>
    </dgm:pt>
  </dgm:ptLst>
  <dgm:cxnLst>
    <dgm:cxn modelId="{92A6002E-1530-4246-8B66-804B84038B49}" type="presOf" srcId="{893C7CEE-E1C5-472C-A6C8-BB74247AE148}" destId="{7568F056-3398-43DD-9C74-27C9F5AB6536}" srcOrd="0" destOrd="0" presId="urn:microsoft.com/office/officeart/2005/8/layout/hProcess9"/>
    <dgm:cxn modelId="{000E9A3A-A29B-4B7C-B732-A6904FC8B62B}" type="presOf" srcId="{851BE4BF-8F27-4A24-9D95-669938AA3076}" destId="{8C523E64-1ACC-49D5-9366-E641E180C7CC}" srcOrd="0" destOrd="0" presId="urn:microsoft.com/office/officeart/2005/8/layout/hProcess9"/>
    <dgm:cxn modelId="{DF59E95A-1BFA-4BB4-9C8F-A8572EFC3F91}" srcId="{851BE4BF-8F27-4A24-9D95-669938AA3076}" destId="{C1064A0B-DC8A-43E3-B47D-56A68A9C1B22}" srcOrd="0" destOrd="0" parTransId="{B38A3F54-C357-48D8-9A1E-73E88E0219DB}" sibTransId="{7965BB74-718D-4A8E-8B84-6298C29AF44B}"/>
    <dgm:cxn modelId="{06C8BC8F-A455-444C-85CC-5DF3A43B5313}" srcId="{851BE4BF-8F27-4A24-9D95-669938AA3076}" destId="{AE006D11-69EE-406C-AB60-DD0FF29B70D0}" srcOrd="1" destOrd="0" parTransId="{E1B3C286-32D2-49D5-951C-74FFDAA33E78}" sibTransId="{83B72533-A4CE-4A9F-94B2-63CBB05A782C}"/>
    <dgm:cxn modelId="{98CC60CE-1978-4CB4-BEDC-F1903D48CFB2}" type="presOf" srcId="{C1064A0B-DC8A-43E3-B47D-56A68A9C1B22}" destId="{B6C3D757-FFD6-4787-8D97-D21EA3487175}" srcOrd="0" destOrd="0" presId="urn:microsoft.com/office/officeart/2005/8/layout/hProcess9"/>
    <dgm:cxn modelId="{039F9DEF-8147-4276-B7CF-3181AD221B0F}" type="presOf" srcId="{AE006D11-69EE-406C-AB60-DD0FF29B70D0}" destId="{187B3A05-4A1F-4A0F-9D40-478DD6469FA6}" srcOrd="0" destOrd="0" presId="urn:microsoft.com/office/officeart/2005/8/layout/hProcess9"/>
    <dgm:cxn modelId="{2EEF73F2-4433-45E2-B5C6-F163B22207CB}" srcId="{851BE4BF-8F27-4A24-9D95-669938AA3076}" destId="{893C7CEE-E1C5-472C-A6C8-BB74247AE148}" srcOrd="2" destOrd="0" parTransId="{7964C54F-8723-4FBC-9C1F-936141C74049}" sibTransId="{BD76F6AA-A97D-4B69-82B1-940709631643}"/>
    <dgm:cxn modelId="{9F6F93C2-2465-433D-A01E-0A8FFAB8C3EB}" type="presParOf" srcId="{8C523E64-1ACC-49D5-9366-E641E180C7CC}" destId="{D1A99E72-C107-44B8-A084-AB1FB448CCD8}" srcOrd="0" destOrd="0" presId="urn:microsoft.com/office/officeart/2005/8/layout/hProcess9"/>
    <dgm:cxn modelId="{CAC363A9-00AD-4B66-A223-29011AE80E4B}" type="presParOf" srcId="{8C523E64-1ACC-49D5-9366-E641E180C7CC}" destId="{6A8808C6-2511-451A-8179-0B6AF82D7D6D}" srcOrd="1" destOrd="0" presId="urn:microsoft.com/office/officeart/2005/8/layout/hProcess9"/>
    <dgm:cxn modelId="{F0376021-5A00-47D6-9F02-BD46C49457F4}" type="presParOf" srcId="{6A8808C6-2511-451A-8179-0B6AF82D7D6D}" destId="{B6C3D757-FFD6-4787-8D97-D21EA3487175}" srcOrd="0" destOrd="0" presId="urn:microsoft.com/office/officeart/2005/8/layout/hProcess9"/>
    <dgm:cxn modelId="{9926DEF6-7778-49B1-BB37-553E049671DF}" type="presParOf" srcId="{6A8808C6-2511-451A-8179-0B6AF82D7D6D}" destId="{E4BB9C4A-259B-46ED-A425-CE087550DA43}" srcOrd="1" destOrd="0" presId="urn:microsoft.com/office/officeart/2005/8/layout/hProcess9"/>
    <dgm:cxn modelId="{276F09EA-DE02-4BF8-9A80-52F13DBBE9CA}" type="presParOf" srcId="{6A8808C6-2511-451A-8179-0B6AF82D7D6D}" destId="{187B3A05-4A1F-4A0F-9D40-478DD6469FA6}" srcOrd="2" destOrd="0" presId="urn:microsoft.com/office/officeart/2005/8/layout/hProcess9"/>
    <dgm:cxn modelId="{251F5F34-E699-4FD2-B255-E9180E27463D}" type="presParOf" srcId="{6A8808C6-2511-451A-8179-0B6AF82D7D6D}" destId="{26D92F79-7985-4EED-B4D3-45F0B1A3637A}" srcOrd="3" destOrd="0" presId="urn:microsoft.com/office/officeart/2005/8/layout/hProcess9"/>
    <dgm:cxn modelId="{97AD25E1-38AE-4698-BF5E-800244B626CC}" type="presParOf" srcId="{6A8808C6-2511-451A-8179-0B6AF82D7D6D}" destId="{7568F056-3398-43DD-9C74-27C9F5AB653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83885B-EBFE-4164-B734-79F618347640}">
      <dsp:nvSpPr>
        <dsp:cNvPr id="0" name=""/>
        <dsp:cNvSpPr/>
      </dsp:nvSpPr>
      <dsp:spPr>
        <a:xfrm>
          <a:off x="18290" y="0"/>
          <a:ext cx="1934488" cy="2246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mbria" pitchFamily="18" charset="0"/>
            </a:rPr>
            <a:t>До 1 апреля</a:t>
          </a:r>
        </a:p>
      </dsp:txBody>
      <dsp:txXfrm>
        <a:off x="18290" y="0"/>
        <a:ext cx="1934488" cy="773795"/>
      </dsp:txXfrm>
    </dsp:sp>
    <dsp:sp modelId="{151BA38C-AC0B-4B84-B910-1884482C2D07}">
      <dsp:nvSpPr>
        <dsp:cNvPr id="0" name=""/>
        <dsp:cNvSpPr/>
      </dsp:nvSpPr>
      <dsp:spPr>
        <a:xfrm>
          <a:off x="602833" y="920699"/>
          <a:ext cx="1543605" cy="28601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 для внешней проверки и подготовки заключения в Контрольно-счетную комиссию </a:t>
          </a:r>
          <a:r>
            <a:rPr lang="ru-RU" sz="1200" kern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kern="1200" dirty="0">
              <a:latin typeface="Cambria" pitchFamily="18" charset="0"/>
              <a:cs typeface="Arial" pitchFamily="34" charset="0"/>
            </a:rPr>
            <a:t>   муниципального района Республики Мордовия</a:t>
          </a:r>
        </a:p>
      </dsp:txBody>
      <dsp:txXfrm>
        <a:off x="648044" y="965910"/>
        <a:ext cx="1453183" cy="2769694"/>
      </dsp:txXfrm>
    </dsp:sp>
    <dsp:sp modelId="{2CD31B03-6895-46CD-A116-44DE7D22725E}">
      <dsp:nvSpPr>
        <dsp:cNvPr id="0" name=""/>
        <dsp:cNvSpPr/>
      </dsp:nvSpPr>
      <dsp:spPr>
        <a:xfrm>
          <a:off x="2181215" y="146081"/>
          <a:ext cx="484285" cy="4816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/>
        </a:p>
      </dsp:txBody>
      <dsp:txXfrm>
        <a:off x="2181215" y="242407"/>
        <a:ext cx="339796" cy="288979"/>
      </dsp:txXfrm>
    </dsp:sp>
    <dsp:sp modelId="{FDFE0C39-D495-4E98-A894-7ED24DC093E8}">
      <dsp:nvSpPr>
        <dsp:cNvPr id="0" name=""/>
        <dsp:cNvSpPr/>
      </dsp:nvSpPr>
      <dsp:spPr>
        <a:xfrm>
          <a:off x="2866525" y="0"/>
          <a:ext cx="1934488" cy="2246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mbria" pitchFamily="18" charset="0"/>
            </a:rPr>
            <a:t>До 1 мая</a:t>
          </a:r>
        </a:p>
      </dsp:txBody>
      <dsp:txXfrm>
        <a:off x="2866525" y="0"/>
        <a:ext cx="1934488" cy="773795"/>
      </dsp:txXfrm>
    </dsp:sp>
    <dsp:sp modelId="{4E2913D7-B9BE-4EAE-8763-4D49A4EBBC9F}">
      <dsp:nvSpPr>
        <dsp:cNvPr id="0" name=""/>
        <dsp:cNvSpPr/>
      </dsp:nvSpPr>
      <dsp:spPr>
        <a:xfrm>
          <a:off x="3478973" y="851530"/>
          <a:ext cx="1524744" cy="28725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Cambria" pitchFamily="18" charset="0"/>
              <a:cs typeface="Arial" pitchFamily="34" charset="0"/>
            </a:rPr>
            <a:t>Подготовка заключения на годовой отчет об исполнении бюджета Контрольно-счетной комиссией </a:t>
          </a:r>
          <a:r>
            <a:rPr lang="ru-RU" sz="1200" kern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kern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sp:txBody>
      <dsp:txXfrm>
        <a:off x="3523631" y="896188"/>
        <a:ext cx="1435428" cy="2783200"/>
      </dsp:txXfrm>
    </dsp:sp>
    <dsp:sp modelId="{E685E9C4-7919-4B1F-85FF-2F4C4EDFA820}">
      <dsp:nvSpPr>
        <dsp:cNvPr id="0" name=""/>
        <dsp:cNvSpPr/>
      </dsp:nvSpPr>
      <dsp:spPr>
        <a:xfrm>
          <a:off x="5047743" y="146081"/>
          <a:ext cx="523066" cy="4816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/>
        </a:p>
      </dsp:txBody>
      <dsp:txXfrm>
        <a:off x="5047743" y="242407"/>
        <a:ext cx="378577" cy="288979"/>
      </dsp:txXfrm>
    </dsp:sp>
    <dsp:sp modelId="{C73E4C0B-B9E7-45BB-B3F7-C76E8B80CB58}">
      <dsp:nvSpPr>
        <dsp:cNvPr id="0" name=""/>
        <dsp:cNvSpPr/>
      </dsp:nvSpPr>
      <dsp:spPr>
        <a:xfrm>
          <a:off x="5787932" y="0"/>
          <a:ext cx="1934488" cy="2246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mbria" pitchFamily="18" charset="0"/>
            </a:rPr>
            <a:t>Апрель - Май</a:t>
          </a:r>
        </a:p>
      </dsp:txBody>
      <dsp:txXfrm>
        <a:off x="5787932" y="0"/>
        <a:ext cx="1934488" cy="773795"/>
      </dsp:txXfrm>
    </dsp:sp>
    <dsp:sp modelId="{807650C6-88EC-45DA-B92D-055177DBD10C}">
      <dsp:nvSpPr>
        <dsp:cNvPr id="0" name=""/>
        <dsp:cNvSpPr/>
      </dsp:nvSpPr>
      <dsp:spPr>
        <a:xfrm>
          <a:off x="6469276" y="779705"/>
          <a:ext cx="1428309" cy="29952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на рассмотрение в Совет депутатов </a:t>
          </a:r>
          <a:r>
            <a:rPr lang="ru-RU" sz="1200" kern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kern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sp:txBody>
      <dsp:txXfrm>
        <a:off x="6511110" y="821539"/>
        <a:ext cx="1344641" cy="29115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A99E72-C107-44B8-A084-AB1FB448CCD8}">
      <dsp:nvSpPr>
        <dsp:cNvPr id="0" name=""/>
        <dsp:cNvSpPr/>
      </dsp:nvSpPr>
      <dsp:spPr>
        <a:xfrm>
          <a:off x="559649" y="0"/>
          <a:ext cx="6342697" cy="31496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C3D757-FFD6-4787-8D97-D21EA3487175}">
      <dsp:nvSpPr>
        <dsp:cNvPr id="0" name=""/>
        <dsp:cNvSpPr/>
      </dsp:nvSpPr>
      <dsp:spPr>
        <a:xfrm>
          <a:off x="0" y="944898"/>
          <a:ext cx="2238599" cy="1259864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Осуществление бюджетных расходов посредством финансирования муниципальных программ</a:t>
          </a:r>
          <a:endParaRPr lang="ru-RU" sz="1300" b="0" kern="120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sp:txBody>
      <dsp:txXfrm>
        <a:off x="61501" y="1006399"/>
        <a:ext cx="2115597" cy="1136862"/>
      </dsp:txXfrm>
    </dsp:sp>
    <dsp:sp modelId="{187B3A05-4A1F-4A0F-9D40-478DD6469FA6}">
      <dsp:nvSpPr>
        <dsp:cNvPr id="0" name=""/>
        <dsp:cNvSpPr/>
      </dsp:nvSpPr>
      <dsp:spPr>
        <a:xfrm>
          <a:off x="2611698" y="944898"/>
          <a:ext cx="2238599" cy="1259864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Взаимосвязь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бюджетных расходов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с результатами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муниципальных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программ</a:t>
          </a:r>
          <a:endParaRPr lang="ru-RU" sz="1300" b="0" kern="120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sp:txBody>
      <dsp:txXfrm>
        <a:off x="2673199" y="1006399"/>
        <a:ext cx="2115597" cy="1136862"/>
      </dsp:txXfrm>
    </dsp:sp>
    <dsp:sp modelId="{7568F056-3398-43DD-9C74-27C9F5AB6536}">
      <dsp:nvSpPr>
        <dsp:cNvPr id="0" name=""/>
        <dsp:cNvSpPr/>
      </dsp:nvSpPr>
      <dsp:spPr>
        <a:xfrm>
          <a:off x="5223397" y="924526"/>
          <a:ext cx="2238599" cy="1259864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Повышение качества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бюджетного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планирования и 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исполнения бюджета</a:t>
          </a:r>
          <a:endParaRPr lang="ru-RU" sz="1300" b="0" kern="120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sp:txBody>
      <dsp:txXfrm>
        <a:off x="5284898" y="986027"/>
        <a:ext cx="2115597" cy="1136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0.05322</cdr:x>
      <cdr:y>0</cdr:y>
    </cdr:from>
    <cdr:to>
      <cdr:x>0.31778</cdr:x>
      <cdr:y>0.09228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7738BABF-D3B8-4CAA-85A8-60E9EC90F1DE}"/>
            </a:ext>
          </a:extLst>
        </cdr:cNvPr>
        <cdr:cNvSpPr txBox="1"/>
      </cdr:nvSpPr>
      <cdr:spPr>
        <a:xfrm xmlns:a="http://schemas.openxmlformats.org/drawingml/2006/main">
          <a:off x="183964" y="0"/>
          <a:ext cx="914400" cy="300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64393-DAB7-417C-96B2-50F002A57546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8F685B-A564-4811-BBAB-CD8659677B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8344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9A0F40-78AF-4538-ABEE-817A11023BC1}" type="datetimeFigureOut">
              <a:rPr lang="ru-RU"/>
              <a:pPr>
                <a:defRPr/>
              </a:pPr>
              <a:t>13.04.2022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6125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6" tIns="45783" rIns="91566" bIns="45783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663"/>
            <a:ext cx="5438140" cy="4468416"/>
          </a:xfrm>
          <a:prstGeom prst="rect">
            <a:avLst/>
          </a:prstGeom>
        </p:spPr>
        <p:txBody>
          <a:bodyPr vert="horz" lIns="91566" tIns="45783" rIns="91566" bIns="45783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7AE1A6-26B9-47E2-8C59-7053238A5C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01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7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19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1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9DBE5-EDE1-4CF8-A06C-6F034BFE27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20F6B3-9A25-48DD-9F4B-E350A62245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1C22AA-4475-4556-A62D-4B59DBA226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FD1CF8-F450-4EAA-B622-FC19B45F16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56974D-AE3B-4CFA-90EF-37FCEA8FAA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1FCB9-49DF-4F9A-9067-02D6837469E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30D673-5E2F-4792-A5D7-88989BF640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9D951C-219E-4089-BB13-50EEA87EC9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0FD06E-047D-49EC-9631-6C9D6FB885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3E77DB-13E2-46DD-9A5E-5000FE7D054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60E18D-292E-4952-A78F-467E66729B5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52C378-B297-4657-AC99-A95286B1236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4" r:id="rId1"/>
    <p:sldLayoutId id="2147484145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53" r:id="rId10"/>
    <p:sldLayoutId id="2147484154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9.png"/><Relationship Id="rId9" Type="http://schemas.microsoft.com/office/2007/relationships/diagramDrawing" Target="../diagrams/drawing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9.png"/><Relationship Id="rId9" Type="http://schemas.microsoft.com/office/2007/relationships/diagramDrawing" Target="../diagrams/drawing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chart" Target="../charts/chart1.xml"/><Relationship Id="rId4" Type="http://schemas.openxmlformats.org/officeDocument/2006/relationships/image" Target="../media/image9.png"/><Relationship Id="rId9" Type="http://schemas.microsoft.com/office/2007/relationships/diagramDrawing" Target="../diagrams/drawin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3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chart" Target="../charts/chart4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5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6.xml"/><Relationship Id="rId5" Type="http://schemas.openxmlformats.org/officeDocument/2006/relationships/image" Target="../media/image14.jpe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9.png"/><Relationship Id="rId9" Type="http://schemas.microsoft.com/office/2007/relationships/diagramDrawing" Target="../diagrams/drawing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7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chart" Target="../charts/chart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11.xml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8.jpeg"/><Relationship Id="rId7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hyperlink" Target="http://chamzinka.e-mordovia.ru/content/view/4084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2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091714_024854838495">
            <a:extLst>
              <a:ext uri="{FF2B5EF4-FFF2-40B4-BE49-F238E27FC236}">
                <a16:creationId xmlns:a16="http://schemas.microsoft.com/office/drawing/2014/main" id="{CED151FA-4DC6-4753-B9C1-B63DC86F5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42" y="430545"/>
            <a:ext cx="2802972" cy="4412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3" descr="031414_000241490710">
            <a:extLst>
              <a:ext uri="{FF2B5EF4-FFF2-40B4-BE49-F238E27FC236}">
                <a16:creationId xmlns:a16="http://schemas.microsoft.com/office/drawing/2014/main" id="{D584CF69-B017-44F0-AEA0-52C988F5A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60" y="455707"/>
            <a:ext cx="2566272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031914_055503655429">
            <a:extLst>
              <a:ext uri="{FF2B5EF4-FFF2-40B4-BE49-F238E27FC236}">
                <a16:creationId xmlns:a16="http://schemas.microsoft.com/office/drawing/2014/main" id="{F1F85D63-502B-4C95-A028-5D016C582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39" y="2598291"/>
            <a:ext cx="2566273" cy="22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 descr="031414_009534884565">
            <a:extLst>
              <a:ext uri="{FF2B5EF4-FFF2-40B4-BE49-F238E27FC236}">
                <a16:creationId xmlns:a16="http://schemas.microsoft.com/office/drawing/2014/main" id="{927D06DE-BF15-431F-9264-F2A7FE165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844" y="421421"/>
            <a:ext cx="2114996" cy="215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91714_009664598499">
            <a:extLst>
              <a:ext uri="{FF2B5EF4-FFF2-40B4-BE49-F238E27FC236}">
                <a16:creationId xmlns:a16="http://schemas.microsoft.com/office/drawing/2014/main" id="{3D67F15C-CA34-4E47-91D9-732FA3788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759" y="2644604"/>
            <a:ext cx="2124075" cy="22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7A48FA2-B37B-4010-859E-B7D3C70EBB9B}"/>
              </a:ext>
            </a:extLst>
          </p:cNvPr>
          <p:cNvSpPr/>
          <p:nvPr/>
        </p:nvSpPr>
        <p:spPr>
          <a:xfrm>
            <a:off x="719238" y="4902281"/>
            <a:ext cx="77255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000" b="1" u="sng" dirty="0">
                <a:latin typeface="Arial" panose="020B0604020202020204" pitchFamily="34" charset="0"/>
                <a:cs typeface="Arial" panose="020B0604020202020204" pitchFamily="34" charset="0"/>
              </a:rPr>
              <a:t>Бюджет для граждан</a:t>
            </a:r>
            <a:endParaRPr 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5D2DF38-6FCF-410E-8ECF-7095552CF157}"/>
              </a:ext>
            </a:extLst>
          </p:cNvPr>
          <p:cNvSpPr/>
          <p:nvPr/>
        </p:nvSpPr>
        <p:spPr>
          <a:xfrm>
            <a:off x="806160" y="5353420"/>
            <a:ext cx="772559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16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проекту решения Совета депутатов </a:t>
            </a:r>
            <a:r>
              <a:rPr lang="ru-RU" altLang="ru-RU" sz="1600" b="1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«Об утверждении отчета об исполнении бюджета </a:t>
            </a:r>
            <a:r>
              <a:rPr lang="ru-RU" altLang="ru-RU" sz="1600" b="1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 Республики Мордовия за 2021 год</a:t>
            </a:r>
            <a:r>
              <a:rPr lang="ru-RU" altLang="ru-RU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13085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B764A96-BB72-4352-8870-7F5408D3EAEA}"/>
              </a:ext>
            </a:extLst>
          </p:cNvPr>
          <p:cNvSpPr/>
          <p:nvPr/>
        </p:nvSpPr>
        <p:spPr>
          <a:xfrm>
            <a:off x="611560" y="476672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altLang="ru-RU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Уважаемые жители </a:t>
            </a:r>
            <a:r>
              <a:rPr lang="ru-RU" altLang="ru-RU" b="1" i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Чамзинского</a:t>
            </a:r>
            <a:r>
              <a:rPr lang="ru-RU" altLang="ru-RU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муниципального района!</a:t>
            </a:r>
          </a:p>
          <a:p>
            <a:pPr eaLnBrk="1" hangingPunct="1">
              <a:defRPr/>
            </a:pPr>
            <a:endParaRPr lang="ru-RU" altLang="ru-RU" b="1" i="1" dirty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A838C86-4936-446E-B19B-C42CAD9FFFEA}"/>
              </a:ext>
            </a:extLst>
          </p:cNvPr>
          <p:cNvSpPr/>
          <p:nvPr/>
        </p:nvSpPr>
        <p:spPr>
          <a:xfrm>
            <a:off x="827584" y="1123003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alt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  </a:t>
            </a:r>
          </a:p>
        </p:txBody>
      </p:sp>
      <p:pic>
        <p:nvPicPr>
          <p:cNvPr id="13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F8D1DFD3-10B6-4D1F-95D2-7CD10D824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475" y="413147"/>
            <a:ext cx="998141" cy="99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0D42BAE-AD23-445A-87AD-7F41063D430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AB71014-6517-4C1A-909B-D0086C031D02}"/>
              </a:ext>
            </a:extLst>
          </p:cNvPr>
          <p:cNvSpPr/>
          <p:nvPr/>
        </p:nvSpPr>
        <p:spPr>
          <a:xfrm>
            <a:off x="827584" y="1438104"/>
            <a:ext cx="7488832" cy="4468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«Бюджет для граждан» нацелен на широкий круг пользователей – всех граждан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муниципального района Республики Мордовия, не обладающих специальными знаниями в сфере бюджетного законодательства. </a:t>
            </a:r>
          </a:p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endParaRPr lang="ru-RU" alt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Отчет об исполнении бюджета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</a:t>
            </a:r>
          </a:p>
          <a:p>
            <a:pPr marL="179388" lvl="1" indent="1588" eaLnBrk="1" hangingPunct="1">
              <a:lnSpc>
                <a:spcPct val="90000"/>
              </a:lnSpc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9388" lvl="1" indent="1588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Годовой отчет об исполнении районного бюджета подлежит рассмотрению Советом депутатов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 Республики Мордовия и утверждается решением Совета депутатов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  </a:t>
            </a:r>
          </a:p>
          <a:p>
            <a:pPr marL="179388" lvl="1" indent="1588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endParaRPr lang="ru-RU" alt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lvl="1" indent="1588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Перед вами </a:t>
            </a:r>
            <a:r>
              <a:rPr lang="ru-RU" altLang="ru-RU" sz="1600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брошюра «Бюджет для граждан»,</a:t>
            </a:r>
            <a:r>
              <a:rPr lang="ru-RU" altLang="ru-RU" sz="1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созданная специально для того, чтобы каждый гражданин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 был осведомлен, как формируется и расходуется бюджет района, сколько в бюджет поступает средств и на какие направления они расходуются.</a:t>
            </a:r>
          </a:p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724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F8D1DFD3-10B6-4D1F-95D2-7CD10D824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9482" y="413147"/>
            <a:ext cx="1430190" cy="99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0D42BAE-AD23-445A-87AD-7F41063D430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9ECDD68-E445-43D9-B13E-F4CAA2C281CA}"/>
              </a:ext>
            </a:extLst>
          </p:cNvPr>
          <p:cNvSpPr/>
          <p:nvPr/>
        </p:nvSpPr>
        <p:spPr>
          <a:xfrm>
            <a:off x="1187624" y="413147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Чамзинский</a:t>
            </a:r>
            <a:r>
              <a:rPr lang="ru-RU" alt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муниципальный район Республики Мордовия</a:t>
            </a:r>
            <a:endParaRPr lang="ru-RU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C:\Users\Андрей\Desktop\фото черновики\chamz.gif">
            <a:extLst>
              <a:ext uri="{FF2B5EF4-FFF2-40B4-BE49-F238E27FC236}">
                <a16:creationId xmlns:a16="http://schemas.microsoft.com/office/drawing/2014/main" id="{750AE96E-57D4-4619-ADCC-345312C22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134" y="1610146"/>
            <a:ext cx="6438296" cy="4031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CA192058-EFA5-4958-B9D8-78E339A49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3112" y="1123256"/>
            <a:ext cx="2193937" cy="57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ru-RU" sz="1400" dirty="0">
              <a:solidFill>
                <a:srgbClr val="FD91A3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106,1% - Индекс потребительских цен</a:t>
            </a:r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000A945E-72C6-4753-84DD-5857BE89A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020" y="5301208"/>
            <a:ext cx="2978868" cy="79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Arial" panose="020B0604020202020204" pitchFamily="34" charset="0"/>
              </a:rPr>
              <a:t>38 161</a:t>
            </a:r>
            <a:r>
              <a:rPr lang="ru-RU" altLang="ru-RU" sz="2800" dirty="0">
                <a:latin typeface="Arial" panose="020B0604020202020204" pitchFamily="34" charset="0"/>
              </a:rPr>
              <a:t> </a:t>
            </a:r>
            <a:r>
              <a:rPr lang="ru-RU" altLang="ru-RU" sz="1400" dirty="0">
                <a:latin typeface="Arial" panose="020B0604020202020204" pitchFamily="34" charset="0"/>
              </a:rPr>
              <a:t>руб.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Среднемесячная номинальная начисленная заработная плата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 dirty="0">
              <a:latin typeface="Arial" panose="020B0604020202020204" pitchFamily="34" charset="0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613758F4-86A5-4E7D-89BA-6BA13DB2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545" y="2636912"/>
            <a:ext cx="251936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Arial" panose="020B0604020202020204" pitchFamily="34" charset="0"/>
              </a:rPr>
              <a:t>0,2%</a:t>
            </a:r>
            <a:r>
              <a:rPr lang="ru-RU" altLang="ru-RU" sz="1400" dirty="0">
                <a:latin typeface="Arial" panose="020B0604020202020204" pitchFamily="34" charset="0"/>
              </a:rPr>
              <a:t> уровень</a:t>
            </a:r>
            <a:endParaRPr lang="en-US" altLang="ru-RU" sz="14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 безработицы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EE8A3C8C-325E-44AC-A97D-CBD4396E28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2135294"/>
            <a:ext cx="25193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28 701 человек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Численность населения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924B0E-B1D0-45FB-A314-457442CB2F02}"/>
              </a:ext>
            </a:extLst>
          </p:cNvPr>
          <p:cNvSpPr txBox="1">
            <a:spLocks noChangeArrowheads="1"/>
          </p:cNvSpPr>
          <p:nvPr/>
        </p:nvSpPr>
        <p:spPr>
          <a:xfrm>
            <a:off x="3665480" y="5654390"/>
            <a:ext cx="2706720" cy="57626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1009,5 к</a:t>
            </a:r>
            <a:r>
              <a:rPr lang="ru-RU" alt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км</a:t>
            </a:r>
            <a:r>
              <a:rPr lang="ru-RU" alt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Площадь территории</a:t>
            </a:r>
            <a:r>
              <a:rPr lang="ru-RU" alt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Rectangle 8">
            <a:extLst>
              <a:ext uri="{FF2B5EF4-FFF2-40B4-BE49-F238E27FC236}">
                <a16:creationId xmlns:a16="http://schemas.microsoft.com/office/drawing/2014/main" id="{8802B505-D19A-4607-A42E-B0BAA195B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2240" y="5216696"/>
            <a:ext cx="251936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2 городских и 8 сельских поселений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 dirty="0">
              <a:solidFill>
                <a:srgbClr val="FD91A3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460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BE88544-A5F6-4679-99A8-A5736B915A19}"/>
              </a:ext>
            </a:extLst>
          </p:cNvPr>
          <p:cNvSpPr/>
          <p:nvPr/>
        </p:nvSpPr>
        <p:spPr>
          <a:xfrm>
            <a:off x="1403648" y="402358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err="1">
                <a:solidFill>
                  <a:srgbClr val="000066"/>
                </a:solidFill>
              </a:rPr>
              <a:t>Чамзинский</a:t>
            </a:r>
            <a:r>
              <a:rPr lang="ru-RU" altLang="ru-RU" b="1" dirty="0">
                <a:solidFill>
                  <a:srgbClr val="000066"/>
                </a:solidFill>
              </a:rPr>
              <a:t> муниципальный район в составе Республики Мордовия</a:t>
            </a:r>
            <a:endParaRPr lang="ru-RU" dirty="0">
              <a:solidFill>
                <a:srgbClr val="000066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5AEF9BD-816A-4343-826D-0BC913C8E32E}"/>
              </a:ext>
            </a:extLst>
          </p:cNvPr>
          <p:cNvSpPr/>
          <p:nvPr/>
        </p:nvSpPr>
        <p:spPr>
          <a:xfrm>
            <a:off x="4499992" y="1582984"/>
            <a:ext cx="4032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1 место – </a:t>
            </a:r>
            <a:r>
              <a:rPr lang="ru-RU" altLang="ru-RU" sz="1400" dirty="0">
                <a:solidFill>
                  <a:srgbClr val="000099"/>
                </a:solidFill>
              </a:rPr>
              <a:t>производство скота и птицы на душу населения; в номинации «За эффективное ведение сельскохозяйственного производства».</a:t>
            </a:r>
          </a:p>
          <a:p>
            <a:pPr marL="0" indent="0" eaLnBrk="1" hangingPunct="1">
              <a:defRPr/>
            </a:pPr>
            <a:endParaRPr lang="ru-RU" altLang="ru-RU" sz="1400" dirty="0">
              <a:solidFill>
                <a:srgbClr val="000099"/>
              </a:solidFill>
            </a:endParaRPr>
          </a:p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2 место – </a:t>
            </a:r>
            <a:r>
              <a:rPr lang="ru-RU" altLang="ru-RU" sz="1400" dirty="0">
                <a:solidFill>
                  <a:srgbClr val="000099"/>
                </a:solidFill>
              </a:rPr>
              <a:t>объем отгруженной продукции собственного производства и объем инвестиций в основной капитал на душу населения.</a:t>
            </a:r>
          </a:p>
          <a:p>
            <a:pPr marL="0" indent="0" eaLnBrk="1" hangingPunct="1">
              <a:defRPr/>
            </a:pPr>
            <a:endParaRPr lang="ru-RU" altLang="ru-RU" sz="1400" b="1" u="sng" dirty="0">
              <a:solidFill>
                <a:srgbClr val="000099"/>
              </a:solidFill>
            </a:endParaRPr>
          </a:p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3 место – </a:t>
            </a:r>
            <a:r>
              <a:rPr lang="ru-RU" altLang="ru-RU" sz="1400" dirty="0">
                <a:solidFill>
                  <a:srgbClr val="000099"/>
                </a:solidFill>
              </a:rPr>
              <a:t>объем оборота розничной торговли на душу населения.</a:t>
            </a:r>
          </a:p>
          <a:p>
            <a:pPr marL="0" indent="0" eaLnBrk="1" hangingPunct="1">
              <a:defRPr/>
            </a:pPr>
            <a:endParaRPr lang="ru-RU" altLang="ru-RU" sz="1400" dirty="0">
              <a:solidFill>
                <a:srgbClr val="000099"/>
              </a:solidFill>
            </a:endParaRPr>
          </a:p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4 место – </a:t>
            </a:r>
            <a:r>
              <a:rPr lang="ru-RU" altLang="ru-RU" sz="1400" dirty="0">
                <a:solidFill>
                  <a:srgbClr val="000099"/>
                </a:solidFill>
              </a:rPr>
              <a:t>объем собственных доходов на душу населения и среднемесячная заработная плата.</a:t>
            </a:r>
            <a:endParaRPr lang="ru-RU" altLang="ru-RU" sz="1400" b="1" u="sng" dirty="0">
              <a:solidFill>
                <a:srgbClr val="000099"/>
              </a:solidFill>
            </a:endParaRPr>
          </a:p>
        </p:txBody>
      </p:sp>
      <p:pic>
        <p:nvPicPr>
          <p:cNvPr id="12" name="Picture 6" descr="1191262087_map_mordovia">
            <a:extLst>
              <a:ext uri="{FF2B5EF4-FFF2-40B4-BE49-F238E27FC236}">
                <a16:creationId xmlns:a16="http://schemas.microsoft.com/office/drawing/2014/main" id="{5C5737F8-04AD-403C-A44A-22DC75422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60" y="1556111"/>
            <a:ext cx="3744416" cy="331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406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/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FF97FF-6D56-45FA-97C6-7007A132C1FF}"/>
              </a:ext>
            </a:extLst>
          </p:cNvPr>
          <p:cNvSpPr/>
          <p:nvPr/>
        </p:nvSpPr>
        <p:spPr>
          <a:xfrm>
            <a:off x="1547664" y="522838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Основные показатели </a:t>
            </a:r>
            <a:br>
              <a:rPr lang="ru-RU" b="1" dirty="0"/>
            </a:br>
            <a:r>
              <a:rPr lang="ru-RU" b="1" dirty="0"/>
              <a:t>социально-экономического развития </a:t>
            </a:r>
            <a:r>
              <a:rPr lang="ru-RU" b="1" dirty="0" err="1"/>
              <a:t>Чамзинского</a:t>
            </a:r>
            <a:r>
              <a:rPr lang="ru-RU" b="1" dirty="0"/>
              <a:t> муниципального района за 2019- 2021 годы</a:t>
            </a:r>
          </a:p>
        </p:txBody>
      </p:sp>
      <p:graphicFrame>
        <p:nvGraphicFramePr>
          <p:cNvPr id="8" name="Group 409">
            <a:extLst>
              <a:ext uri="{FF2B5EF4-FFF2-40B4-BE49-F238E27FC236}">
                <a16:creationId xmlns:a16="http://schemas.microsoft.com/office/drawing/2014/main" id="{2706E671-1C11-49F7-836F-DF8A8CB90EB3}"/>
              </a:ext>
            </a:extLst>
          </p:cNvPr>
          <p:cNvGraphicFramePr>
            <a:graphicFrameLocks/>
          </p:cNvGraphicFramePr>
          <p:nvPr/>
        </p:nvGraphicFramePr>
        <p:xfrm>
          <a:off x="539552" y="1700808"/>
          <a:ext cx="7902800" cy="4730127"/>
        </p:xfrm>
        <a:graphic>
          <a:graphicData uri="http://schemas.openxmlformats.org/drawingml/2006/table">
            <a:tbl>
              <a:tblPr/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8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97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год (отчет)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 (отчет)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Численность населения на 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29 457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29 059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28 701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4687887"/>
                  </a:ext>
                </a:extLst>
              </a:tr>
              <a:tr h="439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98,6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290470"/>
                  </a:ext>
                </a:extLst>
              </a:tr>
              <a:tr h="4397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оборота розничной торговли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3714455,7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3932315,7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4017659,7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оплаты труда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3509555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3518452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3971100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100,3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115,3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 прибыльных предприятий - всего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3605402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4209652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9502647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99,4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в том числе прибыль прибыльных СПХ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2064610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4099791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9219280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198,6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224,9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97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Общая площадь введенного жилья с учетом индивидуального строительства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кв.м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12568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7297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7 450,0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194,3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263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6416" y="6492875"/>
            <a:ext cx="762000" cy="365125"/>
          </a:xfrm>
        </p:spPr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/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FF97FF-6D56-45FA-97C6-7007A132C1FF}"/>
              </a:ext>
            </a:extLst>
          </p:cNvPr>
          <p:cNvSpPr/>
          <p:nvPr/>
        </p:nvSpPr>
        <p:spPr>
          <a:xfrm>
            <a:off x="1547664" y="522838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Основные показатели </a:t>
            </a:r>
            <a:br>
              <a:rPr lang="ru-RU" b="1" dirty="0"/>
            </a:br>
            <a:r>
              <a:rPr lang="ru-RU" b="1" dirty="0"/>
              <a:t>социально-экономического развития </a:t>
            </a:r>
            <a:r>
              <a:rPr lang="ru-RU" b="1" dirty="0" err="1"/>
              <a:t>Чамзинского</a:t>
            </a:r>
            <a:r>
              <a:rPr lang="ru-RU" b="1" dirty="0"/>
              <a:t> муниципального района за 2019- 2021 годы</a:t>
            </a:r>
          </a:p>
        </p:txBody>
      </p:sp>
      <p:graphicFrame>
        <p:nvGraphicFramePr>
          <p:cNvPr id="11" name="Group 546">
            <a:extLst>
              <a:ext uri="{FF2B5EF4-FFF2-40B4-BE49-F238E27FC236}">
                <a16:creationId xmlns:a16="http://schemas.microsoft.com/office/drawing/2014/main" id="{FFD579F6-41B8-40E0-82B1-985573925644}"/>
              </a:ext>
            </a:extLst>
          </p:cNvPr>
          <p:cNvGraphicFramePr>
            <a:graphicFrameLocks/>
          </p:cNvGraphicFramePr>
          <p:nvPr/>
        </p:nvGraphicFramePr>
        <p:xfrm>
          <a:off x="539552" y="1476050"/>
          <a:ext cx="8208912" cy="5022702"/>
        </p:xfrm>
        <a:graphic>
          <a:graphicData uri="http://schemas.openxmlformats.org/drawingml/2006/table">
            <a:tbl>
              <a:tblPr/>
              <a:tblGrid>
                <a:gridCol w="3996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6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2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06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28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55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Ед.изм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год (отчет)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 (отчет)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6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отгруженных товаров собственного производства, выполненных работ и услуг собственными силами по видам экономической деятельности: «обрабатывающие производства», «производство и распределение электроэнергии, газа и воды» </a:t>
                      </a:r>
                      <a:r>
                        <a:rPr kumimoji="0" lang="en-US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действующих ценах)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20914355,7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20287337,0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27400234,2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 (в сопоставимых ценах)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113,7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95,6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135,1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производства скота и птицы от сельхозтоваропроизводителей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133015,2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133 480,5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134 483,3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6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темп роста к уровню прошлого года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100,4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100,8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производства молока от сельхозтоваропроизводителей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25609,0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25 998,2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26 092,9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6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темп роста к уровню прошлого года 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101,5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100,4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поставки сахарной свеклы на ОАО «</a:t>
                      </a: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Ромодановсахар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36868,3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17439,4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20259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6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161,0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47,3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0542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pic>
        <p:nvPicPr>
          <p:cNvPr id="8" name="Picture 10" descr="Картинки по запросу бюджет района">
            <a:extLst>
              <a:ext uri="{FF2B5EF4-FFF2-40B4-BE49-F238E27FC236}">
                <a16:creationId xmlns:a16="http://schemas.microsoft.com/office/drawing/2014/main" id="{54AAB66E-FE67-4528-9948-5F5A007F0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7544" y="1519490"/>
            <a:ext cx="3024336" cy="3709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ОСНОВНЫЕ ТЕРМИНЫ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E771FC-FF24-40AB-AE0C-4BC0A6B9D2B4}"/>
              </a:ext>
            </a:extLst>
          </p:cNvPr>
          <p:cNvSpPr txBox="1"/>
          <p:nvPr/>
        </p:nvSpPr>
        <p:spPr>
          <a:xfrm>
            <a:off x="3059832" y="990020"/>
            <a:ext cx="5400600" cy="5558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Бюджет</a:t>
            </a:r>
            <a:r>
              <a:rPr lang="ru-RU" sz="1600" dirty="0"/>
              <a:t> – план доходов и расходов района на финансовый год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Доходы</a:t>
            </a:r>
            <a:r>
              <a:rPr lang="ru-RU" sz="1600" dirty="0"/>
              <a:t> – денежные средства, поступающие в бюджет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Расходы</a:t>
            </a:r>
            <a:r>
              <a:rPr lang="ru-RU" sz="1600" dirty="0"/>
              <a:t> – денежные средства, выплачиваемые из бюджета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Бюджетная система </a:t>
            </a:r>
            <a:r>
              <a:rPr lang="ru-RU" sz="1600" dirty="0"/>
              <a:t>– совокупность федерального бюджета, бюджетов субъектов Российской Федерации, местных бюджетов и бюджетов государственных внебюджетных фондов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Межбюджетные трансферты </a:t>
            </a:r>
            <a:r>
              <a:rPr lang="ru-RU" sz="1600" dirty="0"/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b="1" u="sng" dirty="0"/>
              <a:t>Консолидированный бюджет</a:t>
            </a:r>
            <a:r>
              <a:rPr lang="ru-RU" altLang="ru-RU" sz="1600" dirty="0"/>
              <a:t> – свод районного бюджета и бюджетов сельских и городских поселений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b="1" u="sng" dirty="0"/>
              <a:t>Дефицит бюджета</a:t>
            </a:r>
            <a:r>
              <a:rPr lang="ru-RU" altLang="ru-RU" sz="1600" dirty="0"/>
              <a:t> – превышение расходов над его доходами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b="1" u="sng" dirty="0"/>
              <a:t>Профицит бюджета</a:t>
            </a:r>
            <a:r>
              <a:rPr lang="ru-RU" altLang="ru-RU" sz="1600" dirty="0"/>
              <a:t> – превышение доходов над его расходами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dirty="0"/>
              <a:t> </a:t>
            </a:r>
            <a:r>
              <a:rPr lang="ru-RU" altLang="ru-RU" sz="1600" b="1" u="sng" dirty="0"/>
              <a:t>Бюджетный процесс</a:t>
            </a:r>
            <a:r>
              <a:rPr lang="ru-RU" altLang="ru-RU" sz="1600" dirty="0"/>
              <a:t> – ежегодное формирование и исполнение бюджета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71324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ОСНОВНЫЕ ПОНЯТИЯ БЮДЖЕТНОЙ СИСТЕМЫ </a:t>
            </a:r>
          </a:p>
          <a:p>
            <a:pPr algn="ctr"/>
            <a:r>
              <a:rPr lang="ru-RU" b="1" dirty="0">
                <a:solidFill>
                  <a:srgbClr val="000099"/>
                </a:solidFill>
              </a:rPr>
              <a:t>РОССИЙСКОЙ ФЕДЕРАЦИИ</a:t>
            </a:r>
          </a:p>
        </p:txBody>
      </p:sp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5BA7D189-F96C-4273-B1BC-D594230CD8A5}"/>
              </a:ext>
            </a:extLst>
          </p:cNvPr>
          <p:cNvSpPr/>
          <p:nvPr/>
        </p:nvSpPr>
        <p:spPr>
          <a:xfrm>
            <a:off x="971600" y="1528446"/>
            <a:ext cx="1800200" cy="746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</a:p>
        </p:txBody>
      </p:sp>
      <p:sp>
        <p:nvSpPr>
          <p:cNvPr id="3" name="Стрелка: вправо 2">
            <a:extLst>
              <a:ext uri="{FF2B5EF4-FFF2-40B4-BE49-F238E27FC236}">
                <a16:creationId xmlns:a16="http://schemas.microsoft.com/office/drawing/2014/main" id="{EDF0F851-4479-411A-835E-520253900D5E}"/>
              </a:ext>
            </a:extLst>
          </p:cNvPr>
          <p:cNvSpPr/>
          <p:nvPr/>
        </p:nvSpPr>
        <p:spPr>
          <a:xfrm>
            <a:off x="5868144" y="1484784"/>
            <a:ext cx="1800200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F31BF03-F2D6-4E79-A2C9-34F931BADD85}"/>
              </a:ext>
            </a:extLst>
          </p:cNvPr>
          <p:cNvSpPr/>
          <p:nvPr/>
        </p:nvSpPr>
        <p:spPr>
          <a:xfrm>
            <a:off x="4572000" y="2492896"/>
            <a:ext cx="237626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Бюджеты государственных внебюджетных фондов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96CDCD3-AD7F-4E48-96A1-4E66660C66CA}"/>
              </a:ext>
            </a:extLst>
          </p:cNvPr>
          <p:cNvSpPr/>
          <p:nvPr/>
        </p:nvSpPr>
        <p:spPr>
          <a:xfrm>
            <a:off x="1907704" y="2492896"/>
            <a:ext cx="23762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бюджет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AD41C8E-B6FF-4048-8EE8-3DB9883E7AA0}"/>
              </a:ext>
            </a:extLst>
          </p:cNvPr>
          <p:cNvSpPr/>
          <p:nvPr/>
        </p:nvSpPr>
        <p:spPr>
          <a:xfrm>
            <a:off x="1907704" y="3140968"/>
            <a:ext cx="23762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 субъекта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396ED15-C732-4103-B7B5-DA7BA29E0523}"/>
              </a:ext>
            </a:extLst>
          </p:cNvPr>
          <p:cNvSpPr/>
          <p:nvPr/>
        </p:nvSpPr>
        <p:spPr>
          <a:xfrm>
            <a:off x="1907704" y="3645024"/>
            <a:ext cx="23762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Местный бюджет</a:t>
            </a:r>
          </a:p>
        </p:txBody>
      </p:sp>
      <p:sp>
        <p:nvSpPr>
          <p:cNvPr id="12" name="Стрелка: изогнутая вправо 11">
            <a:extLst>
              <a:ext uri="{FF2B5EF4-FFF2-40B4-BE49-F238E27FC236}">
                <a16:creationId xmlns:a16="http://schemas.microsoft.com/office/drawing/2014/main" id="{C105D2AC-1319-45E1-9952-772590476110}"/>
              </a:ext>
            </a:extLst>
          </p:cNvPr>
          <p:cNvSpPr/>
          <p:nvPr/>
        </p:nvSpPr>
        <p:spPr>
          <a:xfrm>
            <a:off x="3059832" y="4149080"/>
            <a:ext cx="432048" cy="6480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изогнутая влево 12">
            <a:extLst>
              <a:ext uri="{FF2B5EF4-FFF2-40B4-BE49-F238E27FC236}">
                <a16:creationId xmlns:a16="http://schemas.microsoft.com/office/drawing/2014/main" id="{EABC75C3-BBAC-412D-A438-7E2944498797}"/>
              </a:ext>
            </a:extLst>
          </p:cNvPr>
          <p:cNvSpPr/>
          <p:nvPr/>
        </p:nvSpPr>
        <p:spPr>
          <a:xfrm>
            <a:off x="5220072" y="4149080"/>
            <a:ext cx="360040" cy="64807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C69151-E0DA-4EAD-9F3F-95B52DAD8C57}"/>
              </a:ext>
            </a:extLst>
          </p:cNvPr>
          <p:cNvSpPr txBox="1"/>
          <p:nvPr/>
        </p:nvSpPr>
        <p:spPr>
          <a:xfrm>
            <a:off x="1835696" y="47971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Бюджетная система Российской Федерации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CE9389B6-18D7-4184-90CE-F3121D9AFBEA}"/>
              </a:ext>
            </a:extLst>
          </p:cNvPr>
          <p:cNvSpPr/>
          <p:nvPr/>
        </p:nvSpPr>
        <p:spPr>
          <a:xfrm>
            <a:off x="755578" y="5229200"/>
            <a:ext cx="180020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2963394-1970-450B-8B0D-DFCC9D4ED682}"/>
              </a:ext>
            </a:extLst>
          </p:cNvPr>
          <p:cNvSpPr/>
          <p:nvPr/>
        </p:nvSpPr>
        <p:spPr>
          <a:xfrm>
            <a:off x="755578" y="5687568"/>
            <a:ext cx="2160238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63E578F-CECD-4758-9E73-7F1465BE79F2}"/>
              </a:ext>
            </a:extLst>
          </p:cNvPr>
          <p:cNvSpPr/>
          <p:nvPr/>
        </p:nvSpPr>
        <p:spPr>
          <a:xfrm>
            <a:off x="2555778" y="6119616"/>
            <a:ext cx="360038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5A11568-9E9D-44C9-8D80-05B4D81DF318}"/>
              </a:ext>
            </a:extLst>
          </p:cNvPr>
          <p:cNvSpPr/>
          <p:nvPr/>
        </p:nvSpPr>
        <p:spPr>
          <a:xfrm>
            <a:off x="6948264" y="5229200"/>
            <a:ext cx="43204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2BBAFCBD-A342-4B12-9860-B295722C9B94}"/>
              </a:ext>
            </a:extLst>
          </p:cNvPr>
          <p:cNvSpPr/>
          <p:nvPr/>
        </p:nvSpPr>
        <p:spPr>
          <a:xfrm>
            <a:off x="5364088" y="5696860"/>
            <a:ext cx="2016224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DDCC98D-0E4C-40CA-81E2-C8B178678C50}"/>
              </a:ext>
            </a:extLst>
          </p:cNvPr>
          <p:cNvSpPr/>
          <p:nvPr/>
        </p:nvSpPr>
        <p:spPr>
          <a:xfrm>
            <a:off x="5292080" y="6119616"/>
            <a:ext cx="1656184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299038-4E3E-4D1E-B5C1-A6181B466DDD}"/>
              </a:ext>
            </a:extLst>
          </p:cNvPr>
          <p:cNvSpPr txBox="1"/>
          <p:nvPr/>
        </p:nvSpPr>
        <p:spPr>
          <a:xfrm>
            <a:off x="3059832" y="611961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Дефицит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0AB557-B594-4EE0-B4F5-E4948D9178DF}"/>
              </a:ext>
            </a:extLst>
          </p:cNvPr>
          <p:cNvSpPr txBox="1"/>
          <p:nvPr/>
        </p:nvSpPr>
        <p:spPr>
          <a:xfrm>
            <a:off x="7620000" y="5229200"/>
            <a:ext cx="11705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Профицит</a:t>
            </a:r>
          </a:p>
        </p:txBody>
      </p:sp>
    </p:spTree>
    <p:extLst>
      <p:ext uri="{BB962C8B-B14F-4D97-AF65-F5344CB8AC3E}">
        <p14:creationId xmlns:p14="http://schemas.microsoft.com/office/powerpoint/2010/main" val="566433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u="sng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 об исполнении </a:t>
            </a:r>
            <a:r>
              <a:rPr lang="ru-RU" altLang="ru-RU" sz="24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бюджета включает:</a:t>
            </a:r>
            <a:endParaRPr lang="ru-RU" sz="24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8AF6B5CE-C5EA-4D8A-AEA2-24A755552AEC}"/>
              </a:ext>
            </a:extLst>
          </p:cNvPr>
          <p:cNvSpPr txBox="1">
            <a:spLocks noChangeArrowheads="1"/>
          </p:cNvSpPr>
          <p:nvPr/>
        </p:nvSpPr>
        <p:spPr>
          <a:xfrm>
            <a:off x="615519" y="1340768"/>
            <a:ext cx="8229600" cy="365941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бюджета по доходам</a:t>
            </a:r>
          </a:p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бюджета по расходам</a:t>
            </a:r>
          </a:p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Источники внутреннего финансирования дефицита бюджета</a:t>
            </a:r>
          </a:p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реализации муниципальных программ</a:t>
            </a:r>
          </a:p>
        </p:txBody>
      </p:sp>
    </p:spTree>
    <p:extLst>
      <p:ext uri="{BB962C8B-B14F-4D97-AF65-F5344CB8AC3E}">
        <p14:creationId xmlns:p14="http://schemas.microsoft.com/office/powerpoint/2010/main" val="2540153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Бюджетный процесс </a:t>
            </a:r>
          </a:p>
          <a:p>
            <a:pPr marL="285750" indent="-285750" algn="ctr">
              <a:buFontTx/>
              <a:buChar char="-"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деятельность района по формированию, </a:t>
            </a:r>
          </a:p>
          <a:p>
            <a:pPr marL="285750" indent="-285750" algn="ctr">
              <a:buFontTx/>
              <a:buChar char="-"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рассмотрению, утверждению, исполнению бюджета, </a:t>
            </a:r>
          </a:p>
          <a:p>
            <a:pPr marL="285750" indent="-285750" algn="ctr">
              <a:buFontTx/>
              <a:buChar char="-"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также составлению и утверждению отчета об его исполнении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8568874"/>
              </p:ext>
            </p:extLst>
          </p:nvPr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89772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3391137"/>
              </p:ext>
            </p:extLst>
          </p:nvPr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FF97FF-6D56-45FA-97C6-7007A132C1FF}"/>
              </a:ext>
            </a:extLst>
          </p:cNvPr>
          <p:cNvSpPr/>
          <p:nvPr/>
        </p:nvSpPr>
        <p:spPr>
          <a:xfrm>
            <a:off x="1547664" y="522838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бюджета </a:t>
            </a:r>
            <a:r>
              <a:rPr lang="ru-RU" alt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Мордовия: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F196EDF9-D9CE-4634-BE4A-C539A5D58711}"/>
              </a:ext>
            </a:extLst>
          </p:cNvPr>
          <p:cNvSpPr/>
          <p:nvPr/>
        </p:nvSpPr>
        <p:spPr>
          <a:xfrm>
            <a:off x="1023376" y="1456215"/>
            <a:ext cx="7128792" cy="6457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Налоговые и неналоговые доходы</a:t>
            </a:r>
          </a:p>
        </p:txBody>
      </p:sp>
      <p:sp>
        <p:nvSpPr>
          <p:cNvPr id="6" name="Крест 5">
            <a:extLst>
              <a:ext uri="{FF2B5EF4-FFF2-40B4-BE49-F238E27FC236}">
                <a16:creationId xmlns:a16="http://schemas.microsoft.com/office/drawing/2014/main" id="{206CCAFF-6A60-4CC2-81B0-2945387F981F}"/>
              </a:ext>
            </a:extLst>
          </p:cNvPr>
          <p:cNvSpPr/>
          <p:nvPr/>
        </p:nvSpPr>
        <p:spPr>
          <a:xfrm>
            <a:off x="4304660" y="2200206"/>
            <a:ext cx="288032" cy="243607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EBE615C-699D-4A0B-9B20-BB3E8BF03F28}"/>
              </a:ext>
            </a:extLst>
          </p:cNvPr>
          <p:cNvSpPr/>
          <p:nvPr/>
        </p:nvSpPr>
        <p:spPr>
          <a:xfrm>
            <a:off x="1023376" y="2497757"/>
            <a:ext cx="712879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Межбюджетные трансферты </a:t>
            </a:r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денежные средства, перечисляемые из одного бюджета бюджетной системы Российской Федерации другому.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МЕЖБЮДЖЕТНЫХ ТРАНСФЕРТОВ: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44CB7939-804B-4825-AD21-A7FA5C3BD6E1}"/>
              </a:ext>
            </a:extLst>
          </p:cNvPr>
          <p:cNvSpPr/>
          <p:nvPr/>
        </p:nvSpPr>
        <p:spPr>
          <a:xfrm>
            <a:off x="1024104" y="3610205"/>
            <a:ext cx="1641356" cy="21341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Дотации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(от лат. «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Dotatio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 дар,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пожертвование). Предоставляются без определения конкретной цели их использования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0DF327AD-83FD-4BB8-B581-3416C79F0046}"/>
              </a:ext>
            </a:extLst>
          </p:cNvPr>
          <p:cNvSpPr/>
          <p:nvPr/>
        </p:nvSpPr>
        <p:spPr>
          <a:xfrm>
            <a:off x="2779550" y="3630472"/>
            <a:ext cx="1772782" cy="21341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Субвенции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(от лат. «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Subvenire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приходить на помощь). Предоставляются на 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финансирова-ние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«переданных» другим публично-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правовым образованиям полномочий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C7CD0183-26F7-4B43-89F6-E41DC3C9AC8B}"/>
              </a:ext>
            </a:extLst>
          </p:cNvPr>
          <p:cNvSpPr/>
          <p:nvPr/>
        </p:nvSpPr>
        <p:spPr>
          <a:xfrm>
            <a:off x="4690601" y="3641610"/>
            <a:ext cx="1841584" cy="21341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(от лат. «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Subsidium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-поддержка). Предоставляются на условиях долевого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софинансирова-ния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расходов других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бюджетов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590BED91-91B0-4513-8B87-C6EBE326105C}"/>
              </a:ext>
            </a:extLst>
          </p:cNvPr>
          <p:cNvSpPr/>
          <p:nvPr/>
        </p:nvSpPr>
        <p:spPr>
          <a:xfrm>
            <a:off x="6663042" y="3661877"/>
            <a:ext cx="1604868" cy="21138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Иные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межбюджетные трансферты</a:t>
            </a:r>
            <a:endParaRPr lang="ru-RU" sz="12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540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/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531150E-A572-4178-9305-3F97EBC37C22}"/>
              </a:ext>
            </a:extLst>
          </p:cNvPr>
          <p:cNvSpPr txBox="1"/>
          <p:nvPr/>
        </p:nvSpPr>
        <p:spPr>
          <a:xfrm>
            <a:off x="1475656" y="45023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Параметры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муниципалльного</a:t>
            </a:r>
            <a:r>
              <a:rPr lang="ru-RU" b="1" dirty="0">
                <a:solidFill>
                  <a:srgbClr val="000099"/>
                </a:solidFill>
              </a:rPr>
              <a:t> района Республики Мордовия за 2017-2021 годы </a:t>
            </a:r>
          </a:p>
        </p:txBody>
      </p:sp>
      <p:graphicFrame>
        <p:nvGraphicFramePr>
          <p:cNvPr id="17" name="Диаграмма 16">
            <a:extLst>
              <a:ext uri="{FF2B5EF4-FFF2-40B4-BE49-F238E27FC236}">
                <a16:creationId xmlns:a16="http://schemas.microsoft.com/office/drawing/2014/main" id="{5919451A-7D36-4AB0-B3D2-F9A9655F15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2354045"/>
              </p:ext>
            </p:extLst>
          </p:nvPr>
        </p:nvGraphicFramePr>
        <p:xfrm>
          <a:off x="1524000" y="1397000"/>
          <a:ext cx="6432376" cy="4408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2572705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C02203-DA03-4A23-931E-A212D1FDBE43}"/>
              </a:ext>
            </a:extLst>
          </p:cNvPr>
          <p:cNvSpPr txBox="1"/>
          <p:nvPr/>
        </p:nvSpPr>
        <p:spPr>
          <a:xfrm>
            <a:off x="1547664" y="476672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Характеристика доходной части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муниципального района Республики Мордовия</a:t>
            </a:r>
          </a:p>
        </p:txBody>
      </p:sp>
      <p:graphicFrame>
        <p:nvGraphicFramePr>
          <p:cNvPr id="25" name="Диаграмма 24">
            <a:extLst>
              <a:ext uri="{FF2B5EF4-FFF2-40B4-BE49-F238E27FC236}">
                <a16:creationId xmlns:a16="http://schemas.microsoft.com/office/drawing/2014/main" id="{D645357F-A182-4C53-B68A-BD29B2C602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4555742"/>
              </p:ext>
            </p:extLst>
          </p:nvPr>
        </p:nvGraphicFramePr>
        <p:xfrm>
          <a:off x="755578" y="1396999"/>
          <a:ext cx="7560838" cy="4336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390925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C6A283-B1EF-42B0-ACB3-73F3E010B12C}"/>
              </a:ext>
            </a:extLst>
          </p:cNvPr>
          <p:cNvSpPr txBox="1"/>
          <p:nvPr/>
        </p:nvSpPr>
        <p:spPr>
          <a:xfrm>
            <a:off x="1547664" y="386330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Динамика доходов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муниципального района Республики Мордовия </a:t>
            </a:r>
          </a:p>
          <a:p>
            <a:pPr algn="ctr"/>
            <a:r>
              <a:rPr lang="ru-RU" b="1" dirty="0">
                <a:solidFill>
                  <a:srgbClr val="000099"/>
                </a:solidFill>
              </a:rPr>
              <a:t>за 2017-2021 годы</a:t>
            </a: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EE76158C-DC66-43DA-B745-E6A74779F8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6390616"/>
              </p:ext>
            </p:extLst>
          </p:nvPr>
        </p:nvGraphicFramePr>
        <p:xfrm>
          <a:off x="1524000" y="1397000"/>
          <a:ext cx="6432376" cy="4419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407328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Информация о муниципальном долге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Республики Мордовия</a:t>
            </a:r>
            <a:endParaRPr lang="ru-RU" altLang="ru-RU" sz="24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626EB13-17A4-49A0-8E77-2DEC5A491A6A}"/>
              </a:ext>
            </a:extLst>
          </p:cNvPr>
          <p:cNvSpPr/>
          <p:nvPr/>
        </p:nvSpPr>
        <p:spPr>
          <a:xfrm>
            <a:off x="755578" y="1484058"/>
            <a:ext cx="770485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Муниципальный долг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- </a:t>
            </a: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это обязательства, возникающие из муниципальных займов (заимствований), принятых на себя муниципальным образованием   гарантий (поручительств) по обязательствам третьих лиц, другие обязательства, а также принятые на себя муниципальным образованием обязательства третьих лиц (ст. 6 БК РФ). Согласно ст. 100 БК РФ муниципальный долг полностью и без условий обеспечивается всем муниципальным имуществом, составляющим муниципальную казну. Долговые обязательства муниципального образования могут существовать в форме: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кредитных соглашений и договоров;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займов, осуществляемых путем выпуска муниципальных ценных бумаг;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договоров о предоставлении муниципальных гарантий.</a:t>
            </a:r>
          </a:p>
        </p:txBody>
      </p:sp>
      <p:graphicFrame>
        <p:nvGraphicFramePr>
          <p:cNvPr id="3" name="Object 70">
            <a:extLst>
              <a:ext uri="{FF2B5EF4-FFF2-40B4-BE49-F238E27FC236}">
                <a16:creationId xmlns:a16="http://schemas.microsoft.com/office/drawing/2014/main" id="{F8DB70F9-96F8-42EF-815B-70683CFA8F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808177"/>
              </p:ext>
            </p:extLst>
          </p:nvPr>
        </p:nvGraphicFramePr>
        <p:xfrm>
          <a:off x="734368" y="3943070"/>
          <a:ext cx="4485704" cy="2366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1" name="Picture 4" descr="Картинки по запросу &quot;муниципальный долг картинки&quot;">
            <a:extLst>
              <a:ext uri="{FF2B5EF4-FFF2-40B4-BE49-F238E27FC236}">
                <a16:creationId xmlns:a16="http://schemas.microsoft.com/office/drawing/2014/main" id="{35E19CA0-2A3C-41D2-8E0D-2ED056251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451" y="4214993"/>
            <a:ext cx="2547918" cy="183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1490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A5C301A-8010-4D91-8679-67321FD15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313" y="357189"/>
            <a:ext cx="6815087" cy="767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  <a:r>
              <a:rPr lang="ru-RU" alt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бюджета </a:t>
            </a:r>
            <a:r>
              <a:rPr lang="ru-RU" altLang="ru-RU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</a:t>
            </a:r>
          </a:p>
        </p:txBody>
      </p:sp>
      <p:sp>
        <p:nvSpPr>
          <p:cNvPr id="8" name="Rectangle 55">
            <a:extLst>
              <a:ext uri="{FF2B5EF4-FFF2-40B4-BE49-F238E27FC236}">
                <a16:creationId xmlns:a16="http://schemas.microsoft.com/office/drawing/2014/main" id="{B48A1A04-F8CE-410C-9BA3-30F0495D18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596" y="1428750"/>
            <a:ext cx="8286808" cy="16004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ru-RU" altLang="ru-RU" sz="1400" dirty="0">
                <a:solidFill>
                  <a:srgbClr val="002060"/>
                </a:solidFill>
                <a:latin typeface="Cambria" pitchFamily="18" charset="0"/>
                <a:cs typeface="Arial" panose="020B0604020202020204" pitchFamily="34" charset="0"/>
              </a:rPr>
              <a:t>      </a:t>
            </a: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Расходы бюджета – </a:t>
            </a:r>
            <a:r>
              <a:rPr lang="ru-RU" altLang="ru-RU" sz="1400" dirty="0">
                <a:solidFill>
                  <a:srgbClr val="002060"/>
                </a:solidFill>
                <a:cs typeface="Arial" panose="020B0604020202020204" pitchFamily="34" charset="0"/>
              </a:rPr>
              <a:t>выплачиваемые из бюджета денежные средства, за исключением средств, являющихся источниками финансирования дефицита бюджета. 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02060"/>
                </a:solidFill>
                <a:cs typeface="Arial" panose="020B0604020202020204" pitchFamily="34" charset="0"/>
              </a:rPr>
              <a:t>    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 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02060"/>
                </a:solidFill>
                <a:cs typeface="Arial" panose="020B0604020202020204" pitchFamily="34" charset="0"/>
              </a:rPr>
              <a:t>      Принципы формирования расходов бюджета: по муниципальным программам, по разделам (подразделам) функциональной структуры, по ведомствам</a:t>
            </a: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. </a:t>
            </a:r>
          </a:p>
          <a:p>
            <a:pPr algn="ctr">
              <a:defRPr/>
            </a:pP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СТРУКТУРА РАСХОДОВ:</a:t>
            </a:r>
          </a:p>
        </p:txBody>
      </p:sp>
      <p:sp>
        <p:nvSpPr>
          <p:cNvPr id="11" name="Rectangle 77">
            <a:extLst>
              <a:ext uri="{FF2B5EF4-FFF2-40B4-BE49-F238E27FC236}">
                <a16:creationId xmlns:a16="http://schemas.microsoft.com/office/drawing/2014/main" id="{FF551C38-5735-4330-82E6-21AC1EAA763D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-725415" y="4183200"/>
            <a:ext cx="3162102" cy="854078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ОБЩЕГОСУДАРСТВЕННЫЕ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ВОПРОСЫ </a:t>
            </a:r>
          </a:p>
        </p:txBody>
      </p:sp>
      <p:sp>
        <p:nvSpPr>
          <p:cNvPr id="12" name="Rectangle 77">
            <a:extLst>
              <a:ext uri="{FF2B5EF4-FFF2-40B4-BE49-F238E27FC236}">
                <a16:creationId xmlns:a16="http://schemas.microsoft.com/office/drawing/2014/main" id="{CD11E6C5-8044-4C0E-BDCD-EA2529774FD7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3270" y="4206829"/>
            <a:ext cx="3162103" cy="806818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НАЦИОНАЛЬНАЯ </a:t>
            </a:r>
            <a:r>
              <a:rPr lang="ru-RU" altLang="ru-RU" sz="1400" b="1" dirty="0">
                <a:solidFill>
                  <a:srgbClr val="2A2E14"/>
                </a:solidFill>
                <a:latin typeface="Cambria" pitchFamily="18" charset="0"/>
                <a:cs typeface="Arial" panose="020B0604020202020204" pitchFamily="34" charset="0"/>
              </a:rPr>
              <a:t> </a:t>
            </a: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БЕЗОПАСНОСТЬ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И ПРАВООХРАНИТЕЛЬНАЯ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 ДЕЯТЕЛЬНОСТЬ</a:t>
            </a:r>
          </a:p>
        </p:txBody>
      </p:sp>
      <p:sp>
        <p:nvSpPr>
          <p:cNvPr id="13" name="Rectangle 77">
            <a:extLst>
              <a:ext uri="{FF2B5EF4-FFF2-40B4-BE49-F238E27FC236}">
                <a16:creationId xmlns:a16="http://schemas.microsoft.com/office/drawing/2014/main" id="{01BC99A7-1BE7-4E5D-8981-2469994BFD21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760964" y="4241172"/>
            <a:ext cx="3123641" cy="749753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НАЦИОНАЛЬНАЯ ЭКОНОМИКА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77">
            <a:extLst>
              <a:ext uri="{FF2B5EF4-FFF2-40B4-BE49-F238E27FC236}">
                <a16:creationId xmlns:a16="http://schemas.microsoft.com/office/drawing/2014/main" id="{857A52E7-675B-4DD1-AA0F-AC8632E7E371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1414719" y="4229696"/>
            <a:ext cx="3148683" cy="74766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ЖИЛИЩНО-КОММУНАЛЬНОЕ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ХОЗЯЙСТВО</a:t>
            </a:r>
          </a:p>
        </p:txBody>
      </p:sp>
      <p:sp>
        <p:nvSpPr>
          <p:cNvPr id="15" name="Rectangle 77">
            <a:extLst>
              <a:ext uri="{FF2B5EF4-FFF2-40B4-BE49-F238E27FC236}">
                <a16:creationId xmlns:a16="http://schemas.microsoft.com/office/drawing/2014/main" id="{87A91011-4D61-489B-B83A-2B3FFE8DD6FF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2011527" y="4257304"/>
            <a:ext cx="3162103" cy="755951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ОХРАНА ОКРУЖАЮЩЕЙ СРЕДЫ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16" name="Rectangle 77">
            <a:extLst>
              <a:ext uri="{FF2B5EF4-FFF2-40B4-BE49-F238E27FC236}">
                <a16:creationId xmlns:a16="http://schemas.microsoft.com/office/drawing/2014/main" id="{7FA0F7ED-7610-4782-9FF4-C88977147DE4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2602506" y="4303408"/>
            <a:ext cx="3186418" cy="68898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ОБРАЗОВАНИЕ</a:t>
            </a:r>
          </a:p>
        </p:txBody>
      </p:sp>
      <p:sp>
        <p:nvSpPr>
          <p:cNvPr id="17" name="Rectangle 77">
            <a:extLst>
              <a:ext uri="{FF2B5EF4-FFF2-40B4-BE49-F238E27FC236}">
                <a16:creationId xmlns:a16="http://schemas.microsoft.com/office/drawing/2014/main" id="{92038171-79DF-480E-AFBD-3F5438AE120A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3235726" y="4214075"/>
            <a:ext cx="3231374" cy="824332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КУЛЬТУРА И КИНЕМОТОГРАФИЯ</a:t>
            </a:r>
          </a:p>
        </p:txBody>
      </p:sp>
      <p:sp>
        <p:nvSpPr>
          <p:cNvPr id="18" name="Rectangle 77">
            <a:extLst>
              <a:ext uri="{FF2B5EF4-FFF2-40B4-BE49-F238E27FC236}">
                <a16:creationId xmlns:a16="http://schemas.microsoft.com/office/drawing/2014/main" id="{01B2DCCB-5A2D-467A-8B8F-2CE77B2CE0C4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3942799" y="4280013"/>
            <a:ext cx="3186418" cy="68477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СОЦИАЛЬНАЯ ПОЛИТИКА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19" name="Rectangle 77">
            <a:extLst>
              <a:ext uri="{FF2B5EF4-FFF2-40B4-BE49-F238E27FC236}">
                <a16:creationId xmlns:a16="http://schemas.microsoft.com/office/drawing/2014/main" id="{8763F385-F7DC-4936-BED4-58B10244D667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4596055" y="4238923"/>
            <a:ext cx="3148684" cy="74086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ФИЗИЧЕСКАЯ КУЛЬТУРА И СПОРТ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20" name="Rectangle 77">
            <a:extLst>
              <a:ext uri="{FF2B5EF4-FFF2-40B4-BE49-F238E27FC236}">
                <a16:creationId xmlns:a16="http://schemas.microsoft.com/office/drawing/2014/main" id="{54C1CBE2-C1B7-4693-8846-C370FC574135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200512" y="4233404"/>
            <a:ext cx="3159982" cy="71428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СРЕДСТВА МАССОВОЙ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ИНФОРМАЦИИ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21" name="Rectangle 77">
            <a:extLst>
              <a:ext uri="{FF2B5EF4-FFF2-40B4-BE49-F238E27FC236}">
                <a16:creationId xmlns:a16="http://schemas.microsoft.com/office/drawing/2014/main" id="{A7B83237-DE1C-49D4-87BB-E2726B6C3046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951530" y="4166311"/>
            <a:ext cx="3167313" cy="855803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ОБСЛУЖИВАНИЕ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ГОСУДАРСТВЕННОГО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 (МУНИЦИПАЛЬНОГО) ДОЛГА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22" name="Rectangle 77">
            <a:extLst>
              <a:ext uri="{FF2B5EF4-FFF2-40B4-BE49-F238E27FC236}">
                <a16:creationId xmlns:a16="http://schemas.microsoft.com/office/drawing/2014/main" id="{5613B1F4-4238-4078-B14B-FAB7501DBC6E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6679396" y="4169505"/>
            <a:ext cx="3180737" cy="862835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МЕЖБЮДЖЕТНЫЕ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ТРАНСФЕРТЫ</a:t>
            </a:r>
          </a:p>
        </p:txBody>
      </p:sp>
    </p:spTree>
    <p:extLst>
      <p:ext uri="{BB962C8B-B14F-4D97-AF65-F5344CB8AC3E}">
        <p14:creationId xmlns:p14="http://schemas.microsoft.com/office/powerpoint/2010/main" val="22127741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4C6536-6869-4079-9B4D-68A8053D6333}"/>
              </a:ext>
            </a:extLst>
          </p:cNvPr>
          <p:cNvSpPr txBox="1"/>
          <p:nvPr/>
        </p:nvSpPr>
        <p:spPr>
          <a:xfrm>
            <a:off x="1331640" y="399392"/>
            <a:ext cx="66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0099"/>
                </a:solidFill>
              </a:rPr>
              <a:t>Структура расходов бюджета </a:t>
            </a:r>
            <a:r>
              <a:rPr lang="ru-RU" dirty="0" err="1">
                <a:solidFill>
                  <a:srgbClr val="000099"/>
                </a:solidFill>
              </a:rPr>
              <a:t>Чамзинского</a:t>
            </a:r>
            <a:r>
              <a:rPr lang="ru-RU" dirty="0">
                <a:solidFill>
                  <a:srgbClr val="000099"/>
                </a:solidFill>
              </a:rPr>
              <a:t> муниципального района Республики Мордовия в 2021 году</a:t>
            </a:r>
          </a:p>
        </p:txBody>
      </p:sp>
      <p:graphicFrame>
        <p:nvGraphicFramePr>
          <p:cNvPr id="7" name="Object 8">
            <a:extLst>
              <a:ext uri="{FF2B5EF4-FFF2-40B4-BE49-F238E27FC236}">
                <a16:creationId xmlns:a16="http://schemas.microsoft.com/office/drawing/2014/main" id="{1A0CB01B-E502-432F-9428-46B3C88544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1561284"/>
              </p:ext>
            </p:extLst>
          </p:nvPr>
        </p:nvGraphicFramePr>
        <p:xfrm>
          <a:off x="360303" y="1438104"/>
          <a:ext cx="8029575" cy="5259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48368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4421340"/>
              </p:ext>
            </p:extLst>
          </p:nvPr>
        </p:nvGraphicFramePr>
        <p:xfrm>
          <a:off x="539552" y="1438105"/>
          <a:ext cx="8064896" cy="4748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5765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64702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01289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93140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551557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319933">
                <a:tc>
                  <a:txBody>
                    <a:bodyPr/>
                    <a:lstStyle/>
                    <a:p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 РАСХОДОВ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630 925,4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624 119,1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741822"/>
                  </a:ext>
                </a:extLst>
              </a:tr>
              <a:tr h="31993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49 039,9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48 816,0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434205"/>
                  </a:ext>
                </a:extLst>
              </a:tr>
              <a:tr h="757736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2 023,5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2 023,5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6834511"/>
                  </a:ext>
                </a:extLst>
              </a:tr>
              <a:tr h="976638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20 275,7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20 236,4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454333"/>
                  </a:ext>
                </a:extLst>
              </a:tr>
              <a:tr h="757736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5 612,8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5 597,5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1581744"/>
                  </a:ext>
                </a:extLst>
              </a:tr>
              <a:tr h="53883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 проведения выборов и референдумов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6291831"/>
                  </a:ext>
                </a:extLst>
              </a:tr>
              <a:tr h="3922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общегосударственные вопросы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20 651,9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20 482,6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9720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106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848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1778564"/>
              </p:ext>
            </p:extLst>
          </p:nvPr>
        </p:nvGraphicFramePr>
        <p:xfrm>
          <a:off x="539552" y="1438105"/>
          <a:ext cx="8136904" cy="5184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62780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3 546,4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3 524,2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741822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Органы юстиции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2 119,7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2 119,7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434205"/>
                  </a:ext>
                </a:extLst>
              </a:tr>
              <a:tr h="446438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1 426,7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1 404,5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0245295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11 225,0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8 862,5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601507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Сельское хозяйство и рыболовство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4 146,0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2 679,5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3164407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Дорожное хозяйство (дорожные фонды)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7 069,0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6 173,1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9242388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6147218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ЖИЛИЩНО-КОММУНАЛЬНОЕ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135 417,6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135 389,0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0974313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Жилищное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349,3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321,3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4805824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Коммунальное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134 849,3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134 848,7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7219746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Благоустройство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8978357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1923568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375644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D5C1EC0-0042-4E08-85FC-F1AB21F2ED6B}"/>
              </a:ext>
            </a:extLst>
          </p:cNvPr>
          <p:cNvSpPr txBox="1"/>
          <p:nvPr/>
        </p:nvSpPr>
        <p:spPr>
          <a:xfrm>
            <a:off x="755578" y="476672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9908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848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444795"/>
              </p:ext>
            </p:extLst>
          </p:nvPr>
        </p:nvGraphicFramePr>
        <p:xfrm>
          <a:off x="539552" y="1438105"/>
          <a:ext cx="8136904" cy="522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456018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369 932,0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369 043,6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85237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Дошкольное 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119 424,9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119 221,4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751027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Общее 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206 695,9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206 355,5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3655401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Дополнительное образование детей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39 469,6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39 430,3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8732704"/>
                  </a:ext>
                </a:extLst>
              </a:tr>
              <a:tr h="39032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Профессиональная подготовка, переподготовка и повышение квалификации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16762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Молодежная политика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2 395,4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2 159,4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758962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1 942,1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1 872,9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9608525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40 387,0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40 307,4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7338031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Культура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35 367,2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35 292,4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708902"/>
                  </a:ext>
                </a:extLst>
              </a:tr>
              <a:tr h="39032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5 019,8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5 015,1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361984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18 430,1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15 245,7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82,7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659337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Пенсионное обеспечение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1 472,6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3419589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Социальное обеспечение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4 591,4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4 448,9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511898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семьи и детства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12 263,1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9 224,1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61008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социальной политики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95781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496DEBD-DC7C-432C-A304-96FA8827C956}"/>
              </a:ext>
            </a:extLst>
          </p:cNvPr>
          <p:cNvSpPr txBox="1"/>
          <p:nvPr/>
        </p:nvSpPr>
        <p:spPr>
          <a:xfrm>
            <a:off x="755578" y="374114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7853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367417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812620"/>
              </p:ext>
            </p:extLst>
          </p:nvPr>
        </p:nvGraphicFramePr>
        <p:xfrm>
          <a:off x="539552" y="1438105"/>
          <a:ext cx="8064896" cy="4487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0875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13303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13303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27415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22616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409409"/>
                  </a:ext>
                </a:extLst>
              </a:tr>
              <a:tr h="22616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299778"/>
                  </a:ext>
                </a:extLst>
              </a:tr>
              <a:tr h="22616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9870"/>
                  </a:ext>
                </a:extLst>
              </a:tr>
              <a:tr h="296619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Периодическая печать и издательства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0709483"/>
                  </a:ext>
                </a:extLst>
              </a:tr>
              <a:tr h="380906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3148318"/>
                  </a:ext>
                </a:extLst>
              </a:tr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Обслуживание государственного (муниципального) внутреннего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753727"/>
                  </a:ext>
                </a:extLst>
              </a:tr>
              <a:tr h="535649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1 428,3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1 428,3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446063"/>
                  </a:ext>
                </a:extLst>
              </a:tr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2878872"/>
                  </a:ext>
                </a:extLst>
              </a:tr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межбюджетные трансферты общего характера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1 409,4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1409,4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6486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27371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1187624" y="476672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Динамика расходов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2019-2021 годах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6" name="Group 340">
            <a:extLst>
              <a:ext uri="{FF2B5EF4-FFF2-40B4-BE49-F238E27FC236}">
                <a16:creationId xmlns:a16="http://schemas.microsoft.com/office/drawing/2014/main" id="{FFD7D23E-772C-4FA3-92B3-99B863D5B7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4355686"/>
              </p:ext>
            </p:extLst>
          </p:nvPr>
        </p:nvGraphicFramePr>
        <p:xfrm>
          <a:off x="683569" y="1438106"/>
          <a:ext cx="7560839" cy="4251062"/>
        </p:xfrm>
        <a:graphic>
          <a:graphicData uri="http://schemas.openxmlformats.org/drawingml/2006/table">
            <a:tbl>
              <a:tblPr/>
              <a:tblGrid>
                <a:gridCol w="4680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4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3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761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73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Всего, в том числе: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529 370,2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501 050,6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624 119,1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44 152,8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51 418,5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48 816,0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61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3 897,1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4 593,5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3 524,2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5 805,7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8 930,6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8 862,5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Жилищно-коммунальное хозяйство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31 390,9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41 006,3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135 389,0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309,5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73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377 543,7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324 719,6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369 043,6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Культура, кинематография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39 281,4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39 149,6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40 307,4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22 651,7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26 671,9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15 245,7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349,3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Межбюджетные трансферты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2777,7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3 120,8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5846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0CF6C8-C1ED-47D9-BB35-74581E87E1C4}"/>
              </a:ext>
            </a:extLst>
          </p:cNvPr>
          <p:cNvSpPr txBox="1"/>
          <p:nvPr/>
        </p:nvSpPr>
        <p:spPr>
          <a:xfrm>
            <a:off x="1413059" y="386330"/>
            <a:ext cx="65433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Динамика расходов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муниципального района Республики Мордовия на душу населения за 2019-2021 годы</a:t>
            </a:r>
          </a:p>
        </p:txBody>
      </p:sp>
      <p:pic>
        <p:nvPicPr>
          <p:cNvPr id="8" name="Picture 10" descr="https://thumbs.dreamstime.com/b/%D0%B5%D0%B3%D0%BE-%D0%B1%D1%83%D0%BC%D0%B0%D0%B6%D0%BD%D0%B8%D0%BA-%D0%BE%D1%82%D0%B2%D0%B5%D1%80%D1%81%D1%82%D0%B8%D1%8F-%D1%87%D0%B5%D0%BB%D0%BE%D0%B2%D0%B5%D0%BA%D0%B0-20759134.jpg">
            <a:extLst>
              <a:ext uri="{FF2B5EF4-FFF2-40B4-BE49-F238E27FC236}">
                <a16:creationId xmlns:a16="http://schemas.microsoft.com/office/drawing/2014/main" id="{C7EC85BA-CD8B-480A-90F6-0B2A795F0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616" y="1976718"/>
            <a:ext cx="3456384" cy="2892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2109F5C2-5651-4744-86D1-85B6EEA3BA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2297147"/>
              </p:ext>
            </p:extLst>
          </p:nvPr>
        </p:nvGraphicFramePr>
        <p:xfrm>
          <a:off x="899592" y="2132856"/>
          <a:ext cx="3456384" cy="3252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60CAB87-13F2-424B-88F4-FF6A543472F5}"/>
              </a:ext>
            </a:extLst>
          </p:cNvPr>
          <p:cNvSpPr txBox="1"/>
          <p:nvPr/>
        </p:nvSpPr>
        <p:spPr>
          <a:xfrm>
            <a:off x="899592" y="1865912"/>
            <a:ext cx="6890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/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val="6590508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Национальные проекты</a:t>
            </a:r>
            <a:endParaRPr lang="ru-RU" altLang="ru-RU" sz="24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A9365D35-88C5-4D56-B0A1-39AB0D154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1508288"/>
            <a:ext cx="7245422" cy="1077218"/>
          </a:xfrm>
          <a:prstGeom prst="rect">
            <a:avLst/>
          </a:prstGeom>
          <a:solidFill>
            <a:srgbClr val="FAF068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endParaRPr lang="ru-RU" altLang="ru-RU" sz="1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cs typeface="Arial" panose="020B0604020202020204" pitchFamily="34" charset="0"/>
              </a:rPr>
              <a:t>В 2021 году в  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  <a:cs typeface="Arial" panose="020B0604020202020204" pitchFamily="34" charset="0"/>
              </a:rPr>
              <a:t>Чамзинском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cs typeface="Arial" panose="020B0604020202020204" pitchFamily="34" charset="0"/>
              </a:rPr>
              <a:t> муниципальном районе  финансировались мероприятия в рамках 3 национальных проектов в объеме  - 99 087,4 тыс. руб.</a:t>
            </a:r>
            <a:endParaRPr lang="ru-RU" altLang="ru-RU" sz="1600" b="1" dirty="0">
              <a:solidFill>
                <a:schemeClr val="tx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41E26D2D-F941-4C76-B484-BC677727333B}"/>
              </a:ext>
            </a:extLst>
          </p:cNvPr>
          <p:cNvGrpSpPr/>
          <p:nvPr/>
        </p:nvGrpSpPr>
        <p:grpSpPr>
          <a:xfrm>
            <a:off x="3291429" y="2661481"/>
            <a:ext cx="2245726" cy="1530310"/>
            <a:chOff x="0" y="944898"/>
            <a:chExt cx="1951303" cy="1259864"/>
          </a:xfrm>
        </p:grpSpPr>
        <p:sp>
          <p:nvSpPr>
            <p:cNvPr id="8" name="Прямоугольник: скругленные углы 7">
              <a:extLst>
                <a:ext uri="{FF2B5EF4-FFF2-40B4-BE49-F238E27FC236}">
                  <a16:creationId xmlns:a16="http://schemas.microsoft.com/office/drawing/2014/main" id="{244B7579-9BB1-4E35-9082-631DEFFC634B}"/>
                </a:ext>
              </a:extLst>
            </p:cNvPr>
            <p:cNvSpPr/>
            <p:nvPr/>
          </p:nvSpPr>
          <p:spPr>
            <a:xfrm>
              <a:off x="0" y="944898"/>
              <a:ext cx="1951303" cy="1259864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: скругленные углы 4">
              <a:extLst>
                <a:ext uri="{FF2B5EF4-FFF2-40B4-BE49-F238E27FC236}">
                  <a16:creationId xmlns:a16="http://schemas.microsoft.com/office/drawing/2014/main" id="{904E2E79-48D8-477B-8A1E-566833B8744A}"/>
                </a:ext>
              </a:extLst>
            </p:cNvPr>
            <p:cNvSpPr txBox="1"/>
            <p:nvPr/>
          </p:nvSpPr>
          <p:spPr>
            <a:xfrm>
              <a:off x="61500" y="1006399"/>
              <a:ext cx="1828301" cy="11368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«Образование»</a:t>
              </a:r>
            </a:p>
            <a:p>
              <a:pPr marL="0" lvl="0" indent="0" algn="ctr" defTabSz="8001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2290,9 </a:t>
              </a:r>
              <a:r>
                <a:rPr lang="ru-RU" sz="1600" kern="1200" dirty="0" err="1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тыс.руб</a:t>
              </a: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endParaRPr lang="ru-RU" sz="1400" b="0" kern="12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0E7B9B7E-B1DA-41A7-92EF-D0851F02557F}"/>
              </a:ext>
            </a:extLst>
          </p:cNvPr>
          <p:cNvGrpSpPr/>
          <p:nvPr/>
        </p:nvGrpSpPr>
        <p:grpSpPr>
          <a:xfrm>
            <a:off x="5663641" y="2696544"/>
            <a:ext cx="2245726" cy="1495247"/>
            <a:chOff x="2279524" y="944898"/>
            <a:chExt cx="1951303" cy="1259864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10ECEAED-107D-4A27-BE5E-7D6961E3293D}"/>
                </a:ext>
              </a:extLst>
            </p:cNvPr>
            <p:cNvSpPr/>
            <p:nvPr/>
          </p:nvSpPr>
          <p:spPr>
            <a:xfrm>
              <a:off x="2279524" y="944898"/>
              <a:ext cx="1951303" cy="1259864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рямоугольник: скругленные углы 4">
              <a:extLst>
                <a:ext uri="{FF2B5EF4-FFF2-40B4-BE49-F238E27FC236}">
                  <a16:creationId xmlns:a16="http://schemas.microsoft.com/office/drawing/2014/main" id="{23008D4A-0428-4B6B-A449-987A95135E67}"/>
                </a:ext>
              </a:extLst>
            </p:cNvPr>
            <p:cNvSpPr txBox="1"/>
            <p:nvPr/>
          </p:nvSpPr>
          <p:spPr>
            <a:xfrm>
              <a:off x="2341024" y="944898"/>
              <a:ext cx="1828301" cy="11368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«Жилье и городская среда»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96 641,9 тыс. руб. </a:t>
              </a:r>
              <a:endParaRPr lang="ru-RU" sz="1600" b="0" kern="12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6234FE6D-7F05-489B-BACF-744CF141CF5E}"/>
              </a:ext>
            </a:extLst>
          </p:cNvPr>
          <p:cNvGrpSpPr/>
          <p:nvPr/>
        </p:nvGrpSpPr>
        <p:grpSpPr>
          <a:xfrm>
            <a:off x="827584" y="2655739"/>
            <a:ext cx="2245726" cy="1530310"/>
            <a:chOff x="2279524" y="944898"/>
            <a:chExt cx="1951303" cy="1259864"/>
          </a:xfrm>
        </p:grpSpPr>
        <p:sp>
          <p:nvSpPr>
            <p:cNvPr id="16" name="Прямоугольник: скругленные углы 15">
              <a:extLst>
                <a:ext uri="{FF2B5EF4-FFF2-40B4-BE49-F238E27FC236}">
                  <a16:creationId xmlns:a16="http://schemas.microsoft.com/office/drawing/2014/main" id="{E9E7DC44-70FB-45DD-A288-65852E207087}"/>
                </a:ext>
              </a:extLst>
            </p:cNvPr>
            <p:cNvSpPr/>
            <p:nvPr/>
          </p:nvSpPr>
          <p:spPr>
            <a:xfrm>
              <a:off x="2279524" y="944898"/>
              <a:ext cx="1951303" cy="1259864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рямоугольник: скругленные углы 4">
              <a:extLst>
                <a:ext uri="{FF2B5EF4-FFF2-40B4-BE49-F238E27FC236}">
                  <a16:creationId xmlns:a16="http://schemas.microsoft.com/office/drawing/2014/main" id="{E957EEAF-BAE2-4859-90DA-E7228714C2ED}"/>
                </a:ext>
              </a:extLst>
            </p:cNvPr>
            <p:cNvSpPr txBox="1"/>
            <p:nvPr/>
          </p:nvSpPr>
          <p:spPr>
            <a:xfrm>
              <a:off x="2341024" y="944898"/>
              <a:ext cx="1828301" cy="11368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«Культура»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103,1 тыс. руб. </a:t>
              </a:r>
              <a:endParaRPr lang="ru-RU" sz="1600" b="0" kern="12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8" name="Picture 2" descr="C:\Users\Nina\Desktop\1565330047general_pages_09_august_2019_i76422_jiteli_oblasti_smogut_sledit.jpg">
            <a:extLst>
              <a:ext uri="{FF2B5EF4-FFF2-40B4-BE49-F238E27FC236}">
                <a16:creationId xmlns:a16="http://schemas.microsoft.com/office/drawing/2014/main" id="{C75CDD80-1FFB-43CB-969D-9D35A9A0E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362" y="4297088"/>
            <a:ext cx="6721637" cy="1868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4135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19" name="Rectangle 2">
            <a:extLst>
              <a:ext uri="{FF2B5EF4-FFF2-40B4-BE49-F238E27FC236}">
                <a16:creationId xmlns:a16="http://schemas.microsoft.com/office/drawing/2014/main" id="{3B07D3DD-5DD0-4E0D-BE20-B9D256556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5113" y="385764"/>
            <a:ext cx="6277247" cy="46756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проект «Образование»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330C87-418B-4B32-AFB5-121D8A04AB34}"/>
              </a:ext>
            </a:extLst>
          </p:cNvPr>
          <p:cNvSpPr/>
          <p:nvPr/>
        </p:nvSpPr>
        <p:spPr>
          <a:xfrm>
            <a:off x="1607122" y="910315"/>
            <a:ext cx="62772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его реализация проходила через региональный проект «Успех каждого ребенка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D98BC7B-DE45-4C88-BFA0-091FFA2EDC87}"/>
              </a:ext>
            </a:extLst>
          </p:cNvPr>
          <p:cNvSpPr/>
          <p:nvPr/>
        </p:nvSpPr>
        <p:spPr>
          <a:xfrm>
            <a:off x="1951373" y="1546957"/>
            <a:ext cx="6277246" cy="6135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 капитальный ремонт спортивного зала в МБОУ «Комсомольская средняя общеобразовательная школа №2»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сумму 2 290,9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9A8C64C5-AA14-439A-A0AD-249FFBA37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561" y="2328308"/>
            <a:ext cx="7624089" cy="5847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проект «Культура»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B1B1725-4F97-4B43-8DFA-82CA0B0DDC1A}"/>
              </a:ext>
            </a:extLst>
          </p:cNvPr>
          <p:cNvSpPr/>
          <p:nvPr/>
        </p:nvSpPr>
        <p:spPr>
          <a:xfrm>
            <a:off x="633936" y="2942006"/>
            <a:ext cx="76240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его реализация проходила через региональный проект «Творческие люди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C6184B74-CA5C-4BA4-9BAC-B5AA384235EC}"/>
              </a:ext>
            </a:extLst>
          </p:cNvPr>
          <p:cNvSpPr/>
          <p:nvPr/>
        </p:nvSpPr>
        <p:spPr>
          <a:xfrm>
            <a:off x="660569" y="3349565"/>
            <a:ext cx="7624089" cy="57464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Оказана государственная поддержка Алексеевской сельской библиотеке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103,1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FB41F4BF-3621-462F-B847-ED24A191194C}"/>
              </a:ext>
            </a:extLst>
          </p:cNvPr>
          <p:cNvSpPr/>
          <p:nvPr/>
        </p:nvSpPr>
        <p:spPr>
          <a:xfrm>
            <a:off x="660569" y="4054425"/>
            <a:ext cx="7624089" cy="73758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Оказана государственная поддержка заведующей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Отрадненским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ДК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Серегиной Наталье Васильевне, призванной лучшим сельским работником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учреждений культуры на сумму 51,5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48AA6F01-FA2F-4FC6-B89D-DADDF6D6F8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92" y="5592034"/>
            <a:ext cx="1040242" cy="752903"/>
          </a:xfrm>
          <a:prstGeom prst="rect">
            <a:avLst/>
          </a:prstGeom>
        </p:spPr>
      </p:pic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FD6A38A0-DC72-4425-86B1-0F9A2DF2BE8E}"/>
              </a:ext>
            </a:extLst>
          </p:cNvPr>
          <p:cNvSpPr/>
          <p:nvPr/>
        </p:nvSpPr>
        <p:spPr>
          <a:xfrm>
            <a:off x="1785568" y="5765542"/>
            <a:ext cx="6443051" cy="584776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Завершено строительство Водозабора №2 в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р.п.Чамзинка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96 641,9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id="{55DEBD45-B2D2-498D-A012-28AE633D04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569" y="4899633"/>
            <a:ext cx="7624089" cy="584776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проект «Жилье и городская среда»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20CDDE6-C9C2-4E9C-A3AA-334DE944E1BC}"/>
              </a:ext>
            </a:extLst>
          </p:cNvPr>
          <p:cNvSpPr txBox="1"/>
          <p:nvPr/>
        </p:nvSpPr>
        <p:spPr>
          <a:xfrm>
            <a:off x="1785568" y="5463945"/>
            <a:ext cx="7034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его реализация проходила через региональный проект «Чистая вода»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CDB17D4E-429D-4633-986F-B4BC12B870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92" y="1438104"/>
            <a:ext cx="1207712" cy="78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337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ПРОГРАММНЫЙ БЮДЖЕТ</a:t>
            </a:r>
            <a:endParaRPr lang="ru-RU" altLang="ru-RU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3C3BDD54-1C5C-49F4-AE3C-5E3C6FD26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504026"/>
            <a:ext cx="8063063" cy="169277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endParaRPr lang="ru-RU" altLang="ru-RU" sz="1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ru-RU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Программный бюджет </a:t>
            </a:r>
            <a:r>
              <a:rPr lang="ru-RU" altLang="ru-RU" dirty="0">
                <a:solidFill>
                  <a:srgbClr val="002060"/>
                </a:solidFill>
                <a:latin typeface="Cambria" pitchFamily="18" charset="0"/>
                <a:cs typeface="Arial" panose="020B0604020202020204" pitchFamily="34" charset="0"/>
              </a:rPr>
              <a:t>отличается от традиционного тем, что все или почти все расходы включены в программы и каждая программа своей целью прямо увязана с тем или иным стратегическим итогом деятельности ведомства.</a:t>
            </a:r>
          </a:p>
          <a:p>
            <a:pPr algn="just" eaLnBrk="1" hangingPunct="1">
              <a:defRPr/>
            </a:pPr>
            <a:endParaRPr lang="ru-RU" altLang="ru-RU" sz="16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F9845CC6-7AC3-4173-B41E-3BA8A12CAA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4160885"/>
              </p:ext>
            </p:extLst>
          </p:nvPr>
        </p:nvGraphicFramePr>
        <p:xfrm>
          <a:off x="755578" y="2537906"/>
          <a:ext cx="7461997" cy="3149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Text Box 13">
            <a:extLst>
              <a:ext uri="{FF2B5EF4-FFF2-40B4-BE49-F238E27FC236}">
                <a16:creationId xmlns:a16="http://schemas.microsoft.com/office/drawing/2014/main" id="{589139A6-522E-4D07-91FC-9E1544F7F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5286375"/>
            <a:ext cx="80629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rgbClr val="00206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Бюджет </a:t>
            </a:r>
            <a:r>
              <a:rPr lang="ru-RU" altLang="ru-RU" sz="1600" dirty="0" err="1">
                <a:solidFill>
                  <a:srgbClr val="00206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solidFill>
                  <a:srgbClr val="00206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муниципального района на 2021 год и на плановый период 2022 и 2023 годов формировался «программном» формате на основе 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chemeClr val="accent2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22 муниципальных программ</a:t>
            </a:r>
            <a:endParaRPr lang="ru-RU" altLang="ru-RU" sz="1600" dirty="0">
              <a:solidFill>
                <a:schemeClr val="accent2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927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A175F0B-7905-4F5F-AB64-3E86461F0933}"/>
              </a:ext>
            </a:extLst>
          </p:cNvPr>
          <p:cNvSpPr/>
          <p:nvPr/>
        </p:nvSpPr>
        <p:spPr>
          <a:xfrm>
            <a:off x="1691680" y="386330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ПРОГРАММНЫЙ БЮДЖЕТ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55">
            <a:extLst>
              <a:ext uri="{FF2B5EF4-FFF2-40B4-BE49-F238E27FC236}">
                <a16:creationId xmlns:a16="http://schemas.microsoft.com/office/drawing/2014/main" id="{2E41C92F-8299-49B4-8391-E7327AE1C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794144"/>
            <a:ext cx="6048672" cy="1077218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endParaRPr lang="ru-RU" altLang="ru-RU" sz="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ru-RU" sz="1600" b="1" dirty="0">
                <a:solidFill>
                  <a:schemeClr val="accent2"/>
                </a:solidFill>
                <a:latin typeface="Cambria" pitchFamily="18" charset="0"/>
                <a:cs typeface="Arial" charset="0"/>
              </a:rPr>
              <a:t>Муниципальная программа – </a:t>
            </a:r>
            <a:r>
              <a:rPr lang="ru-RU" altLang="ru-RU" sz="1600" b="1" dirty="0">
                <a:solidFill>
                  <a:srgbClr val="002060"/>
                </a:solidFill>
                <a:latin typeface="Cambria" pitchFamily="18" charset="0"/>
                <a:cs typeface="Arial" charset="0"/>
              </a:rPr>
              <a:t>это система мероприятий взаимоувязанных по задачам, срокам осуществления и ресурсам</a:t>
            </a:r>
          </a:p>
          <a:p>
            <a:pPr algn="ctr" eaLnBrk="1" hangingPunct="1">
              <a:defRPr/>
            </a:pPr>
            <a:endParaRPr lang="ru-RU" altLang="ru-RU" sz="800" cap="smal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15B04C79-71E3-42FF-9F59-A35C8334E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859392"/>
              </p:ext>
            </p:extLst>
          </p:nvPr>
        </p:nvGraphicFramePr>
        <p:xfrm>
          <a:off x="1691680" y="2276872"/>
          <a:ext cx="6048672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" name="Text Box 13">
            <a:extLst>
              <a:ext uri="{FF2B5EF4-FFF2-40B4-BE49-F238E27FC236}">
                <a16:creationId xmlns:a16="http://schemas.microsoft.com/office/drawing/2014/main" id="{677B9224-536E-4201-BF6F-06E22772A4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48" y="5143512"/>
            <a:ext cx="7530060" cy="861774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</a:gra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altLang="ru-RU" sz="800" dirty="0">
              <a:solidFill>
                <a:srgbClr val="00206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2020 году в </a:t>
            </a:r>
            <a:r>
              <a:rPr lang="ru-RU" sz="1400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Чамзинском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муниципальном районе действовало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муниципальных программы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Расход по муниципальным программам составил –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564 421,8 тыс.руб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что составляет 90,4% от общих расходов. </a:t>
            </a:r>
            <a:endParaRPr lang="ru-RU" altLang="ru-RU" sz="14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3433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336763"/>
              </p:ext>
            </p:extLst>
          </p:nvPr>
        </p:nvGraphicFramePr>
        <p:xfrm>
          <a:off x="762000" y="1438104"/>
          <a:ext cx="7842448" cy="4556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муниципальной службы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Республики Мордовия (2015-2025 годы)»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1 479,5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1 476,6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2423840432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районе» на 2016-2025 годы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376 001,0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372 257,9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229964700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«Социальная поддержка граждан» на 2017-2025 годы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3 655,6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3 419,6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630719091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культуры и туризма в Чамзинском муниципальном районе на 2014-2025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52 275,1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52 194,6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19416564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физической культуры и массового спорта в Чамзинском муниципальном районе на 2016-2024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57221024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развития сельского хозяйства и регулирования рынков сельскохозяйственной продукции, сырья и продовольствия в Чамзинском муниципальном районе на 2015-2025 годы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2 912,0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1 756,0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60,3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2423546788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042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4843"/>
              </p:ext>
            </p:extLst>
          </p:nvPr>
        </p:nvGraphicFramePr>
        <p:xfrm>
          <a:off x="762000" y="1438104"/>
          <a:ext cx="7842448" cy="4754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«Энергосбережение и повышение энергетической эффективности в Чамзинском муниципальном районе Республики Мордовия» на 2016-2024 годы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265,1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265,1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157163132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автомобильных дорог на 2015-2025 годы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Республики Мордовия»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7 069,0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6 173,1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87,3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894303664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«Охрана окружающей среды и повышение экологической безопасности на 2018-2024 годы» в Чамзинском муниципальном районе Республики Мордовия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210659442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повышения эффективности управления муниципальными финансами в Чамзинском муниципальном районе Республики Мордовия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8 363,5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8 347,7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414907833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Чамзинского муниципального района Республики Мордовия «Цифровая трансформация Чамзинского муниципального района Республики Мордовия на 2020-2025гг»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516,4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516,4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834341386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8366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627480"/>
              </p:ext>
            </p:extLst>
          </p:nvPr>
        </p:nvGraphicFramePr>
        <p:xfrm>
          <a:off x="762000" y="1438104"/>
          <a:ext cx="7842448" cy="4754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 «Комплексное развитие сельских территорий»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866370435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«Гармонизация межнациональных и межконфессиональных отношений в Чамзинском муниципальном районе на 2014-2025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39583069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Чамзинского муниципального района Республики Мордовия «Обеспечение доступным и комфортным жильем и коммунальными услугами граждан Российской Федерации»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3 544,6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3 544,6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679736271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«Модернизация и реформирование жилищно-коммунального хозяйства» на 2016-2024 годы в Чамзинском муниципальном районе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111 296,2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111 267,5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181875456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развития и поддержки малого и среднего предпринимательства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975549864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«Молодёжь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на 2016-2024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789682547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3434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415440"/>
              </p:ext>
            </p:extLst>
          </p:nvPr>
        </p:nvGraphicFramePr>
        <p:xfrm>
          <a:off x="762000" y="1438104"/>
          <a:ext cx="7842448" cy="4754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«Духовно-нравственное воспитание детей, молодежи и населения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на 2016-2025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473477071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«Оформление права собственности на муниципальные и бесхозяйные объекты недвижимого имущества, расположенные на территории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534,0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534,0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846640959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«Укрепление общественного порядка и обеспечение общественной безопасности в Чамзинском муниципальном районе на 2016-2025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2 143,2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2 121,0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958954471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«Патриотическое воспитание граждан, проживающих на территории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на 2017-2025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073892622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«Повышение безопасности дорожного движения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на 2016-2025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8066614"/>
                  </a:ext>
                </a:extLst>
              </a:tr>
              <a:tr h="555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570 619,7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564 421,8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98,9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448304904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72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r>
              <a:rPr lang="ru-RU" altLang="ru-RU" sz="24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Сельское хозяйство</a:t>
            </a:r>
            <a:endParaRPr lang="ru-RU" altLang="ru-RU" sz="24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39C18093-7E81-430C-A650-E53B505239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444060"/>
              </p:ext>
            </p:extLst>
          </p:nvPr>
        </p:nvGraphicFramePr>
        <p:xfrm>
          <a:off x="755579" y="1438105"/>
          <a:ext cx="7776862" cy="5455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29">
                  <a:extLst>
                    <a:ext uri="{9D8B030D-6E8A-4147-A177-3AD203B41FA5}">
                      <a16:colId xmlns:a16="http://schemas.microsoft.com/office/drawing/2014/main" val="3495673671"/>
                    </a:ext>
                  </a:extLst>
                </a:gridCol>
                <a:gridCol w="1372388">
                  <a:extLst>
                    <a:ext uri="{9D8B030D-6E8A-4147-A177-3AD203B41FA5}">
                      <a16:colId xmlns:a16="http://schemas.microsoft.com/office/drawing/2014/main" val="3519619801"/>
                    </a:ext>
                  </a:extLst>
                </a:gridCol>
                <a:gridCol w="1219900">
                  <a:extLst>
                    <a:ext uri="{9D8B030D-6E8A-4147-A177-3AD203B41FA5}">
                      <a16:colId xmlns:a16="http://schemas.microsoft.com/office/drawing/2014/main" val="2069563819"/>
                    </a:ext>
                  </a:extLst>
                </a:gridCol>
                <a:gridCol w="1296145">
                  <a:extLst>
                    <a:ext uri="{9D8B030D-6E8A-4147-A177-3AD203B41FA5}">
                      <a16:colId xmlns:a16="http://schemas.microsoft.com/office/drawing/2014/main" val="1941600744"/>
                    </a:ext>
                  </a:extLst>
                </a:gridCol>
              </a:tblGrid>
              <a:tr h="474476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исполнения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801436"/>
                  </a:ext>
                </a:extLst>
              </a:tr>
              <a:tr h="267573"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Сельское хозяйство и рыболовство, </a:t>
                      </a:r>
                      <a:r>
                        <a:rPr lang="ru-RU" sz="13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4146,0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2679,5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5363164"/>
                  </a:ext>
                </a:extLst>
              </a:tr>
              <a:tr h="26753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отрасли в общих расходах</a:t>
                      </a: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7" marR="91447" marT="45698" marB="45698" anchor="ctr" horzOverflow="overflow"/>
                </a:tc>
                <a:extLst>
                  <a:ext uri="{0D108BD9-81ED-4DB2-BD59-A6C34878D82A}">
                    <a16:rowId xmlns:a16="http://schemas.microsoft.com/office/drawing/2014/main" val="227670069"/>
                  </a:ext>
                </a:extLst>
              </a:tr>
              <a:tr h="99983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развития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на 2015-2025 годы 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2837,0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1681,0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59,3</a:t>
                      </a:r>
                    </a:p>
                  </a:txBody>
                  <a:tcPr marL="91447" marR="91447" marT="45698" marB="45698" anchor="ctr" horzOverflow="overflow"/>
                </a:tc>
                <a:extLst>
                  <a:ext uri="{0D108BD9-81ED-4DB2-BD59-A6C34878D82A}">
                    <a16:rowId xmlns:a16="http://schemas.microsoft.com/office/drawing/2014/main" val="1655286059"/>
                  </a:ext>
                </a:extLst>
              </a:tr>
              <a:tr h="6336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Стимулирование обучения и закрепления молодых специалистов в сельскохозяйственном производстве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2837,0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1681,0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59,3</a:t>
                      </a:r>
                    </a:p>
                  </a:txBody>
                  <a:tcPr marL="91447" marR="91447" marT="45698" marB="45698" anchor="ctr" horzOverflow="overflow"/>
                </a:tc>
                <a:extLst>
                  <a:ext uri="{0D108BD9-81ED-4DB2-BD59-A6C34878D82A}">
                    <a16:rowId xmlns:a16="http://schemas.microsoft.com/office/drawing/2014/main" val="2170976774"/>
                  </a:ext>
                </a:extLst>
              </a:tr>
              <a:tr h="4224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стипендии студентам, обучающимся по очной форме обучения по сельскохозяйственным профессиям, специальностям, направлениям подготовки 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47,9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1687703803"/>
                  </a:ext>
                </a:extLst>
              </a:tr>
              <a:tr h="4224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компенсационной выплаты молодым специалистам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1257,0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670,0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53,3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1535230235"/>
                  </a:ext>
                </a:extLst>
              </a:tr>
              <a:tr h="4224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ежемесячной денежной выплаты молодым специалистам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1461,0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954,0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65,3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2126862308"/>
                  </a:ext>
                </a:extLst>
              </a:tr>
              <a:tr h="8167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Осуществление государственных полномочий Республики Мордовия по организации мероприятий при осуществлении деятельности по обращению с животными без владельцев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1309,0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998,5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76,3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4114299666"/>
                  </a:ext>
                </a:extLst>
              </a:tr>
            </a:tbl>
          </a:graphicData>
        </a:graphic>
      </p:graphicFrame>
      <p:pic>
        <p:nvPicPr>
          <p:cNvPr id="8" name="Рисунок 3" descr="1228176105gO3zMT.jpg">
            <a:extLst>
              <a:ext uri="{FF2B5EF4-FFF2-40B4-BE49-F238E27FC236}">
                <a16:creationId xmlns:a16="http://schemas.microsoft.com/office/drawing/2014/main" id="{DB179631-29E6-4BC9-BA8A-C1CEACE8B5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259" y="1040752"/>
            <a:ext cx="1214437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1251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1331640" y="476672"/>
            <a:ext cx="705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 Дорожного хозяйства </a:t>
            </a:r>
            <a:r>
              <a:rPr lang="ru-RU" alt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</a:t>
            </a:r>
            <a:endParaRPr lang="ru-RU" alt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5">
            <a:extLst>
              <a:ext uri="{FF2B5EF4-FFF2-40B4-BE49-F238E27FC236}">
                <a16:creationId xmlns:a16="http://schemas.microsoft.com/office/drawing/2014/main" id="{3F5DD20F-0512-4E3A-A000-6ABE35A9A3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699154"/>
              </p:ext>
            </p:extLst>
          </p:nvPr>
        </p:nvGraphicFramePr>
        <p:xfrm>
          <a:off x="827584" y="1438104"/>
          <a:ext cx="7272808" cy="368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2929">
                  <a:extLst>
                    <a:ext uri="{9D8B030D-6E8A-4147-A177-3AD203B41FA5}">
                      <a16:colId xmlns:a16="http://schemas.microsoft.com/office/drawing/2014/main" val="3995032698"/>
                    </a:ext>
                  </a:extLst>
                </a:gridCol>
                <a:gridCol w="988538">
                  <a:extLst>
                    <a:ext uri="{9D8B030D-6E8A-4147-A177-3AD203B41FA5}">
                      <a16:colId xmlns:a16="http://schemas.microsoft.com/office/drawing/2014/main" val="1631547400"/>
                    </a:ext>
                  </a:extLst>
                </a:gridCol>
                <a:gridCol w="1200366">
                  <a:extLst>
                    <a:ext uri="{9D8B030D-6E8A-4147-A177-3AD203B41FA5}">
                      <a16:colId xmlns:a16="http://schemas.microsoft.com/office/drawing/2014/main" val="3354516400"/>
                    </a:ext>
                  </a:extLst>
                </a:gridCol>
                <a:gridCol w="1270975">
                  <a:extLst>
                    <a:ext uri="{9D8B030D-6E8A-4147-A177-3AD203B41FA5}">
                      <a16:colId xmlns:a16="http://schemas.microsoft.com/office/drawing/2014/main" val="2483998739"/>
                    </a:ext>
                  </a:extLst>
                </a:gridCol>
              </a:tblGrid>
              <a:tr h="329288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Исполнено,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6289513"/>
                  </a:ext>
                </a:extLst>
              </a:tr>
              <a:tr h="329288">
                <a:tc vMerge="1"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3801156"/>
                  </a:ext>
                </a:extLst>
              </a:tr>
              <a:tr h="329288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Всего, в том числе: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1610,4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6 046,5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6 173,1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65508"/>
                  </a:ext>
                </a:extLst>
              </a:tr>
              <a:tr h="1020793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автомобильных дорог местного значения и искусственных сооружений на них в границах населенных пунктов поселения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1610,4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1 665,5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3 025,9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9981446"/>
                  </a:ext>
                </a:extLst>
              </a:tr>
              <a:tr h="7902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Выполнение кадастровых работ по постановке на ГКУ дорог общего пользования местного значения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643,6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319532"/>
                  </a:ext>
                </a:extLst>
              </a:tr>
              <a:tr h="559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Капитальный ремонт дороги в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с.Киржеманы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ул.Полевая</a:t>
                      </a:r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3 737,4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590112"/>
                  </a:ext>
                </a:extLst>
              </a:tr>
              <a:tr h="329288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Капитальный ремонт дороги в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с.Апраксино</a:t>
                      </a:r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3 147,2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967131"/>
                  </a:ext>
                </a:extLst>
              </a:tr>
            </a:tbl>
          </a:graphicData>
        </a:graphic>
      </p:graphicFrame>
      <p:pic>
        <p:nvPicPr>
          <p:cNvPr id="11" name="Picture 2" descr="http://i.mycdn.me/i?r=AzEPZsRbOZEKgBhR0XGMT1Rk3OpbYgzD7k7hveYvHr0ydKaKTM5SRkZCeTgDn6uOyic">
            <a:extLst>
              <a:ext uri="{FF2B5EF4-FFF2-40B4-BE49-F238E27FC236}">
                <a16:creationId xmlns:a16="http://schemas.microsoft.com/office/drawing/2014/main" id="{0B2A8683-00F4-4DAA-A4C0-138DFC5C6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1282056"/>
            <a:ext cx="964235" cy="798749"/>
          </a:xfrm>
          <a:prstGeom prst="rect">
            <a:avLst/>
          </a:prstGeom>
          <a:noFill/>
          <a:effectLst>
            <a:softEdge rad="31750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0387624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0106BAF-7726-4A2C-8009-EEEE1C53632A}"/>
              </a:ext>
            </a:extLst>
          </p:cNvPr>
          <p:cNvSpPr/>
          <p:nvPr/>
        </p:nvSpPr>
        <p:spPr>
          <a:xfrm>
            <a:off x="1547664" y="412223"/>
            <a:ext cx="62646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u="sng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 бюджетных расходов на социальную сферу*</a:t>
            </a:r>
            <a:endParaRPr lang="ru-RU" sz="2400" b="1" i="1" u="sng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8D18F09E-6614-4E65-979D-7245263553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5717364"/>
              </p:ext>
            </p:extLst>
          </p:nvPr>
        </p:nvGraphicFramePr>
        <p:xfrm>
          <a:off x="467544" y="2170250"/>
          <a:ext cx="2880320" cy="2809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CEC0082B-35B1-4AEB-BB2B-05B2A27B5A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4073433"/>
              </p:ext>
            </p:extLst>
          </p:nvPr>
        </p:nvGraphicFramePr>
        <p:xfrm>
          <a:off x="2987824" y="2203456"/>
          <a:ext cx="2808314" cy="2809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9251FE7D-8D7A-4AF4-856C-FD912B92B4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3618115"/>
              </p:ext>
            </p:extLst>
          </p:nvPr>
        </p:nvGraphicFramePr>
        <p:xfrm>
          <a:off x="5484440" y="2203456"/>
          <a:ext cx="2897560" cy="2836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94953F7-7FF8-4718-B465-C4865782CA32}"/>
              </a:ext>
            </a:extLst>
          </p:cNvPr>
          <p:cNvSpPr txBox="1"/>
          <p:nvPr/>
        </p:nvSpPr>
        <p:spPr>
          <a:xfrm>
            <a:off x="762001" y="5517232"/>
            <a:ext cx="719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* Включает данные по разделам бюджетной классификации расходов: «Образование», «Культура, кинематография», «Социальная политика, «Физкультура и спорт»</a:t>
            </a:r>
          </a:p>
        </p:txBody>
      </p:sp>
    </p:spTree>
    <p:extLst>
      <p:ext uri="{BB962C8B-B14F-4D97-AF65-F5344CB8AC3E}">
        <p14:creationId xmlns:p14="http://schemas.microsoft.com/office/powerpoint/2010/main" val="41545743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pic>
        <p:nvPicPr>
          <p:cNvPr id="5" name="Рисунок 9">
            <a:extLst>
              <a:ext uri="{FF2B5EF4-FFF2-40B4-BE49-F238E27FC236}">
                <a16:creationId xmlns:a16="http://schemas.microsoft.com/office/drawing/2014/main" id="{0C7B7A81-9EFB-4676-9F69-CDAD969B2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0" y="1520611"/>
            <a:ext cx="2232247" cy="1630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7E8AA1-4528-4A41-BDBA-31CC2EADF50D}"/>
              </a:ext>
            </a:extLst>
          </p:cNvPr>
          <p:cNvSpPr txBox="1"/>
          <p:nvPr/>
        </p:nvSpPr>
        <p:spPr>
          <a:xfrm>
            <a:off x="1475656" y="48005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на дошкольное образование в 2021 году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B821259-AF74-4838-B41C-6C02D70F754F}"/>
              </a:ext>
            </a:extLst>
          </p:cNvPr>
          <p:cNvSpPr/>
          <p:nvPr/>
        </p:nvSpPr>
        <p:spPr>
          <a:xfrm>
            <a:off x="2915815" y="1438104"/>
            <a:ext cx="5760641" cy="55073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дошкольным образовательным организациям на финансовое обеспечение муниципального задания на оказание муниципальных услуг в сумме 117 273,5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E646601-1032-4EC9-A8CF-E0CF65337981}"/>
              </a:ext>
            </a:extLst>
          </p:cNvPr>
          <p:cNvSpPr/>
          <p:nvPr/>
        </p:nvSpPr>
        <p:spPr>
          <a:xfrm>
            <a:off x="2915815" y="2084435"/>
            <a:ext cx="5760641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проектно-сметной документации, капитальный ремонт, благоустройство прилегающей территории и приобретение оборудования для муниципальных дошкольных учреждений в сумме 1493,7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85AE699-F3EB-4F23-90E6-ECE933D3A542}"/>
              </a:ext>
            </a:extLst>
          </p:cNvPr>
          <p:cNvSpPr/>
          <p:nvPr/>
        </p:nvSpPr>
        <p:spPr>
          <a:xfrm>
            <a:off x="2913832" y="2803507"/>
            <a:ext cx="5760641" cy="47937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Укрепление материально-технической базы дошкольных учреждений в сумме 404,5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9F496F8-58A2-4BC7-A49A-BA83E0DB23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223689"/>
            <a:ext cx="1813035" cy="152548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610C28C-C772-4E7A-8973-89A963D910D7}"/>
              </a:ext>
            </a:extLst>
          </p:cNvPr>
          <p:cNvSpPr/>
          <p:nvPr/>
        </p:nvSpPr>
        <p:spPr>
          <a:xfrm>
            <a:off x="467544" y="341032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на общее образование в 2021 году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EDB1FBFE-127C-4F09-8594-694495927019}"/>
              </a:ext>
            </a:extLst>
          </p:cNvPr>
          <p:cNvSpPr/>
          <p:nvPr/>
        </p:nvSpPr>
        <p:spPr>
          <a:xfrm>
            <a:off x="2425587" y="3844554"/>
            <a:ext cx="6249878" cy="550735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общеобразовательным организациям на финансовое обеспечение муниципального задания на оказание муниципальных услуг в сумме 171 789,9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12B6E2E3-D507-4A49-BB23-9CE70F2D014E}"/>
              </a:ext>
            </a:extLst>
          </p:cNvPr>
          <p:cNvSpPr/>
          <p:nvPr/>
        </p:nvSpPr>
        <p:spPr>
          <a:xfrm>
            <a:off x="2425587" y="4490472"/>
            <a:ext cx="6249878" cy="550736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бесплатного горячего питания обучающихся, получающих начальное общее образование в муниципальных образовательных организациях в сумме 10 288,0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4B4CA6BC-AD14-44C5-8650-A57B7319F4BB}"/>
              </a:ext>
            </a:extLst>
          </p:cNvPr>
          <p:cNvSpPr/>
          <p:nvPr/>
        </p:nvSpPr>
        <p:spPr>
          <a:xfrm>
            <a:off x="2425587" y="5136391"/>
            <a:ext cx="6248886" cy="658635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в общеобразовательных организациях, расположенных в сельской местности и малых городах, условий для занятий физической культурой и спортом в рамках регионального проекта «Успех каждого ребенка» - 2 290,9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14F73816-57EE-4CA9-B851-7A01F7ADDAA4}"/>
              </a:ext>
            </a:extLst>
          </p:cNvPr>
          <p:cNvSpPr/>
          <p:nvPr/>
        </p:nvSpPr>
        <p:spPr>
          <a:xfrm>
            <a:off x="2455894" y="5890209"/>
            <a:ext cx="6191696" cy="431064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Укрепление материально-технической базы общеобразовательных учреждений в сумме 9 152,8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8653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7E8AA1-4528-4A41-BDBA-31CC2EADF50D}"/>
              </a:ext>
            </a:extLst>
          </p:cNvPr>
          <p:cNvSpPr txBox="1"/>
          <p:nvPr/>
        </p:nvSpPr>
        <p:spPr>
          <a:xfrm>
            <a:off x="1475656" y="48005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по отрасли «Культура» в 2021 году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B821259-AF74-4838-B41C-6C02D70F754F}"/>
              </a:ext>
            </a:extLst>
          </p:cNvPr>
          <p:cNvSpPr/>
          <p:nvPr/>
        </p:nvSpPr>
        <p:spPr>
          <a:xfrm>
            <a:off x="2915815" y="1438104"/>
            <a:ext cx="5866182" cy="55073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Содержание учреждений культуры в сумме 33 154,2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E646601-1032-4EC9-A8CF-E0CF65337981}"/>
              </a:ext>
            </a:extLst>
          </p:cNvPr>
          <p:cNvSpPr/>
          <p:nvPr/>
        </p:nvSpPr>
        <p:spPr>
          <a:xfrm>
            <a:off x="2967596" y="3209182"/>
            <a:ext cx="5864205" cy="1165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культурных мероприятий в сумме 440,3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D08574F1-E5AA-4228-A6FE-C9B927DC1DBC}"/>
              </a:ext>
            </a:extLst>
          </p:cNvPr>
          <p:cNvSpPr/>
          <p:nvPr/>
        </p:nvSpPr>
        <p:spPr>
          <a:xfrm>
            <a:off x="2915815" y="4686059"/>
            <a:ext cx="6082206" cy="131101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Модернизация библиотек в части комплектования книжных фондов в сумме 401,4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A023F94B-809A-407F-87F1-7EF553E2E554}"/>
              </a:ext>
            </a:extLst>
          </p:cNvPr>
          <p:cNvSpPr/>
          <p:nvPr/>
        </p:nvSpPr>
        <p:spPr>
          <a:xfrm>
            <a:off x="2915815" y="2066632"/>
            <a:ext cx="5864205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Текущий ремонт помещений структурных подразделений «Дом культуры «Цементник» МБУ «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Чамзинский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РДК» в сумме 153,1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E2AF573-014B-42DB-A9B3-C6939E29AD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439121"/>
            <a:ext cx="2448273" cy="1509198"/>
          </a:xfrm>
          <a:prstGeom prst="rect">
            <a:avLst/>
          </a:prstGeom>
        </p:spPr>
      </p:pic>
      <p:pic>
        <p:nvPicPr>
          <p:cNvPr id="19" name="Рисунок 7">
            <a:extLst>
              <a:ext uri="{FF2B5EF4-FFF2-40B4-BE49-F238E27FC236}">
                <a16:creationId xmlns:a16="http://schemas.microsoft.com/office/drawing/2014/main" id="{A28FDC93-03E0-49B5-8E1C-97EA9916F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701888"/>
            <a:ext cx="1744964" cy="1350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7">
            <a:extLst>
              <a:ext uri="{FF2B5EF4-FFF2-40B4-BE49-F238E27FC236}">
                <a16:creationId xmlns:a16="http://schemas.microsoft.com/office/drawing/2014/main" id="{649A5F0E-6BC9-40A0-9C4E-D17A39C07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50" y="2980298"/>
            <a:ext cx="2163010" cy="1622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76533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7E8AA1-4528-4A41-BDBA-31CC2EADF50D}"/>
              </a:ext>
            </a:extLst>
          </p:cNvPr>
          <p:cNvSpPr txBox="1"/>
          <p:nvPr/>
        </p:nvSpPr>
        <p:spPr>
          <a:xfrm>
            <a:off x="1475656" y="48005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по отрасли «Социальная политика» в 2021 году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4E336265-09E1-4508-8904-4454B2957A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067870"/>
              </p:ext>
            </p:extLst>
          </p:nvPr>
        </p:nvGraphicFramePr>
        <p:xfrm>
          <a:off x="736360" y="1585499"/>
          <a:ext cx="7724072" cy="4053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99936">
                  <a:extLst>
                    <a:ext uri="{9D8B030D-6E8A-4147-A177-3AD203B41FA5}">
                      <a16:colId xmlns:a16="http://schemas.microsoft.com/office/drawing/2014/main" val="87000407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17368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95864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бесплатного питания обучающимся с ограниченными возможностями здоровья в муниципальных образовательных организациях, в том числе в случае обучения по медицинским показаниям на дому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690,3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7071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обучающимся в муниципальных общеобразовательных организациях Республики Мордовия из малоимущих семей питания с освобождением от платы его стоимости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1 407,4</a:t>
                      </a:r>
                      <a:endParaRPr lang="ru-RU" sz="140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7286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гражданам субсидий на улучшение жилищных условий граждан, проживающих на сельских территориях в рамках муниципальной программы «Комплексное развитие сельских территорий»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28,6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82024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выплата молодым семьям на строительство или приобретение жилья в рамках муниципальной программы «Обеспечение доступным и комфортным жильем и коммунальными услугами граждан Российской Федерации»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2322,5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66810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Оплата труда приемных родителей и выплата ежемесячного денежного пособия опекуну (попечителю), приемному родителю на содержание ребенка, находящегося под опекой (попечительством), в приемной семье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8012,8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508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kern="12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Приобретение жилья для детей-сирот и детей, оставшихся без попечения родителей, а также лиц из их числа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1 211,3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5485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01707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8F2C136-EE88-4865-9EF7-8DA99C433A00}"/>
              </a:ext>
            </a:extLst>
          </p:cNvPr>
          <p:cNvSpPr/>
          <p:nvPr/>
        </p:nvSpPr>
        <p:spPr>
          <a:xfrm>
            <a:off x="1619672" y="502196"/>
            <a:ext cx="676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Межбюджетные трансферты</a:t>
            </a:r>
            <a:r>
              <a:rPr lang="ru-RU" altLang="ru-RU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финансовая помощь, передаваемая бюджету другого уровня</a:t>
            </a:r>
            <a:endParaRPr lang="ru-RU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Group 29">
            <a:extLst>
              <a:ext uri="{FF2B5EF4-FFF2-40B4-BE49-F238E27FC236}">
                <a16:creationId xmlns:a16="http://schemas.microsoft.com/office/drawing/2014/main" id="{893A6872-93EE-45C7-B0B4-DB746782B9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4673369"/>
              </p:ext>
            </p:extLst>
          </p:nvPr>
        </p:nvGraphicFramePr>
        <p:xfrm>
          <a:off x="762000" y="1607644"/>
          <a:ext cx="8120510" cy="3352804"/>
        </p:xfrm>
        <a:graphic>
          <a:graphicData uri="http://schemas.openxmlformats.org/drawingml/2006/table">
            <a:tbl>
              <a:tblPr/>
              <a:tblGrid>
                <a:gridCol w="2767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53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707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ru-RU" altLang="ru-RU" sz="1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предоствляются</a:t>
                      </a:r>
                      <a:r>
                        <a:rPr kumimoji="0" lang="ru-RU" altLang="ru-RU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целях выравнивания финансовых возможностей поселений по осуществлению органами местного самоуправления полномочий по решению вопросов местного значения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07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ru-RU" sz="160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межбюджетные трансферты общего характера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предоставляются в </a:t>
                      </a:r>
                      <a:r>
                        <a:rPr lang="ru-RU" sz="160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форме субсидий и иных межбюджетных трансфертов бюджетам муниципальных образований, имеющих целевое назначение, отнесение которых на соответствующие разделы и подразделы классификации расходов не представляется возможным</a:t>
                      </a:r>
                      <a:endParaRPr kumimoji="0" lang="ru-RU" altLang="ru-RU" sz="16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78F31073-A9EF-4572-AAD9-5B9BF2D196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0510160"/>
              </p:ext>
            </p:extLst>
          </p:nvPr>
        </p:nvGraphicFramePr>
        <p:xfrm>
          <a:off x="784676" y="4869160"/>
          <a:ext cx="3996444" cy="1297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221169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F1F4DBC-0698-4353-9822-44E3E67C67C3}"/>
              </a:ext>
            </a:extLst>
          </p:cNvPr>
          <p:cNvSpPr/>
          <p:nvPr/>
        </p:nvSpPr>
        <p:spPr>
          <a:xfrm>
            <a:off x="1547664" y="569764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Контактная информация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AF7DA25-D5D0-4356-89D2-035B611F0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5656" y="1268517"/>
            <a:ext cx="385762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C00000"/>
                </a:solidFill>
                <a:latin typeface="Cambria" panose="02040503050406030204" pitchFamily="18" charset="0"/>
              </a:rPr>
              <a:t>Финансовое управление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администрацииЧамзинского</a:t>
            </a:r>
            <a:endParaRPr lang="ru-RU" altLang="ru-RU" sz="1400" b="1" dirty="0">
              <a:solidFill>
                <a:srgbClr val="C00000"/>
              </a:solidFill>
              <a:latin typeface="Cambria" panose="020405030504060302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C00000"/>
                </a:solidFill>
                <a:latin typeface="Cambria" panose="02040503050406030204" pitchFamily="18" charset="0"/>
              </a:rPr>
              <a:t>муниципального района Республики Мордовия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ru-RU" sz="1400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  <a:t> 431700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, 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Мордовия, </a:t>
            </a:r>
            <a:r>
              <a:rPr lang="ru-RU" altLang="ru-RU" sz="1400" b="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Чамзинский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район, </a:t>
            </a:r>
            <a:r>
              <a:rPr lang="ru-RU" altLang="ru-RU" sz="1400" b="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р.п.Чамзинка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1400" b="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ул.Победы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д.1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Chamzinka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.</a:t>
            </a:r>
            <a:r>
              <a:rPr lang="en-US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finupr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@</a:t>
            </a:r>
            <a:r>
              <a:rPr lang="en-US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e-</a:t>
            </a:r>
            <a:r>
              <a:rPr lang="en-US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mordovia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.</a:t>
            </a:r>
            <a:r>
              <a:rPr lang="ru-RU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ru</a:t>
            </a:r>
            <a:endParaRPr lang="ru-RU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srgbClr val="000066"/>
              </a:solidFill>
              <a:latin typeface="Arial" panose="020B060402020202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400" dirty="0">
                <a:solidFill>
                  <a:srgbClr val="000066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http://chamzinka.e-mordovia.ru/content/view/4084</a:t>
            </a:r>
            <a:endParaRPr lang="ru-RU" altLang="ru-RU" sz="1400" dirty="0">
              <a:solidFill>
                <a:srgbClr val="000066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 (883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437</a:t>
            </a: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2 -11-84, 2-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2-14-53</a:t>
            </a:r>
          </a:p>
        </p:txBody>
      </p:sp>
      <p:pic>
        <p:nvPicPr>
          <p:cNvPr id="7" name="Picture 2" descr="Картинки по запросу &quot;почтовый адрес картинка&quot;">
            <a:extLst>
              <a:ext uri="{FF2B5EF4-FFF2-40B4-BE49-F238E27FC236}">
                <a16:creationId xmlns:a16="http://schemas.microsoft.com/office/drawing/2014/main" id="{3566A984-257B-4140-AD46-9BA0FFFD5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7835" y="2554672"/>
            <a:ext cx="928694" cy="8036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4" descr="Картинки по запросу &quot;эдектронный адрес картинка&quot;">
            <a:extLst>
              <a:ext uri="{FF2B5EF4-FFF2-40B4-BE49-F238E27FC236}">
                <a16:creationId xmlns:a16="http://schemas.microsoft.com/office/drawing/2014/main" id="{97A4A649-9246-48B6-9B61-A442913DE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3035" y="3719787"/>
            <a:ext cx="1008112" cy="91194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1" name="Прямоугольник 18">
            <a:extLst>
              <a:ext uri="{FF2B5EF4-FFF2-40B4-BE49-F238E27FC236}">
                <a16:creationId xmlns:a16="http://schemas.microsoft.com/office/drawing/2014/main" id="{A3A3059D-4D5A-4402-90BD-35E581C40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592" y="5547073"/>
            <a:ext cx="8143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>
                <a:solidFill>
                  <a:srgbClr val="002060"/>
                </a:solidFill>
                <a:latin typeface="Cambria" panose="02040503050406030204" pitchFamily="18" charset="0"/>
              </a:rPr>
              <a:t>График работы: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rgbClr val="002060"/>
                </a:solidFill>
                <a:latin typeface="Cambria" panose="02040503050406030204" pitchFamily="18" charset="0"/>
              </a:rPr>
              <a:t>Понедельник – четверг с 8-30 до 17-30, пятница с 8-30 до 16-30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rgbClr val="002060"/>
                </a:solidFill>
                <a:latin typeface="Cambria" panose="02040503050406030204" pitchFamily="18" charset="0"/>
              </a:rPr>
              <a:t>Обеденный перерыв – с 13-00 до 14-00</a:t>
            </a:r>
          </a:p>
        </p:txBody>
      </p:sp>
      <p:pic>
        <p:nvPicPr>
          <p:cNvPr id="12" name="Picture 6" descr="Картинки по запросу &quot;телефон картинка&quot;">
            <a:extLst>
              <a:ext uri="{FF2B5EF4-FFF2-40B4-BE49-F238E27FC236}">
                <a16:creationId xmlns:a16="http://schemas.microsoft.com/office/drawing/2014/main" id="{55221787-C697-424B-A730-5E6590896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5355" y="4777427"/>
            <a:ext cx="738086" cy="64294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A99612-4FF2-4A1B-80A2-A5D3FA89DCA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081" y="1649883"/>
            <a:ext cx="3372429" cy="355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314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67D7BB-DC70-4754-B761-DC50436DBD10}"/>
              </a:ext>
            </a:extLst>
          </p:cNvPr>
          <p:cNvSpPr/>
          <p:nvPr/>
        </p:nvSpPr>
        <p:spPr>
          <a:xfrm>
            <a:off x="2507813" y="3244334"/>
            <a:ext cx="41283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altLang="ru-RU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endParaRPr lang="ru-RU" sz="24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281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17892</TotalTime>
  <Words>3610</Words>
  <Application>Microsoft Office PowerPoint</Application>
  <PresentationFormat>Экран (4:3)</PresentationFormat>
  <Paragraphs>824</Paragraphs>
  <Slides>40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7" baseType="lpstr">
      <vt:lpstr>Arial</vt:lpstr>
      <vt:lpstr>Calibri</vt:lpstr>
      <vt:lpstr>Cambria</vt:lpstr>
      <vt:lpstr>Impact</vt:lpstr>
      <vt:lpstr>Times New Roman</vt:lpstr>
      <vt:lpstr>Wingdings</vt:lpstr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Shef</cp:lastModifiedBy>
  <cp:revision>1696</cp:revision>
  <cp:lastPrinted>2022-04-13T06:21:25Z</cp:lastPrinted>
  <dcterms:created xsi:type="dcterms:W3CDTF">2016-04-13T05:32:14Z</dcterms:created>
  <dcterms:modified xsi:type="dcterms:W3CDTF">2022-04-13T13:36:48Z</dcterms:modified>
</cp:coreProperties>
</file>