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1" r:id="rId3"/>
    <p:sldId id="273" r:id="rId4"/>
    <p:sldId id="265" r:id="rId5"/>
    <p:sldId id="266" r:id="rId6"/>
    <p:sldId id="257" r:id="rId7"/>
    <p:sldId id="258" r:id="rId8"/>
    <p:sldId id="260" r:id="rId9"/>
    <p:sldId id="261" r:id="rId10"/>
    <p:sldId id="263" r:id="rId11"/>
    <p:sldId id="270" r:id="rId12"/>
  </p:sldIdLst>
  <p:sldSz cx="9144000" cy="5143500" type="screen16x9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7F7B575-EF8B-4F88-84F5-A6D1764EF89E}">
          <p14:sldIdLst>
            <p14:sldId id="256"/>
          </p14:sldIdLst>
        </p14:section>
        <p14:section name="Раздел без заголовка" id="{4B09BCF4-366A-44C7-A4E4-C8BE1824F095}">
          <p14:sldIdLst>
            <p14:sldId id="271"/>
            <p14:sldId id="273"/>
            <p14:sldId id="265"/>
            <p14:sldId id="266"/>
            <p14:sldId id="257"/>
            <p14:sldId id="258"/>
            <p14:sldId id="260"/>
            <p14:sldId id="261"/>
            <p14:sldId id="263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1919"/>
    <a:srgbClr val="FF4F4F"/>
    <a:srgbClr val="FF2525"/>
    <a:srgbClr val="B919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70000"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70000"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70000"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70000"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70000"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70000"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jpe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4.xml" /><Relationship Id="rId4" Type="http://schemas.openxmlformats.org/officeDocument/2006/relationships/image" Target="../media/image5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7.jpg" /><Relationship Id="rId4" Type="http://schemas.openxmlformats.org/officeDocument/2006/relationships/image" Target="../media/image4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4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4.png" /><Relationship Id="rId5" Type="http://schemas.openxmlformats.org/officeDocument/2006/relationships/image" Target="../media/image11.png" /><Relationship Id="rId4" Type="http://schemas.openxmlformats.org/officeDocument/2006/relationships/image" Target="../media/image10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2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4.jpeg" /><Relationship Id="rId4" Type="http://schemas.openxmlformats.org/officeDocument/2006/relationships/image" Target="../media/image13.jpe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5.png" /><Relationship Id="rId4" Type="http://schemas.openxmlformats.org/officeDocument/2006/relationships/image" Target="../media/image4.png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1840" cy="5141520"/>
          </a:xfrm>
          <a:prstGeom prst="rect">
            <a:avLst/>
          </a:prstGeom>
          <a:ln w="12700">
            <a:noFill/>
          </a:ln>
        </p:spPr>
      </p:pic>
      <p:pic>
        <p:nvPicPr>
          <p:cNvPr id="39" name="image.png"/>
          <p:cNvPicPr/>
          <p:nvPr/>
        </p:nvPicPr>
        <p:blipFill>
          <a:blip r:embed="rId3"/>
          <a:stretch/>
        </p:blipFill>
        <p:spPr>
          <a:xfrm>
            <a:off x="3274560" y="84240"/>
            <a:ext cx="2260080" cy="2485440"/>
          </a:xfrm>
          <a:prstGeom prst="rect">
            <a:avLst/>
          </a:prstGeom>
          <a:ln w="12700">
            <a:noFill/>
          </a:ln>
        </p:spPr>
      </p:pic>
      <p:sp>
        <p:nvSpPr>
          <p:cNvPr id="40" name="Прямоугольник 1"/>
          <p:cNvSpPr/>
          <p:nvPr/>
        </p:nvSpPr>
        <p:spPr>
          <a:xfrm>
            <a:off x="1307057" y="3044520"/>
            <a:ext cx="6861087" cy="13835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pc="-1" dirty="0">
                <a:solidFill>
                  <a:srgbClr val="C00000"/>
                </a:solidFill>
                <a:latin typeface="Calibri"/>
                <a:ea typeface="Calibri"/>
              </a:rPr>
              <a:t>Реализация </a:t>
            </a: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мер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по стабилизации ситуации в 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секторе экономики Республики Мордовия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41" name="Рисунок 40"/>
          <p:cNvPicPr/>
          <p:nvPr/>
        </p:nvPicPr>
        <p:blipFill>
          <a:blip r:embed="rId4"/>
          <a:stretch/>
        </p:blipFill>
        <p:spPr>
          <a:xfrm>
            <a:off x="3240000" y="41400"/>
            <a:ext cx="2519640" cy="2771640"/>
          </a:xfrm>
          <a:prstGeom prst="rect">
            <a:avLst/>
          </a:prstGeom>
          <a:ln w="0"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42DE00-4A72-4CE7-A638-922CCB8B3042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82A81022-7DF6-4D19-A96A-BEE94D5F9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image.jpeg">
            <a:extLst>
              <a:ext uri="{FF2B5EF4-FFF2-40B4-BE49-F238E27FC236}">
                <a16:creationId xmlns:a16="http://schemas.microsoft.com/office/drawing/2014/main" id="{9E5204A4-5755-40BD-B073-1EA22190BCC9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160" y="198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5" name="Прямоугольник 1">
            <a:extLst>
              <a:ext uri="{FF2B5EF4-FFF2-40B4-BE49-F238E27FC236}">
                <a16:creationId xmlns:a16="http://schemas.microsoft.com/office/drawing/2014/main" id="{9D03BCBC-2D15-4878-8C62-A931D09576EC}"/>
              </a:ext>
            </a:extLst>
          </p:cNvPr>
          <p:cNvSpPr/>
          <p:nvPr/>
        </p:nvSpPr>
        <p:spPr>
          <a:xfrm>
            <a:off x="378677" y="373617"/>
            <a:ext cx="8244607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	«</a:t>
            </a:r>
            <a:r>
              <a:rPr lang="ru-RU" sz="2800" b="1" spc="-1" dirty="0">
                <a:solidFill>
                  <a:srgbClr val="C00000"/>
                </a:solidFill>
                <a:latin typeface="Calibri"/>
                <a:ea typeface="Calibri"/>
              </a:rPr>
              <a:t>ВТОРОЙ</a:t>
            </a: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 </a:t>
            </a:r>
            <a:r>
              <a:rPr lang="ru-RU" sz="2800" b="1" spc="-1" dirty="0">
                <a:solidFill>
                  <a:srgbClr val="C00000"/>
                </a:solidFill>
                <a:latin typeface="Calibri"/>
                <a:ea typeface="Calibri"/>
              </a:rPr>
              <a:t>ПАКЕТ» </a:t>
            </a: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ФЕДЕРАЛЬНЫХ МЕР ПОДДЕРЖКИ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373529A8-8921-4DA2-80FD-26F4DA53FBF1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4345069" y="1070579"/>
            <a:ext cx="4795511" cy="3524108"/>
          </a:xfrm>
        </p:spPr>
        <p:txBody>
          <a:bodyPr>
            <a:normAutofit fontScale="55000" lnSpcReduction="20000"/>
          </a:bodyPr>
          <a:lstStyle/>
          <a:p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Упрощенная сертификация </a:t>
            </a:r>
          </a:p>
          <a:p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фармацевтической продукции и медицинских изделий</a:t>
            </a:r>
          </a:p>
          <a:p>
            <a:r>
              <a:rPr lang="ru-R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Изменение цены госконтракта в сфере строительства</a:t>
            </a:r>
          </a:p>
          <a:p>
            <a:pPr marL="0" indent="0">
              <a:buNone/>
            </a:pPr>
            <a:endParaRPr lang="ru-RU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Поддержка участников госзакупок*</a:t>
            </a:r>
          </a:p>
          <a:p>
            <a:pPr marL="0" indent="0">
              <a:buNone/>
            </a:pPr>
            <a:r>
              <a:rPr lang="ru-RU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Офсетные контракты  </a:t>
            </a:r>
          </a:p>
          <a:p>
            <a:pPr marL="0" indent="0">
              <a:buNone/>
            </a:pP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Льготные кредиты по программе 1764</a:t>
            </a:r>
            <a:endParaRPr lang="ru-RU" sz="3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Фиксация кадастровой стоимости                                         на уровне 1 января 2022г. </a:t>
            </a:r>
          </a:p>
          <a:p>
            <a:pPr marL="0" indent="0">
              <a:buNone/>
            </a:pP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68DA2F-E211-4D96-92BA-F8AF7CAE5255}"/>
              </a:ext>
            </a:extLst>
          </p:cNvPr>
          <p:cNvSpPr txBox="1"/>
          <p:nvPr/>
        </p:nvSpPr>
        <p:spPr>
          <a:xfrm>
            <a:off x="393079" y="3655480"/>
            <a:ext cx="35679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* Постановление Правительства РФ от 21.03.2022г. №417</a:t>
            </a:r>
          </a:p>
        </p:txBody>
      </p:sp>
      <p:pic>
        <p:nvPicPr>
          <p:cNvPr id="10" name="Рисунок 6">
            <a:extLst>
              <a:ext uri="{FF2B5EF4-FFF2-40B4-BE49-F238E27FC236}">
                <a16:creationId xmlns:a16="http://schemas.microsoft.com/office/drawing/2014/main" id="{8AD49EA8-ACE8-4F05-AA4A-D5BC2417E748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61175" y="1228757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1" name="Рисунок 6">
            <a:extLst>
              <a:ext uri="{FF2B5EF4-FFF2-40B4-BE49-F238E27FC236}">
                <a16:creationId xmlns:a16="http://schemas.microsoft.com/office/drawing/2014/main" id="{0FEF78AD-262A-4D5F-AB18-F156462F80E7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86719" y="2559814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2" name="Рисунок 6">
            <a:extLst>
              <a:ext uri="{FF2B5EF4-FFF2-40B4-BE49-F238E27FC236}">
                <a16:creationId xmlns:a16="http://schemas.microsoft.com/office/drawing/2014/main" id="{B3B937BF-1178-419B-A654-9DC91DA41E3D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86719" y="304194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3" name="Рисунок 6">
            <a:extLst>
              <a:ext uri="{FF2B5EF4-FFF2-40B4-BE49-F238E27FC236}">
                <a16:creationId xmlns:a16="http://schemas.microsoft.com/office/drawing/2014/main" id="{179ED3E5-B9AB-4767-80D6-19DFA9DF72B7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86719" y="3436776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5" name="Рисунок 6">
            <a:extLst>
              <a:ext uri="{FF2B5EF4-FFF2-40B4-BE49-F238E27FC236}">
                <a16:creationId xmlns:a16="http://schemas.microsoft.com/office/drawing/2014/main" id="{B95D719E-4284-45D2-BDF0-5BD03BE4CF14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86719" y="3831612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4" name="Рисунок 6">
            <a:extLst>
              <a:ext uri="{FF2B5EF4-FFF2-40B4-BE49-F238E27FC236}">
                <a16:creationId xmlns:a16="http://schemas.microsoft.com/office/drawing/2014/main" id="{0EE279B5-269F-45F1-8EDB-EC675BF2EA78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86719" y="1934227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45C9B1-0F76-48A8-ABAB-F8826B9BB2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77" y="1149165"/>
            <a:ext cx="3454104" cy="21588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E05132-AFF0-4E2F-A505-6529E4CD7768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95082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8B62F6-4F7D-40ED-BCEC-15BBE86A0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0B15D4-76D5-4219-897D-616CCDE4B9AB}"/>
              </a:ext>
            </a:extLst>
          </p:cNvPr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93FD01A-2D54-4645-979E-AB3F6C8B10C0}"/>
              </a:ext>
            </a:extLst>
          </p:cNvPr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image.jpeg">
            <a:extLst>
              <a:ext uri="{FF2B5EF4-FFF2-40B4-BE49-F238E27FC236}">
                <a16:creationId xmlns:a16="http://schemas.microsoft.com/office/drawing/2014/main" id="{E17B3E8E-DEC9-473C-B068-A2A2B7C7D414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160" y="-455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6" name="Прямоугольник 1">
            <a:extLst>
              <a:ext uri="{FF2B5EF4-FFF2-40B4-BE49-F238E27FC236}">
                <a16:creationId xmlns:a16="http://schemas.microsoft.com/office/drawing/2014/main" id="{8787E8F9-498B-46A3-9071-AA6A5BF81604}"/>
              </a:ext>
            </a:extLst>
          </p:cNvPr>
          <p:cNvSpPr txBox="1">
            <a:spLocks/>
          </p:cNvSpPr>
          <p:nvPr/>
        </p:nvSpPr>
        <p:spPr>
          <a:xfrm>
            <a:off x="365837" y="554945"/>
            <a:ext cx="8410165" cy="521766"/>
          </a:xfrm>
          <a:prstGeom prst="rect">
            <a:avLst/>
          </a:prstGeom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latin typeface="+mn-lt"/>
                <a:ea typeface="+mn-ea"/>
                <a:cs typeface="+mn-cs"/>
              </a:defRPr>
            </a:lvl2pPr>
            <a:lvl3pPr>
              <a:defRPr>
                <a:latin typeface="+mn-lt"/>
                <a:ea typeface="+mn-ea"/>
                <a:cs typeface="+mn-cs"/>
              </a:defRPr>
            </a:lvl3pPr>
            <a:lvl4pPr>
              <a:defRPr>
                <a:latin typeface="+mn-lt"/>
                <a:ea typeface="+mn-ea"/>
                <a:cs typeface="+mn-cs"/>
              </a:defRPr>
            </a:lvl4pPr>
            <a:lvl5pPr>
              <a:defRPr>
                <a:latin typeface="+mn-lt"/>
                <a:ea typeface="+mn-ea"/>
                <a:cs typeface="+mn-cs"/>
              </a:defRPr>
            </a:lvl5pPr>
            <a:lvl6pPr>
              <a:defRPr>
                <a:latin typeface="+mn-lt"/>
                <a:ea typeface="+mn-ea"/>
                <a:cs typeface="+mn-cs"/>
              </a:defRPr>
            </a:lvl6pPr>
            <a:lvl7pPr>
              <a:defRPr>
                <a:latin typeface="+mn-lt"/>
                <a:ea typeface="+mn-ea"/>
                <a:cs typeface="+mn-cs"/>
              </a:defRPr>
            </a:lvl7pPr>
            <a:lvl8pPr>
              <a:defRPr>
                <a:latin typeface="+mn-lt"/>
                <a:ea typeface="+mn-ea"/>
                <a:cs typeface="+mn-cs"/>
              </a:defRPr>
            </a:lvl8pPr>
            <a:lvl9pPr>
              <a:defRPr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pc="-1" dirty="0">
                <a:solidFill>
                  <a:srgbClr val="C00000"/>
                </a:solidFill>
                <a:latin typeface="Calibri"/>
                <a:ea typeface="Calibri"/>
              </a:rPr>
              <a:t>	«ВТОРОЙ ПАКЕТ» ФЕДЕРАЛЬНЫХ МЕР ПОДДЕРЖКИ</a:t>
            </a:r>
            <a:endParaRPr lang="ru-RU" sz="2800" spc="-1" dirty="0">
              <a:latin typeface="Arial"/>
            </a:endParaRPr>
          </a:p>
        </p:txBody>
      </p:sp>
      <p:sp>
        <p:nvSpPr>
          <p:cNvPr id="7" name="Текст 7">
            <a:extLst>
              <a:ext uri="{FF2B5EF4-FFF2-40B4-BE49-F238E27FC236}">
                <a16:creationId xmlns:a16="http://schemas.microsoft.com/office/drawing/2014/main" id="{D86A05D9-DE2D-4326-845E-B5B6CB2350C5}"/>
              </a:ext>
            </a:extLst>
          </p:cNvPr>
          <p:cNvSpPr txBox="1">
            <a:spLocks/>
          </p:cNvSpPr>
          <p:nvPr/>
        </p:nvSpPr>
        <p:spPr>
          <a:xfrm>
            <a:off x="4621293" y="1063800"/>
            <a:ext cx="4016375" cy="3443049"/>
          </a:xfrm>
          <a:prstGeom prst="rect">
            <a:avLst/>
          </a:prstGeom>
        </p:spPr>
        <p:txBody>
          <a:bodyPr lIns="0" tIns="0" rIns="0" bIns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indent="0"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Освобождение от уплаты НДС гостиничного бизнеса                                                                          </a:t>
            </a:r>
            <a:r>
              <a:rPr lang="ru-RU" sz="1300" dirty="0">
                <a:latin typeface="Calibri" panose="020F0502020204030204" pitchFamily="34" charset="0"/>
                <a:cs typeface="Calibri" panose="020F0502020204030204" pitchFamily="34" charset="0"/>
              </a:rPr>
              <a:t>снижение НДС на 5 лет с 20% до 0% на объекты введенные после 01.01.2022г.</a:t>
            </a:r>
          </a:p>
          <a:p>
            <a:pPr marL="0" indent="0">
              <a:buNone/>
            </a:pPr>
            <a:endParaRPr lang="ru-RU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Заявительный порядок возмещения НДС</a:t>
            </a:r>
          </a:p>
          <a:p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Авансовые платежи по налогу на прибыль</a:t>
            </a:r>
          </a:p>
          <a:p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Снижение размера пени</a:t>
            </a:r>
          </a:p>
          <a:p>
            <a:pPr marL="0" indent="0">
              <a:buNone/>
            </a:pPr>
            <a:r>
              <a:rPr lang="ru-RU" sz="1400" dirty="0">
                <a:latin typeface="Calibri" panose="020F0502020204030204" pitchFamily="34" charset="0"/>
                <a:cs typeface="Calibri" panose="020F0502020204030204" pitchFamily="34" charset="0"/>
              </a:rPr>
              <a:t>в период с 09.03.2022г. по 31.12.2022г. расчет пени исходя из 1/300 ставки рефинансирования</a:t>
            </a:r>
          </a:p>
          <a:p>
            <a:pPr marL="0" indent="0">
              <a:buNone/>
            </a:pPr>
            <a:endParaRPr lang="ru-RU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Отмена на 2 года обязательных требования по маркировке продукции</a:t>
            </a:r>
          </a:p>
          <a:p>
            <a:pPr marL="0" indent="0">
              <a:buNone/>
            </a:pP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1A628C-5F17-48F3-9DAB-4398BC13B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9698" y="2006118"/>
            <a:ext cx="2052286" cy="1525979"/>
          </a:xfrm>
          <a:prstGeom prst="rect">
            <a:avLst/>
          </a:prstGeom>
        </p:spPr>
      </p:pic>
      <p:pic>
        <p:nvPicPr>
          <p:cNvPr id="9" name="Рисунок 6">
            <a:extLst>
              <a:ext uri="{FF2B5EF4-FFF2-40B4-BE49-F238E27FC236}">
                <a16:creationId xmlns:a16="http://schemas.microsoft.com/office/drawing/2014/main" id="{1F77B3B0-FEDB-4A4B-8C7B-2A35C16627BF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358336" y="1109516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3" name="Рисунок 6">
            <a:extLst>
              <a:ext uri="{FF2B5EF4-FFF2-40B4-BE49-F238E27FC236}">
                <a16:creationId xmlns:a16="http://schemas.microsoft.com/office/drawing/2014/main" id="{EC7C5504-464C-41BD-8AA3-18DC795AAB7C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354392" y="1899886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4" name="Рисунок 6">
            <a:extLst>
              <a:ext uri="{FF2B5EF4-FFF2-40B4-BE49-F238E27FC236}">
                <a16:creationId xmlns:a16="http://schemas.microsoft.com/office/drawing/2014/main" id="{93CF349C-FF43-42FF-8F8D-5C3C43FD8A59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354392" y="2566955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5" name="Рисунок 6">
            <a:extLst>
              <a:ext uri="{FF2B5EF4-FFF2-40B4-BE49-F238E27FC236}">
                <a16:creationId xmlns:a16="http://schemas.microsoft.com/office/drawing/2014/main" id="{F9E0E78E-F2CC-4F1C-89D7-12F484A726F2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354392" y="3172566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6" name="Рисунок 6">
            <a:extLst>
              <a:ext uri="{FF2B5EF4-FFF2-40B4-BE49-F238E27FC236}">
                <a16:creationId xmlns:a16="http://schemas.microsoft.com/office/drawing/2014/main" id="{8BDFF09F-3B4E-4417-B007-88EE178CBCBE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366158" y="3900964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0CB82DC-3355-41B0-AEDA-99BB9F83B5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28" y="1202305"/>
            <a:ext cx="3849030" cy="26274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8952ECB-B7D5-4B7E-8AC0-E623293C4B91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90983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image.jpeg"/>
          <p:cNvPicPr/>
          <p:nvPr/>
        </p:nvPicPr>
        <p:blipFill>
          <a:blip r:embed="rId2"/>
          <a:stretch/>
        </p:blipFill>
        <p:spPr>
          <a:xfrm>
            <a:off x="0" y="198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12" name="Прямоугольник 1"/>
          <p:cNvSpPr/>
          <p:nvPr/>
        </p:nvSpPr>
        <p:spPr>
          <a:xfrm>
            <a:off x="2364242" y="522019"/>
            <a:ext cx="5779316" cy="79876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	ФЕДЕРАЛЬНЫЕ МЕРЫ ПОДДЕРЖКИ </a:t>
            </a: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реализация на территории Республики Мордовия </a:t>
            </a:r>
            <a:endParaRPr lang="ru-RU" b="0" strike="noStrike" spc="-1" dirty="0">
              <a:latin typeface="Arial"/>
            </a:endParaRPr>
          </a:p>
        </p:txBody>
      </p:sp>
      <p:pic>
        <p:nvPicPr>
          <p:cNvPr id="113" name="Рисунок 2"/>
          <p:cNvPicPr/>
          <p:nvPr/>
        </p:nvPicPr>
        <p:blipFill>
          <a:blip r:embed="rId3"/>
          <a:stretch/>
        </p:blipFill>
        <p:spPr>
          <a:xfrm>
            <a:off x="240611" y="1602865"/>
            <a:ext cx="2653560" cy="1988280"/>
          </a:xfrm>
          <a:prstGeom prst="rect">
            <a:avLst/>
          </a:prstGeom>
          <a:ln w="0">
            <a:noFill/>
          </a:ln>
        </p:spPr>
      </p:pic>
      <p:sp>
        <p:nvSpPr>
          <p:cNvPr id="116" name="Прямоугольник 5"/>
          <p:cNvSpPr/>
          <p:nvPr/>
        </p:nvSpPr>
        <p:spPr>
          <a:xfrm>
            <a:off x="3360596" y="1574460"/>
            <a:ext cx="4536733" cy="79876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«Кредитные каникулы</a:t>
            </a:r>
            <a:r>
              <a:rPr lang="ru-RU" sz="1800" strike="noStrike" spc="-1" dirty="0">
                <a:solidFill>
                  <a:srgbClr val="000000"/>
                </a:solidFill>
                <a:latin typeface="Calibri"/>
                <a:ea typeface="Calibri"/>
              </a:rPr>
              <a:t>» </a:t>
            </a:r>
            <a:endParaRPr lang="ru-RU" sz="180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Банки: 118 субъектов МСП на сумму 249,3 млн. рублей</a:t>
            </a:r>
            <a:endParaRPr lang="ru-RU" sz="1400" b="0" i="1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Фонд: 59 субъектов МСП на сумму 112 </a:t>
            </a:r>
            <a:r>
              <a:rPr lang="ru-RU" sz="1400" b="1" i="1" strike="noStrike" spc="-1" dirty="0" err="1">
                <a:solidFill>
                  <a:srgbClr val="C00000"/>
                </a:solidFill>
                <a:latin typeface="Calibri"/>
                <a:ea typeface="Calibri"/>
              </a:rPr>
              <a:t>млн.рублей</a:t>
            </a:r>
            <a:endParaRPr lang="ru-RU" sz="1400" b="0" i="1" strike="noStrike" spc="-1" dirty="0">
              <a:solidFill>
                <a:srgbClr val="C00000"/>
              </a:solidFill>
              <a:latin typeface="Arial"/>
            </a:endParaRPr>
          </a:p>
        </p:txBody>
      </p:sp>
      <p:pic>
        <p:nvPicPr>
          <p:cNvPr id="119" name="Рисунок 8"/>
          <p:cNvPicPr/>
          <p:nvPr/>
        </p:nvPicPr>
        <p:blipFill>
          <a:blip r:embed="rId4"/>
          <a:stretch/>
        </p:blipFill>
        <p:spPr>
          <a:xfrm>
            <a:off x="3145165" y="1669621"/>
            <a:ext cx="199080" cy="266040"/>
          </a:xfrm>
          <a:prstGeom prst="rect">
            <a:avLst/>
          </a:prstGeom>
          <a:ln w="0">
            <a:noFill/>
          </a:ln>
        </p:spPr>
      </p:pic>
      <p:sp>
        <p:nvSpPr>
          <p:cNvPr id="120" name="Прямоугольник 9"/>
          <p:cNvSpPr/>
          <p:nvPr/>
        </p:nvSpPr>
        <p:spPr>
          <a:xfrm>
            <a:off x="3344245" y="2571750"/>
            <a:ext cx="5535000" cy="129120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Разработан цифровой сервис «Биржа импортозамещения»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Обучающий вебинар 24 марта 2022 г.</a:t>
            </a:r>
            <a:endParaRPr lang="ru-RU" sz="1400" b="0" i="1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https://email.etpgpb.ru/landing/2022-03-24-birzha-importozameshcheniya-etpgpb</a:t>
            </a:r>
            <a:endParaRPr lang="ru-RU" sz="1400" b="0" i="1" strike="noStrike" spc="-1" dirty="0">
              <a:solidFill>
                <a:srgbClr val="C00000"/>
              </a:solidFill>
              <a:latin typeface="Arial"/>
            </a:endParaRPr>
          </a:p>
        </p:txBody>
      </p:sp>
      <p:pic>
        <p:nvPicPr>
          <p:cNvPr id="121" name="Рисунок 10"/>
          <p:cNvPicPr/>
          <p:nvPr/>
        </p:nvPicPr>
        <p:blipFill>
          <a:blip r:embed="rId4"/>
          <a:stretch/>
        </p:blipFill>
        <p:spPr>
          <a:xfrm>
            <a:off x="3192173" y="2658663"/>
            <a:ext cx="199080" cy="266040"/>
          </a:xfrm>
          <a:prstGeom prst="rect">
            <a:avLst/>
          </a:prstGeom>
          <a:ln w="0"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F4450B-A516-425C-8740-F516CD182B6E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image.jpeg"/>
          <p:cNvPicPr/>
          <p:nvPr/>
        </p:nvPicPr>
        <p:blipFill>
          <a:blip r:embed="rId2"/>
          <a:stretch/>
        </p:blipFill>
        <p:spPr>
          <a:xfrm>
            <a:off x="-336960" y="-1260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24" name="Shape 36"/>
          <p:cNvSpPr/>
          <p:nvPr/>
        </p:nvSpPr>
        <p:spPr>
          <a:xfrm>
            <a:off x="3208680" y="320760"/>
            <a:ext cx="2050560" cy="6912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25" name="Рисунок 6"/>
          <p:cNvPicPr/>
          <p:nvPr/>
        </p:nvPicPr>
        <p:blipFill>
          <a:blip r:embed="rId3"/>
          <a:stretch/>
        </p:blipFill>
        <p:spPr>
          <a:xfrm>
            <a:off x="254160" y="500220"/>
            <a:ext cx="7959600" cy="4188240"/>
          </a:xfrm>
          <a:prstGeom prst="rect">
            <a:avLst/>
          </a:prstGeom>
          <a:ln w="0">
            <a:noFill/>
          </a:ln>
        </p:spPr>
      </p:pic>
      <p:pic>
        <p:nvPicPr>
          <p:cNvPr id="126" name="Рисунок 7"/>
          <p:cNvPicPr/>
          <p:nvPr/>
        </p:nvPicPr>
        <p:blipFill>
          <a:blip r:embed="rId4"/>
          <a:stretch/>
        </p:blipFill>
        <p:spPr>
          <a:xfrm>
            <a:off x="552060" y="702832"/>
            <a:ext cx="3375360" cy="369720"/>
          </a:xfrm>
          <a:prstGeom prst="rect">
            <a:avLst/>
          </a:prstGeom>
          <a:ln w="0">
            <a:noFill/>
          </a:ln>
        </p:spPr>
      </p:pic>
      <p:sp>
        <p:nvSpPr>
          <p:cNvPr id="127" name="Прямоугольник 9"/>
          <p:cNvSpPr/>
          <p:nvPr/>
        </p:nvSpPr>
        <p:spPr>
          <a:xfrm>
            <a:off x="559653" y="1173892"/>
            <a:ext cx="480888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Грантовая поддержка 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перспективных ИТ-решений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128" name="Прямоугольник 10"/>
          <p:cNvSpPr/>
          <p:nvPr/>
        </p:nvSpPr>
        <p:spPr>
          <a:xfrm>
            <a:off x="559653" y="1704780"/>
            <a:ext cx="424872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Упрощенная процедура трудоустройства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для иностранных </a:t>
            </a:r>
            <a:r>
              <a:rPr lang="en-US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-специалистов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129" name="Прямоугольник 11"/>
          <p:cNvSpPr/>
          <p:nvPr/>
        </p:nvSpPr>
        <p:spPr>
          <a:xfrm>
            <a:off x="569500" y="2836420"/>
            <a:ext cx="396216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Освобождение от налога на прибыль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до конца 2024 года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130" name="Прямоугольник 12"/>
          <p:cNvSpPr/>
          <p:nvPr/>
        </p:nvSpPr>
        <p:spPr>
          <a:xfrm>
            <a:off x="569500" y="2291509"/>
            <a:ext cx="51768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Освобождение от проверок контрольных органов</a:t>
            </a:r>
            <a:endParaRPr lang="ru-RU" sz="1800" b="0" strike="noStrike" spc="-1" dirty="0">
              <a:latin typeface="Arial"/>
            </a:endParaRPr>
          </a:p>
        </p:txBody>
      </p:sp>
      <p:pic>
        <p:nvPicPr>
          <p:cNvPr id="131" name="Рисунок 15"/>
          <p:cNvPicPr/>
          <p:nvPr/>
        </p:nvPicPr>
        <p:blipFill>
          <a:blip r:embed="rId5"/>
          <a:stretch/>
        </p:blipFill>
        <p:spPr>
          <a:xfrm>
            <a:off x="356253" y="728622"/>
            <a:ext cx="203400" cy="267480"/>
          </a:xfrm>
          <a:prstGeom prst="rect">
            <a:avLst/>
          </a:prstGeom>
          <a:ln w="0">
            <a:noFill/>
          </a:ln>
        </p:spPr>
      </p:pic>
      <p:pic>
        <p:nvPicPr>
          <p:cNvPr id="132" name="Рисунок 16"/>
          <p:cNvPicPr/>
          <p:nvPr/>
        </p:nvPicPr>
        <p:blipFill>
          <a:blip r:embed="rId6"/>
          <a:stretch/>
        </p:blipFill>
        <p:spPr>
          <a:xfrm>
            <a:off x="360573" y="123948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33" name="Рисунок 17"/>
          <p:cNvPicPr/>
          <p:nvPr/>
        </p:nvPicPr>
        <p:blipFill>
          <a:blip r:embed="rId6"/>
          <a:stretch/>
        </p:blipFill>
        <p:spPr>
          <a:xfrm>
            <a:off x="370420" y="172728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34" name="Рисунок 18"/>
          <p:cNvPicPr/>
          <p:nvPr/>
        </p:nvPicPr>
        <p:blipFill>
          <a:blip r:embed="rId6"/>
          <a:stretch/>
        </p:blipFill>
        <p:spPr>
          <a:xfrm>
            <a:off x="360573" y="2366685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135" name="Рисунок 19"/>
          <p:cNvPicPr/>
          <p:nvPr/>
        </p:nvPicPr>
        <p:blipFill>
          <a:blip r:embed="rId6"/>
          <a:stretch/>
        </p:blipFill>
        <p:spPr>
          <a:xfrm>
            <a:off x="370420" y="2923991"/>
            <a:ext cx="199080" cy="266040"/>
          </a:xfrm>
          <a:prstGeom prst="rect">
            <a:avLst/>
          </a:prstGeom>
          <a:ln w="0">
            <a:noFill/>
          </a:ln>
        </p:spPr>
      </p:pic>
      <p:sp>
        <p:nvSpPr>
          <p:cNvPr id="136" name="Прямоугольник 20"/>
          <p:cNvSpPr/>
          <p:nvPr/>
        </p:nvSpPr>
        <p:spPr>
          <a:xfrm>
            <a:off x="6622200" y="455040"/>
            <a:ext cx="153144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IT-</a:t>
            </a: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СФЕРА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37" name="Прямоугольник 21"/>
          <p:cNvSpPr/>
          <p:nvPr/>
        </p:nvSpPr>
        <p:spPr>
          <a:xfrm>
            <a:off x="4950360" y="4737600"/>
            <a:ext cx="3345120" cy="2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100" b="1" strike="noStrike" spc="-1">
                <a:solidFill>
                  <a:srgbClr val="000000"/>
                </a:solidFill>
                <a:latin typeface="Calibri"/>
                <a:ea typeface="Calibri"/>
              </a:rPr>
              <a:t>утв. Указом Президента РФ № 83 от 02.03.2022 года</a:t>
            </a:r>
            <a:endParaRPr lang="ru-RU" sz="1100" b="0" strike="noStrike" spc="-1">
              <a:latin typeface="Arial"/>
            </a:endParaRPr>
          </a:p>
        </p:txBody>
      </p:sp>
      <p:sp>
        <p:nvSpPr>
          <p:cNvPr id="138" name="Прямоугольник 11_1"/>
          <p:cNvSpPr/>
          <p:nvPr/>
        </p:nvSpPr>
        <p:spPr>
          <a:xfrm>
            <a:off x="370420" y="3401363"/>
            <a:ext cx="7783220" cy="583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/>
            <a:r>
              <a:rPr lang="ru-RU" sz="16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Воспользоваться на текущий момент смогут 39 ИТ-организаций Республики Мордовия (имеют государственную аккредитацию </a:t>
            </a:r>
            <a:r>
              <a:rPr lang="ru-RU" sz="1600" b="1" i="1" strike="noStrike" spc="-1" dirty="0" err="1">
                <a:solidFill>
                  <a:srgbClr val="C00000"/>
                </a:solidFill>
                <a:latin typeface="Calibri"/>
                <a:ea typeface="Calibri"/>
              </a:rPr>
              <a:t>Минцифры</a:t>
            </a:r>
            <a:r>
              <a:rPr lang="ru-RU" sz="16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 России).</a:t>
            </a:r>
            <a:endParaRPr lang="ru-RU" sz="1600" b="0" i="1" strike="noStrike" spc="-1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D55085-D6F6-417D-8980-0C611335E142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.jpeg"/>
          <p:cNvPicPr/>
          <p:nvPr/>
        </p:nvPicPr>
        <p:blipFill>
          <a:blip r:embed="rId2"/>
          <a:stretch/>
        </p:blipFill>
        <p:spPr>
          <a:xfrm>
            <a:off x="0" y="198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43" name="Прямоугольник 1"/>
          <p:cNvSpPr/>
          <p:nvPr/>
        </p:nvSpPr>
        <p:spPr>
          <a:xfrm>
            <a:off x="2935080" y="325800"/>
            <a:ext cx="5942160" cy="51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C00000"/>
                </a:solidFill>
                <a:latin typeface="Calibri"/>
                <a:ea typeface="Calibri"/>
              </a:rPr>
              <a:t>	Первый пакет антикризисных мер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44" name="Прямоугольник 3"/>
          <p:cNvSpPr/>
          <p:nvPr/>
        </p:nvSpPr>
        <p:spPr>
          <a:xfrm>
            <a:off x="545040" y="850320"/>
            <a:ext cx="3234960" cy="199909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Нулевая % ставка по УСН, ПСН, </a:t>
            </a: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расширен перечень видов деятельности</a:t>
            </a: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Разработан проект </a:t>
            </a:r>
            <a:r>
              <a:rPr lang="ru-RU" sz="1200" b="1" i="1" spc="-1" dirty="0">
                <a:solidFill>
                  <a:srgbClr val="C00000"/>
                </a:solidFill>
                <a:latin typeface="Calibri"/>
                <a:ea typeface="Calibri"/>
              </a:rPr>
              <a:t>Закона.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Сессия Государственного Собрания Республики Мордовия — 25 марта 2022 г. </a:t>
            </a:r>
            <a:endParaRPr lang="ru-RU" sz="1200" b="1" i="1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solidFill>
                <a:schemeClr val="accent6">
                  <a:lumMod val="75000"/>
                </a:schemeClr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solidFill>
                <a:schemeClr val="accent6">
                  <a:lumMod val="75000"/>
                </a:schemeClr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sp>
        <p:nvSpPr>
          <p:cNvPr id="45" name="Прямоугольник 4"/>
          <p:cNvSpPr/>
          <p:nvPr/>
        </p:nvSpPr>
        <p:spPr>
          <a:xfrm>
            <a:off x="3240000" y="3420000"/>
            <a:ext cx="4419360" cy="147587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pc="-1" dirty="0">
                <a:solidFill>
                  <a:srgbClr val="000000"/>
                </a:solidFill>
                <a:latin typeface="Calibri"/>
                <a:ea typeface="Calibri"/>
              </a:rPr>
              <a:t>Н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овый финансовый продукт «</a:t>
            </a:r>
            <a:r>
              <a:rPr lang="ru-RU" sz="14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Импортзамещение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»:</a:t>
            </a:r>
            <a:endParaRPr lang="ru-RU" sz="1400" b="0" strike="noStrike" spc="-1" dirty="0">
              <a:latin typeface="Arial"/>
            </a:endParaRPr>
          </a:p>
          <a:p>
            <a:pPr marL="171450" indent="-171450">
              <a:lnSpc>
                <a:spcPct val="100000"/>
              </a:lnSpc>
              <a:buFontTx/>
              <a:buChar char="-"/>
              <a:tabLst>
                <a:tab pos="0" algn="l"/>
              </a:tabLst>
            </a:pP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микрозайм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до </a:t>
            </a:r>
            <a:r>
              <a:rPr lang="ru-RU" sz="20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5 млн. рублей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,</a:t>
            </a:r>
          </a:p>
          <a:p>
            <a:pPr marL="171450" indent="-171450">
              <a:lnSpc>
                <a:spcPct val="100000"/>
              </a:lnSpc>
              <a:buFontTx/>
              <a:buChar char="-"/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сниженная ставка —  </a:t>
            </a:r>
            <a:r>
              <a:rPr lang="ru-RU" sz="20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5 % годовых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Утверждение Правил предоставления — 28 марта 2022 г.</a:t>
            </a:r>
            <a:endParaRPr lang="ru-RU" sz="1200" b="0" i="1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sp>
        <p:nvSpPr>
          <p:cNvPr id="46" name="Прямоугольник 5"/>
          <p:cNvSpPr/>
          <p:nvPr/>
        </p:nvSpPr>
        <p:spPr>
          <a:xfrm>
            <a:off x="4805280" y="3510000"/>
            <a:ext cx="5013720" cy="109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latin typeface="Arial"/>
            </a:endParaRPr>
          </a:p>
        </p:txBody>
      </p:sp>
      <p:pic>
        <p:nvPicPr>
          <p:cNvPr id="47" name="Рисунок 6"/>
          <p:cNvPicPr/>
          <p:nvPr/>
        </p:nvPicPr>
        <p:blipFill>
          <a:blip r:embed="rId3"/>
          <a:stretch/>
        </p:blipFill>
        <p:spPr>
          <a:xfrm>
            <a:off x="259920" y="99396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48" name="Рисунок 11"/>
          <p:cNvPicPr/>
          <p:nvPr/>
        </p:nvPicPr>
        <p:blipFill>
          <a:blip r:embed="rId4"/>
          <a:stretch/>
        </p:blipFill>
        <p:spPr>
          <a:xfrm>
            <a:off x="4431600" y="790920"/>
            <a:ext cx="4171320" cy="2418120"/>
          </a:xfrm>
          <a:prstGeom prst="rect">
            <a:avLst/>
          </a:prstGeom>
          <a:ln w="0">
            <a:noFill/>
          </a:ln>
        </p:spPr>
      </p:pic>
      <p:pic>
        <p:nvPicPr>
          <p:cNvPr id="49" name="Рисунок 7_2"/>
          <p:cNvPicPr/>
          <p:nvPr/>
        </p:nvPicPr>
        <p:blipFill>
          <a:blip r:embed="rId3"/>
          <a:stretch/>
        </p:blipFill>
        <p:spPr>
          <a:xfrm>
            <a:off x="268740" y="2252160"/>
            <a:ext cx="217800" cy="266040"/>
          </a:xfrm>
          <a:prstGeom prst="rect">
            <a:avLst/>
          </a:prstGeom>
          <a:ln w="0">
            <a:noFill/>
          </a:ln>
        </p:spPr>
      </p:pic>
      <p:pic>
        <p:nvPicPr>
          <p:cNvPr id="50" name="Рисунок 7_3"/>
          <p:cNvPicPr/>
          <p:nvPr/>
        </p:nvPicPr>
        <p:blipFill>
          <a:blip r:embed="rId3"/>
          <a:stretch/>
        </p:blipFill>
        <p:spPr>
          <a:xfrm>
            <a:off x="2840040" y="3513960"/>
            <a:ext cx="219960" cy="266040"/>
          </a:xfrm>
          <a:prstGeom prst="rect">
            <a:avLst/>
          </a:prstGeom>
          <a:ln w="0">
            <a:noFill/>
          </a:ln>
        </p:spPr>
      </p:pic>
      <p:sp>
        <p:nvSpPr>
          <p:cNvPr id="51" name="Прямоугольник 3_0"/>
          <p:cNvSpPr/>
          <p:nvPr/>
        </p:nvSpPr>
        <p:spPr>
          <a:xfrm>
            <a:off x="577440" y="2145960"/>
            <a:ext cx="3854160" cy="107576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Увеличение авансовых платежей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до 50%</a:t>
            </a:r>
            <a:r>
              <a:rPr lang="ru-RU" sz="16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по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гос.контрактам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от 30 млн. рублей</a:t>
            </a: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Ожидается принятие нормативного акта на федеральном и региональном уровнях.</a:t>
            </a:r>
            <a:endParaRPr lang="ru-RU" sz="1200" b="0" i="1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6A5E8-D428-4F28-AD7C-615B7B83A096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.jpeg_0"/>
          <p:cNvPicPr/>
          <p:nvPr/>
        </p:nvPicPr>
        <p:blipFill>
          <a:blip r:embed="rId2"/>
          <a:stretch/>
        </p:blipFill>
        <p:spPr>
          <a:xfrm>
            <a:off x="4639" y="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53" name="Прямоугольник 1_0"/>
          <p:cNvSpPr/>
          <p:nvPr/>
        </p:nvSpPr>
        <p:spPr>
          <a:xfrm>
            <a:off x="2935080" y="325800"/>
            <a:ext cx="5942160" cy="51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C00000"/>
                </a:solidFill>
                <a:latin typeface="Calibri"/>
                <a:ea typeface="Calibri"/>
              </a:rPr>
              <a:t>	Первый пакет антикризисных мер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54" name="Прямоугольник 3_1"/>
          <p:cNvSpPr/>
          <p:nvPr/>
        </p:nvSpPr>
        <p:spPr>
          <a:xfrm>
            <a:off x="545040" y="850320"/>
            <a:ext cx="4642200" cy="860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Имущественная поддержка: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- отсрочка по оплате арендных платежей в 2022 году</a:t>
            </a:r>
            <a:endParaRPr lang="ru-RU" sz="1200" b="0" strike="noStrike" spc="-1" dirty="0">
              <a:latin typeface="Arial"/>
            </a:endParaRP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ru-RU" sz="12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39 арендаторов (74 договора аренды) имущества</a:t>
            </a:r>
            <a:endParaRPr lang="ru-RU" sz="1200" b="0" i="1" strike="noStrike" spc="-1" dirty="0">
              <a:solidFill>
                <a:srgbClr val="C00000"/>
              </a:solidFill>
              <a:latin typeface="Arial"/>
            </a:endParaRPr>
          </a:p>
          <a:p>
            <a:pPr marL="171450" indent="-171450" algn="just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ru-RU" sz="1200" b="1" i="1" strike="noStrike" spc="-1" dirty="0">
                <a:solidFill>
                  <a:srgbClr val="C00000"/>
                </a:solidFill>
                <a:latin typeface="Calibri"/>
                <a:ea typeface="Calibri"/>
              </a:rPr>
              <a:t>85 арендаторов (269 договоров аренды) земельных участков</a:t>
            </a:r>
            <a:endParaRPr lang="ru-RU" sz="1200" b="0" i="1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55" name="Прямоугольник 5_0"/>
          <p:cNvSpPr/>
          <p:nvPr/>
        </p:nvSpPr>
        <p:spPr>
          <a:xfrm>
            <a:off x="3806280" y="3029400"/>
            <a:ext cx="5013720" cy="230687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МФЦ:</a:t>
            </a:r>
            <a:endParaRPr lang="ru-RU" sz="18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выделены дополнительные окна для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предоставления услуг субъектам МСП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Обратились </a:t>
            </a:r>
            <a:r>
              <a:rPr lang="ru-RU" sz="1400" b="1" spc="-1" dirty="0">
                <a:solidFill>
                  <a:srgbClr val="C00000"/>
                </a:solidFill>
                <a:latin typeface="Calibri"/>
                <a:ea typeface="Calibri"/>
              </a:rPr>
              <a:t>4</a:t>
            </a:r>
            <a:r>
              <a:rPr lang="ru-RU" sz="14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 субъекта МСП</a:t>
            </a:r>
            <a:endParaRPr lang="ru-RU" sz="1400" b="0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 прием заявлений о предоставлении «кредитных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каникул» и реструктуризации долговых обязательств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400" b="0" strike="noStrike" spc="-1" dirty="0">
              <a:latin typeface="Arial"/>
            </a:endParaRPr>
          </a:p>
        </p:txBody>
      </p:sp>
      <p:pic>
        <p:nvPicPr>
          <p:cNvPr id="56" name="Рисунок 6_0"/>
          <p:cNvPicPr/>
          <p:nvPr/>
        </p:nvPicPr>
        <p:blipFill>
          <a:blip r:embed="rId3"/>
          <a:stretch/>
        </p:blipFill>
        <p:spPr>
          <a:xfrm>
            <a:off x="259920" y="80892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57" name="Рисунок 7_1"/>
          <p:cNvPicPr/>
          <p:nvPr/>
        </p:nvPicPr>
        <p:blipFill>
          <a:blip r:embed="rId3"/>
          <a:stretch/>
        </p:blipFill>
        <p:spPr>
          <a:xfrm>
            <a:off x="294120" y="2226240"/>
            <a:ext cx="219960" cy="266040"/>
          </a:xfrm>
          <a:prstGeom prst="rect">
            <a:avLst/>
          </a:prstGeom>
          <a:ln w="0">
            <a:noFill/>
          </a:ln>
        </p:spPr>
      </p:pic>
      <p:pic>
        <p:nvPicPr>
          <p:cNvPr id="58" name="Рисунок 57"/>
          <p:cNvPicPr/>
          <p:nvPr/>
        </p:nvPicPr>
        <p:blipFill>
          <a:blip r:embed="rId4"/>
          <a:stretch/>
        </p:blipFill>
        <p:spPr>
          <a:xfrm>
            <a:off x="939836" y="2492280"/>
            <a:ext cx="2340000" cy="2286360"/>
          </a:xfrm>
          <a:prstGeom prst="rect">
            <a:avLst/>
          </a:prstGeom>
          <a:ln w="0">
            <a:noFill/>
          </a:ln>
        </p:spPr>
      </p:pic>
      <p:pic>
        <p:nvPicPr>
          <p:cNvPr id="59" name="Рисунок 58"/>
          <p:cNvPicPr/>
          <p:nvPr/>
        </p:nvPicPr>
        <p:blipFill>
          <a:blip r:embed="rId5"/>
          <a:stretch/>
        </p:blipFill>
        <p:spPr>
          <a:xfrm>
            <a:off x="5187240" y="842760"/>
            <a:ext cx="3272760" cy="2454480"/>
          </a:xfrm>
          <a:prstGeom prst="rect">
            <a:avLst/>
          </a:prstGeom>
          <a:ln w="0"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5B17C7-0FFE-438D-B067-6D9B259A6C83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image.jpeg"/>
          <p:cNvPicPr/>
          <p:nvPr/>
        </p:nvPicPr>
        <p:blipFill>
          <a:blip r:embed="rId2"/>
          <a:stretch/>
        </p:blipFill>
        <p:spPr>
          <a:xfrm>
            <a:off x="-2520" y="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72" name="Rectangle 1"/>
          <p:cNvSpPr/>
          <p:nvPr/>
        </p:nvSpPr>
        <p:spPr>
          <a:xfrm>
            <a:off x="2112840" y="1081080"/>
            <a:ext cx="9141840" cy="455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3" name="Рисунок 11"/>
          <p:cNvPicPr/>
          <p:nvPr/>
        </p:nvPicPr>
        <p:blipFill>
          <a:blip r:embed="rId3"/>
          <a:stretch/>
        </p:blipFill>
        <p:spPr>
          <a:xfrm>
            <a:off x="5747400" y="363240"/>
            <a:ext cx="2228040" cy="88992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74" name="Таблица 9"/>
          <p:cNvGraphicFramePr/>
          <p:nvPr/>
        </p:nvGraphicFramePr>
        <p:xfrm>
          <a:off x="764280" y="1013040"/>
          <a:ext cx="7778880" cy="3963327"/>
        </p:xfrm>
        <a:graphic>
          <a:graphicData uri="http://schemas.openxmlformats.org/drawingml/2006/table">
            <a:tbl>
              <a:tblPr/>
              <a:tblGrid>
                <a:gridCol w="5602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6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2840">
                <a:tc gridSpan="2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spcAft>
                          <a:spcPts val="1001"/>
                        </a:spcAft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Фиксированные процентные ставки по микрозаймам (начало действия — с 4 марта 2022 года)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«Антикризисный»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(рестораны, кафе, столовые, буфеты, бары, закусочные и иные организации общественного питания; салоны красоты, парикмахерские, косметические салоны, СПА-салоны, массажные салоны, солярии; бани, сауны, плавательные бассейны, спортивные и тренажерные залы, фитнес-центры и др.)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lang="ru-RU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(до 30 июня 2022 г.)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«Легкий старт»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(начинающие предприниматели)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lang="ru-RU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до 5 млн. рублей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«Моногород»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9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«Развитие» 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МСП, участвующие в программах «выращивания»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36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«Социальный»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, (субъекты МСП, осуществляющие социально ориентированную деятельность)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2 %  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40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 НХП»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занятые в сфере народных художественных промыслов)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«Приоритетный»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 осуществляющие приоритетные виды деятельности)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11 %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в пострадавших отраслях экономики)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44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«Я сам»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(для самозанятых граждан (индивидуальных предпринимателей), зарегистрированных в качестве плательщика налога на профессиональный доход),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44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«Инвестиционный»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(для субъектов МСП на приобретение основных средств),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05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«Маркетплейсы»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МСП, осуществляющие торговлю на маркетплейсах.)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2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«Стандартный»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и </a:t>
                      </a: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«Рефинансирование»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13 %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5B7254F-3A26-4BF5-8E73-7BA682AF8B82}"/>
              </a:ext>
            </a:extLst>
          </p:cNvPr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1840" cy="5141520"/>
          </a:xfrm>
          <a:prstGeom prst="rect">
            <a:avLst/>
          </a:prstGeom>
          <a:ln w="12700">
            <a:noFill/>
          </a:ln>
        </p:spPr>
      </p:pic>
      <p:pic>
        <p:nvPicPr>
          <p:cNvPr id="76" name="Рисунок 2"/>
          <p:cNvPicPr/>
          <p:nvPr/>
        </p:nvPicPr>
        <p:blipFill>
          <a:blip r:embed="rId3"/>
          <a:stretch/>
        </p:blipFill>
        <p:spPr>
          <a:xfrm>
            <a:off x="5927400" y="779040"/>
            <a:ext cx="2003760" cy="1132200"/>
          </a:xfrm>
          <a:prstGeom prst="rect">
            <a:avLst/>
          </a:prstGeom>
          <a:ln w="0">
            <a:noFill/>
          </a:ln>
        </p:spPr>
      </p:pic>
      <p:sp>
        <p:nvSpPr>
          <p:cNvPr id="77" name="Rectangle 1"/>
          <p:cNvSpPr/>
          <p:nvPr/>
        </p:nvSpPr>
        <p:spPr>
          <a:xfrm>
            <a:off x="2112840" y="1081080"/>
            <a:ext cx="9141840" cy="455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8" name="Прямоугольник 4"/>
          <p:cNvSpPr/>
          <p:nvPr/>
        </p:nvSpPr>
        <p:spPr>
          <a:xfrm>
            <a:off x="5809320" y="1843560"/>
            <a:ext cx="2421360" cy="1216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Увеличен максимальный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размер поручительства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по договорам микрозаймов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с 50% до 70%</a:t>
            </a:r>
            <a:endParaRPr lang="ru-RU" sz="1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8064A2"/>
                </a:solidFill>
                <a:latin typeface="Calibri"/>
                <a:ea typeface="Calibri"/>
              </a:rPr>
              <a:t> 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79" name="Прямоугольник 6"/>
          <p:cNvSpPr/>
          <p:nvPr/>
        </p:nvSpPr>
        <p:spPr>
          <a:xfrm>
            <a:off x="5760000" y="3051000"/>
            <a:ext cx="265320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Увеличен срок предоставления 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поручительства по кредитам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с 5 до 8 лет </a:t>
            </a:r>
            <a:endParaRPr lang="ru-RU" sz="1400" b="0" strike="noStrike" spc="-1" dirty="0">
              <a:latin typeface="Arial"/>
            </a:endParaRPr>
          </a:p>
        </p:txBody>
      </p:sp>
      <p:pic>
        <p:nvPicPr>
          <p:cNvPr id="80" name="Рисунок 7"/>
          <p:cNvPicPr/>
          <p:nvPr/>
        </p:nvPicPr>
        <p:blipFill>
          <a:blip r:embed="rId4"/>
          <a:stretch/>
        </p:blipFill>
        <p:spPr>
          <a:xfrm>
            <a:off x="5560920" y="189396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81" name="Рисунок 8"/>
          <p:cNvPicPr/>
          <p:nvPr/>
        </p:nvPicPr>
        <p:blipFill>
          <a:blip r:embed="rId4"/>
          <a:stretch/>
        </p:blipFill>
        <p:spPr>
          <a:xfrm>
            <a:off x="5560920" y="3060000"/>
            <a:ext cx="199080" cy="266040"/>
          </a:xfrm>
          <a:prstGeom prst="rect">
            <a:avLst/>
          </a:prstGeom>
          <a:ln w="0">
            <a:noFill/>
          </a:ln>
        </p:spPr>
      </p:pic>
      <p:sp>
        <p:nvSpPr>
          <p:cNvPr id="82" name="Прямоугольник 9"/>
          <p:cNvSpPr/>
          <p:nvPr/>
        </p:nvSpPr>
        <p:spPr>
          <a:xfrm>
            <a:off x="900000" y="2388960"/>
            <a:ext cx="287388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«Кредитные каникулы» одобрены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48 субъектов МСП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83" name="Прямоугольник 11"/>
          <p:cNvSpPr/>
          <p:nvPr/>
        </p:nvSpPr>
        <p:spPr>
          <a:xfrm>
            <a:off x="832680" y="1840320"/>
            <a:ext cx="4311000" cy="486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Одобрено 25 микрозаймов на сумму 64 млн. рублей</a:t>
            </a:r>
            <a:endParaRPr lang="ru-RU" sz="1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400" b="0" strike="noStrike" spc="-1">
              <a:latin typeface="Arial"/>
            </a:endParaRPr>
          </a:p>
        </p:txBody>
      </p:sp>
      <p:pic>
        <p:nvPicPr>
          <p:cNvPr id="84" name="Рисунок 12"/>
          <p:cNvPicPr/>
          <p:nvPr/>
        </p:nvPicPr>
        <p:blipFill>
          <a:blip r:embed="rId4"/>
          <a:stretch/>
        </p:blipFill>
        <p:spPr>
          <a:xfrm>
            <a:off x="653040" y="182340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85" name="Рисунок 13"/>
          <p:cNvPicPr/>
          <p:nvPr/>
        </p:nvPicPr>
        <p:blipFill>
          <a:blip r:embed="rId4"/>
          <a:stretch/>
        </p:blipFill>
        <p:spPr>
          <a:xfrm>
            <a:off x="631260" y="2955240"/>
            <a:ext cx="199080" cy="266040"/>
          </a:xfrm>
          <a:prstGeom prst="rect">
            <a:avLst/>
          </a:prstGeom>
          <a:ln w="0">
            <a:noFill/>
          </a:ln>
        </p:spPr>
      </p:pic>
      <p:pic>
        <p:nvPicPr>
          <p:cNvPr id="86" name="Рисунок 11_0"/>
          <p:cNvPicPr/>
          <p:nvPr/>
        </p:nvPicPr>
        <p:blipFill>
          <a:blip r:embed="rId5"/>
          <a:stretch/>
        </p:blipFill>
        <p:spPr>
          <a:xfrm>
            <a:off x="1260000" y="900000"/>
            <a:ext cx="2228040" cy="889920"/>
          </a:xfrm>
          <a:prstGeom prst="rect">
            <a:avLst/>
          </a:prstGeom>
          <a:ln w="0">
            <a:noFill/>
          </a:ln>
        </p:spPr>
      </p:pic>
      <p:pic>
        <p:nvPicPr>
          <p:cNvPr id="87" name="Рисунок 13_1"/>
          <p:cNvPicPr/>
          <p:nvPr/>
        </p:nvPicPr>
        <p:blipFill>
          <a:blip r:embed="rId4"/>
          <a:stretch/>
        </p:blipFill>
        <p:spPr>
          <a:xfrm>
            <a:off x="633600" y="2416808"/>
            <a:ext cx="199080" cy="266040"/>
          </a:xfrm>
          <a:prstGeom prst="rect">
            <a:avLst/>
          </a:prstGeom>
          <a:ln w="0">
            <a:noFill/>
          </a:ln>
        </p:spPr>
      </p:pic>
      <p:sp>
        <p:nvSpPr>
          <p:cNvPr id="88" name="Прямоугольник 9_1"/>
          <p:cNvSpPr/>
          <p:nvPr/>
        </p:nvSpPr>
        <p:spPr>
          <a:xfrm>
            <a:off x="915120" y="2936520"/>
            <a:ext cx="3044880" cy="303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Реструктуризированы 3 микрозайма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89" name="Рисунок 8_1"/>
          <p:cNvPicPr/>
          <p:nvPr/>
        </p:nvPicPr>
        <p:blipFill>
          <a:blip r:embed="rId4"/>
          <a:stretch/>
        </p:blipFill>
        <p:spPr>
          <a:xfrm>
            <a:off x="5595923" y="3887681"/>
            <a:ext cx="199080" cy="266040"/>
          </a:xfrm>
          <a:prstGeom prst="rect">
            <a:avLst/>
          </a:prstGeom>
          <a:ln w="0">
            <a:noFill/>
          </a:ln>
        </p:spPr>
      </p:pic>
      <p:sp>
        <p:nvSpPr>
          <p:cNvPr id="90" name="Прямоугольник 6_1"/>
          <p:cNvSpPr/>
          <p:nvPr/>
        </p:nvSpPr>
        <p:spPr>
          <a:xfrm>
            <a:off x="5760000" y="3807442"/>
            <a:ext cx="3131871" cy="11680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latin typeface="Calibri" panose="020F0502020204030204" pitchFamily="34" charset="0"/>
                <a:cs typeface="Calibri" panose="020F0502020204030204" pitchFamily="34" charset="0"/>
              </a:rPr>
              <a:t>Соглашение с Фондом развития промышленности Республики Мордовия.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pc="-1" dirty="0"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1400" b="1" strike="noStrike" spc="-1" dirty="0">
                <a:latin typeface="Calibri" panose="020F0502020204030204" pitchFamily="34" charset="0"/>
                <a:cs typeface="Calibri" panose="020F0502020204030204" pitchFamily="34" charset="0"/>
              </a:rPr>
              <a:t>оручительство обеспечивает до 50% от суммы займа.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6087C6-2EA2-4A76-A588-336844DD9A2F}"/>
              </a:ext>
            </a:extLst>
          </p:cNvPr>
          <p:cNvSpPr txBox="1"/>
          <p:nvPr/>
        </p:nvSpPr>
        <p:spPr>
          <a:xfrm>
            <a:off x="8750921" y="4865676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204480" cy="5141520"/>
          </a:xfrm>
          <a:prstGeom prst="rect">
            <a:avLst/>
          </a:prstGeom>
          <a:solidFill>
            <a:srgbClr val="FF4F4F"/>
          </a:solidFill>
          <a:ln w="12700">
            <a:noFill/>
          </a:ln>
        </p:spPr>
      </p:pic>
      <p:sp>
        <p:nvSpPr>
          <p:cNvPr id="104" name="Rectangle 1"/>
          <p:cNvSpPr/>
          <p:nvPr/>
        </p:nvSpPr>
        <p:spPr>
          <a:xfrm>
            <a:off x="2112840" y="1081080"/>
            <a:ext cx="9141840" cy="455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5" name="Прямоугольник 9"/>
          <p:cNvSpPr/>
          <p:nvPr/>
        </p:nvSpPr>
        <p:spPr>
          <a:xfrm>
            <a:off x="2717921" y="346309"/>
            <a:ext cx="5735522" cy="6448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DejaVu Sans"/>
              </a:rPr>
              <a:t>Запасы сахара и соли в районах республики*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 dirty="0">
              <a:latin typeface="Arial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C01FD8D1-B681-4B82-872B-099848EDDC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19221"/>
              </p:ext>
            </p:extLst>
          </p:nvPr>
        </p:nvGraphicFramePr>
        <p:xfrm>
          <a:off x="1146412" y="752448"/>
          <a:ext cx="7240137" cy="4044743"/>
        </p:xfrm>
        <a:graphic>
          <a:graphicData uri="http://schemas.openxmlformats.org/drawingml/2006/table">
            <a:tbl>
              <a:tblPr>
                <a:effectLst/>
                <a:tableStyleId>{D7AC3CCA-C797-4891-BE02-D94E43425B78}</a:tableStyleId>
              </a:tblPr>
              <a:tblGrid>
                <a:gridCol w="1809733">
                  <a:extLst>
                    <a:ext uri="{9D8B030D-6E8A-4147-A177-3AD203B41FA5}">
                      <a16:colId xmlns:a16="http://schemas.microsoft.com/office/drawing/2014/main" val="2720080075"/>
                    </a:ext>
                  </a:extLst>
                </a:gridCol>
                <a:gridCol w="1809733">
                  <a:extLst>
                    <a:ext uri="{9D8B030D-6E8A-4147-A177-3AD203B41FA5}">
                      <a16:colId xmlns:a16="http://schemas.microsoft.com/office/drawing/2014/main" val="835120507"/>
                    </a:ext>
                  </a:extLst>
                </a:gridCol>
                <a:gridCol w="1809733">
                  <a:extLst>
                    <a:ext uri="{9D8B030D-6E8A-4147-A177-3AD203B41FA5}">
                      <a16:colId xmlns:a16="http://schemas.microsoft.com/office/drawing/2014/main" val="4097687379"/>
                    </a:ext>
                  </a:extLst>
                </a:gridCol>
                <a:gridCol w="1810938">
                  <a:extLst>
                    <a:ext uri="{9D8B030D-6E8A-4147-A177-3AD203B41FA5}">
                      <a16:colId xmlns:a16="http://schemas.microsoft.com/office/drawing/2014/main" val="2037492286"/>
                    </a:ext>
                  </a:extLst>
                </a:gridCol>
              </a:tblGrid>
              <a:tr h="3313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муниципального района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Остатки, тонн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998855" algn="l"/>
                        </a:tabLs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муниципального района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Остатки, тонн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347537"/>
                  </a:ext>
                </a:extLst>
              </a:tr>
              <a:tr h="195759">
                <a:tc>
                  <a:txBody>
                    <a:bodyPr/>
                    <a:lstStyle/>
                    <a:p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СОЛЬ</a:t>
                      </a:r>
                      <a:endParaRPr lang="ru-RU" sz="1050" b="1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50" b="1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САХАР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063607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Краснослободск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Краснослободск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7,9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661052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Чамзинка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Чамзинка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700587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Ельники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Ардатов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5,19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33049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Ичалки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Ельники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5,125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298596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Рузаевка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1,64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З.Поляна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036975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Ковылкино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Рузаевка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4,52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351838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Б.Игнатово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1,242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Ковылкино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723890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Теньгушево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Ст.Шайгово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3,265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02576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Ст.Шайгово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0,808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Темников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2,85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316949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Кадошкино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Ичалки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797662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Темников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0,43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Б.Игнатово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0,887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236944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З.Поляна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Атюрьево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757784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Ардатов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0,252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Б.Березники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0,479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370590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Торбеево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Атяшево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0,45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67974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Б.Березники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0,248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Теньгушево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1949740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Кочкурово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0,16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Торбеево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268347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0,155</a:t>
                      </a:r>
                      <a:endParaRPr lang="ru-RU" sz="105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0,26</a:t>
                      </a:r>
                      <a:endParaRPr lang="ru-RU" sz="105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2718478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Атяшево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Дубенки</a:t>
                      </a: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0,2</a:t>
                      </a: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4678586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Атюрьево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0,11</a:t>
                      </a:r>
                      <a:endParaRPr lang="ru-RU" sz="1050" b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Кочкурово</a:t>
                      </a:r>
                      <a:endParaRPr lang="ru-RU" sz="1050" b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0,185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0924845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Дубенки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Кадошкино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0,09</a:t>
                      </a:r>
                      <a:endParaRPr lang="ru-RU" sz="105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3181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Ромоданово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Ромоданово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343697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Лямбирь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0,007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Лямбирь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5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0,035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9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37850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AEB6C5A-1A58-48EA-A4F1-D46A33400965}"/>
              </a:ext>
            </a:extLst>
          </p:cNvPr>
          <p:cNvSpPr txBox="1"/>
          <p:nvPr/>
        </p:nvSpPr>
        <p:spPr>
          <a:xfrm>
            <a:off x="5697940" y="4833999"/>
            <a:ext cx="2755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*по состоянию на 23.03.2022г.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EAE915-9496-42A3-B81D-9D1B624B44A8}"/>
              </a:ext>
            </a:extLst>
          </p:cNvPr>
          <p:cNvSpPr txBox="1"/>
          <p:nvPr/>
        </p:nvSpPr>
        <p:spPr>
          <a:xfrm>
            <a:off x="8750921" y="4865676"/>
            <a:ext cx="3000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image.jpeg"/>
          <p:cNvPicPr/>
          <p:nvPr/>
        </p:nvPicPr>
        <p:blipFill>
          <a:blip r:embed="rId2"/>
          <a:stretch/>
        </p:blipFill>
        <p:spPr>
          <a:xfrm>
            <a:off x="-36360" y="0"/>
            <a:ext cx="9186120" cy="5141520"/>
          </a:xfrm>
          <a:prstGeom prst="rect">
            <a:avLst/>
          </a:prstGeom>
          <a:ln w="12700">
            <a:noFill/>
          </a:ln>
        </p:spPr>
      </p:pic>
      <p:pic>
        <p:nvPicPr>
          <p:cNvPr id="180" name="image.png"/>
          <p:cNvPicPr/>
          <p:nvPr/>
        </p:nvPicPr>
        <p:blipFill>
          <a:blip r:embed="rId3"/>
          <a:srcRect l="31098" t="18967" r="2440" b="15449"/>
          <a:stretch/>
        </p:blipFill>
        <p:spPr>
          <a:xfrm>
            <a:off x="2268360" y="555480"/>
            <a:ext cx="4201560" cy="2374200"/>
          </a:xfrm>
          <a:prstGeom prst="rect">
            <a:avLst/>
          </a:prstGeom>
          <a:ln w="12700">
            <a:noFill/>
          </a:ln>
        </p:spPr>
      </p:pic>
      <p:sp>
        <p:nvSpPr>
          <p:cNvPr id="181" name="Shape 69"/>
          <p:cNvSpPr/>
          <p:nvPr/>
        </p:nvSpPr>
        <p:spPr>
          <a:xfrm>
            <a:off x="760320" y="3147840"/>
            <a:ext cx="7846560" cy="426240"/>
          </a:xfrm>
          <a:prstGeom prst="rect">
            <a:avLst/>
          </a:prstGeom>
          <a:noFill/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0" strike="noStrike" spc="-1">
                <a:solidFill>
                  <a:srgbClr val="000000"/>
                </a:solidFill>
                <a:latin typeface="PF Square Sans Pro Medium"/>
                <a:ea typeface="PF Square Sans Pro Medium"/>
              </a:rPr>
              <a:t>Благодарю за внимание!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0ACFDD-B67A-442B-A4DD-A5E2C7C0C0DF}"/>
              </a:ext>
            </a:extLst>
          </p:cNvPr>
          <p:cNvSpPr txBox="1"/>
          <p:nvPr/>
        </p:nvSpPr>
        <p:spPr>
          <a:xfrm>
            <a:off x="8750921" y="4865676"/>
            <a:ext cx="3000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</a:p>
        </p:txBody>
      </p:sp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1125</TotalTime>
  <Words>820</Words>
  <Application>Microsoft Office PowerPoint</Application>
  <PresentationFormat>Экран (16:9)</PresentationFormat>
  <Paragraphs>224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Тренькаева</dc:creator>
  <dc:description/>
  <cp:lastModifiedBy>Неизвестный пользователь</cp:lastModifiedBy>
  <cp:revision>59</cp:revision>
  <cp:lastPrinted>2022-03-16T12:02:55Z</cp:lastPrinted>
  <dcterms:modified xsi:type="dcterms:W3CDTF">2022-03-24T14:07:26Z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(16:9)</vt:lpwstr>
  </property>
  <property fmtid="{D5CDD505-2E9C-101B-9397-08002B2CF9AE}" pid="3" name="Slides">
    <vt:i4>13</vt:i4>
  </property>
</Properties>
</file>