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5534" r:id="rId3"/>
    <p:sldId id="5538" r:id="rId4"/>
    <p:sldId id="5539" r:id="rId5"/>
    <p:sldId id="5540" r:id="rId6"/>
    <p:sldId id="5543" r:id="rId7"/>
    <p:sldId id="5544" r:id="rId8"/>
    <p:sldId id="5542" r:id="rId9"/>
    <p:sldId id="379" r:id="rId10"/>
  </p:sldIdLst>
  <p:sldSz cx="9144000" cy="5143500" type="screen16x9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94729" autoAdjust="0"/>
  </p:normalViewPr>
  <p:slideViewPr>
    <p:cSldViewPr>
      <p:cViewPr>
        <p:scale>
          <a:sx n="104" d="100"/>
          <a:sy n="104" d="100"/>
        </p:scale>
        <p:origin x="-84" y="-6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0869F1-0D0F-4DCA-9D17-C4440907380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BBB76-D25D-44B7-B892-D6664330AD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768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C8B1AA-8E89-4A40-8338-D9590484616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429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абота\питер\Власат консалтинг\шаблон презентации\шаблон презентации-01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465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214562"/>
            <a:ext cx="5500726" cy="110251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3214692"/>
            <a:ext cx="5000660" cy="131445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71472" y="4767264"/>
            <a:ext cx="2133600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1AE5027-7D1E-427C-8E49-54BACECC6BB1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Текст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3200"/>
            </a:lvl1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Текст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3200"/>
            </a:lvl1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E5027-7D1E-427C-8E49-54BACECC6BB1}" type="datetimeFigureOut">
              <a:rPr lang="ru-RU" smtClean="0"/>
              <a:pPr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5C63-9FA6-4429-BF86-EC71464EE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eadlin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10369" y="498852"/>
            <a:ext cx="8319294" cy="552450"/>
          </a:xfrm>
        </p:spPr>
        <p:txBody>
          <a:bodyPr anchor="ctr"/>
          <a:lstStyle>
            <a:lvl1pPr>
              <a:defRPr spc="-1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0104228-23D0-4AB6-B6E8-553574897F96}" type="datetimeFigureOut">
              <a:rPr lang="en-US" smtClean="0"/>
              <a:t>12/8/2021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B707CCBA-EF1F-46A9-AD9D-E5013040637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 bwMode="gray">
          <a:xfrm>
            <a:off x="410370" y="1488283"/>
            <a:ext cx="8318500" cy="331628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76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B Text">
    <p:bg bwMode="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 bwMode="gray">
          <a:xfrm>
            <a:off x="400050" y="1475124"/>
            <a:ext cx="8327672" cy="34034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9E11BC-B08D-461D-9A2B-ABB935AAAF21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1331641" y="270921"/>
            <a:ext cx="7396082" cy="41018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64398F-848E-4BDE-95CA-830B73FEBEF0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BFB2DD3B-E7DE-45B6-9443-03BCC552A786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938B21-035E-489F-A036-B9A82416D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FEE472-45AD-4733-B431-FA65144C4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538A3665-50D5-48D2-B331-495BA20A1FB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316D0B28-82C1-43A9-ADE6-6EB8DB840040}"/>
              </a:ext>
            </a:extLst>
          </p:cNvPr>
          <p:cNvSpPr>
            <a:spLocks noGrp="1"/>
          </p:cNvSpPr>
          <p:nvPr>
            <p:ph type="subTitle" idx="13"/>
          </p:nvPr>
        </p:nvSpPr>
        <p:spPr bwMode="gray">
          <a:xfrm>
            <a:off x="1344140" y="705261"/>
            <a:ext cx="7383737" cy="235067"/>
          </a:xfrm>
        </p:spPr>
        <p:txBody>
          <a:bodyPr/>
          <a:lstStyle>
            <a:lvl1pPr marL="0" indent="0" algn="l">
              <a:buNone/>
              <a:defRPr sz="1950" cap="all" baseline="0"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344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B Text &amp; Image 3">
    <p:bg bwMode="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0"/>
          <p:cNvSpPr>
            <a:spLocks noGrp="1"/>
          </p:cNvSpPr>
          <p:nvPr>
            <p:ph type="body" sz="quarter" idx="16"/>
          </p:nvPr>
        </p:nvSpPr>
        <p:spPr bwMode="gray">
          <a:xfrm>
            <a:off x="6028376" y="1475124"/>
            <a:ext cx="2699389" cy="34034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9E11BC-B08D-461D-9A2B-ABB935AAAF21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1331641" y="270921"/>
            <a:ext cx="7396082" cy="41018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64398F-848E-4BDE-95CA-830B73FEBEF0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BFB2DD3B-E7DE-45B6-9443-03BCC552A786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938B21-035E-489F-A036-B9A82416D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FEE472-45AD-4733-B431-FA65144C4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538A3665-50D5-48D2-B331-495BA20A1FB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316D0B28-82C1-43A9-ADE6-6EB8DB840040}"/>
              </a:ext>
            </a:extLst>
          </p:cNvPr>
          <p:cNvSpPr>
            <a:spLocks noGrp="1"/>
          </p:cNvSpPr>
          <p:nvPr>
            <p:ph type="subTitle" idx="13"/>
          </p:nvPr>
        </p:nvSpPr>
        <p:spPr bwMode="gray">
          <a:xfrm>
            <a:off x="1344140" y="705261"/>
            <a:ext cx="7383737" cy="235067"/>
          </a:xfrm>
        </p:spPr>
        <p:txBody>
          <a:bodyPr/>
          <a:lstStyle>
            <a:lvl1pPr marL="0" indent="0" algn="l">
              <a:buNone/>
              <a:defRPr sz="1950" cap="all" baseline="0"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Picture Placeholder 10"/>
          <p:cNvSpPr>
            <a:spLocks noGrp="1"/>
          </p:cNvSpPr>
          <p:nvPr>
            <p:ph type="pic" sz="quarter" idx="15"/>
          </p:nvPr>
        </p:nvSpPr>
        <p:spPr bwMode="gray">
          <a:xfrm>
            <a:off x="0" y="1487090"/>
            <a:ext cx="5852993" cy="3654624"/>
          </a:xfrm>
          <a:prstGeom prst="rect">
            <a:avLst/>
          </a:prstGeom>
        </p:spPr>
        <p:txBody>
          <a:bodyPr bIns="72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870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абота\питер\Власат консалтинг\шаблон презентации\шаблон презентации-02.jpg"/>
          <p:cNvPicPr>
            <a:picLocks noChangeAspect="1" noChangeArrowheads="1"/>
          </p:cNvPicPr>
          <p:nvPr userDrawn="1"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465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ndara" pitchFamily="34" charset="0"/>
              </a:defRPr>
            </a:lvl1pPr>
          </a:lstStyle>
          <a:p>
            <a:fld id="{81AE5027-7D1E-427C-8E49-54BACECC6BB1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ndara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ndara" pitchFamily="34" charset="0"/>
              </a:defRPr>
            </a:lvl1pPr>
          </a:lstStyle>
          <a:p>
            <a:fld id="{50EE5C63-9FA6-4429-BF86-EC71464EE9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Candara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ndara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ndara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ndara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ndara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ndara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067694"/>
            <a:ext cx="5500726" cy="2088232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ru-RU" dirty="0"/>
              <a:t>Тренинг по продукции </a:t>
            </a:r>
            <a:r>
              <a:rPr lang="en-US" dirty="0"/>
              <a:t>Red Bull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179512" y="66784"/>
            <a:ext cx="7923758" cy="440170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</a:t>
            </a:r>
            <a:r>
              <a:rPr lang="en-US" dirty="0"/>
              <a:t>SKU</a:t>
            </a:r>
            <a:endParaRPr lang="ru-RU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9" t="13511" r="22090" b="12521"/>
          <a:stretch/>
        </p:blipFill>
        <p:spPr>
          <a:xfrm>
            <a:off x="784554" y="1677541"/>
            <a:ext cx="1017521" cy="262011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3" t="10640" r="22524" b="8697"/>
          <a:stretch/>
        </p:blipFill>
        <p:spPr>
          <a:xfrm>
            <a:off x="2947267" y="897523"/>
            <a:ext cx="1240370" cy="362188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286" y="267494"/>
            <a:ext cx="1772679" cy="4445584"/>
          </a:xfrm>
          <a:prstGeom prst="rect">
            <a:avLst/>
          </a:prstGeom>
        </p:spPr>
      </p:pic>
      <p:sp>
        <p:nvSpPr>
          <p:cNvPr id="21" name="Content Placeholder 16">
            <a:extLst>
              <a:ext uri="{FF2B5EF4-FFF2-40B4-BE49-F238E27FC236}">
                <a16:creationId xmlns:a16="http://schemas.microsoft.com/office/drawing/2014/main" xmlns="" id="{38EB526A-AD3C-4204-8832-6BBAC267AEF3}"/>
              </a:ext>
            </a:extLst>
          </p:cNvPr>
          <p:cNvSpPr txBox="1">
            <a:spLocks/>
          </p:cNvSpPr>
          <p:nvPr/>
        </p:nvSpPr>
        <p:spPr>
          <a:xfrm>
            <a:off x="1239871" y="4291922"/>
            <a:ext cx="8524814" cy="389060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Clr>
                <a:srgbClr val="FFD042"/>
              </a:buClr>
              <a:buSzPct val="150000"/>
              <a:buFont typeface="Arial"/>
              <a:buNone/>
              <a:defRPr sz="1400" b="0" i="0" kern="1200">
                <a:solidFill>
                  <a:schemeClr val="tx1"/>
                </a:solidFill>
                <a:latin typeface="Futura Com Medium"/>
                <a:ea typeface="+mn-ea"/>
                <a:cs typeface="Futura Com Medium"/>
              </a:defRPr>
            </a:lvl1pPr>
            <a:lvl2pPr marL="711200" indent="0" algn="l" defTabSz="457200" rtl="0" eaLnBrk="1" latinLnBrk="0" hangingPunct="1">
              <a:spcBef>
                <a:spcPct val="20000"/>
              </a:spcBef>
              <a:buClr>
                <a:srgbClr val="FFD042"/>
              </a:buClr>
              <a:buFont typeface="Arial"/>
              <a:buNone/>
              <a:defRPr sz="2000" b="0" i="0" kern="1200">
                <a:solidFill>
                  <a:schemeClr val="tx1"/>
                </a:solidFill>
                <a:latin typeface="Futura Com Medium"/>
                <a:ea typeface="+mn-ea"/>
                <a:cs typeface="Futura Com Medium"/>
              </a:defRPr>
            </a:lvl2pPr>
            <a:lvl3pPr marL="1073150" indent="0" algn="l" defTabSz="457200" rtl="0" eaLnBrk="1" latinLnBrk="0" hangingPunct="1">
              <a:spcBef>
                <a:spcPct val="20000"/>
              </a:spcBef>
              <a:buFont typeface="Wingdings" charset="2"/>
              <a:buNone/>
              <a:defRPr sz="2000" b="0" i="0" kern="1200">
                <a:solidFill>
                  <a:schemeClr val="tx1"/>
                </a:solidFill>
                <a:latin typeface="Futura Com Medium"/>
                <a:ea typeface="+mn-ea"/>
                <a:cs typeface="Futura Com Medium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b="0" i="0" kern="1200">
                <a:solidFill>
                  <a:schemeClr val="tx1"/>
                </a:solidFill>
                <a:latin typeface="Futura Com Medium"/>
                <a:ea typeface="+mn-ea"/>
                <a:cs typeface="Futura Com Medium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b="0" i="0" kern="1200">
                <a:solidFill>
                  <a:schemeClr val="tx1"/>
                </a:solidFill>
                <a:latin typeface="Futura Com Medium"/>
                <a:ea typeface="+mn-ea"/>
                <a:cs typeface="Futura Com Medium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26" indent="-285726" defTabSz="457166" fontAlgn="base"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1500" i="1" dirty="0">
              <a:solidFill>
                <a:srgbClr val="404040"/>
              </a:solidFill>
              <a:latin typeface="Futura Com Book" panose="02000504030000020003" pitchFamily="2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23AE0D3-E587-46FE-81E3-D8669E87C138}"/>
              </a:ext>
            </a:extLst>
          </p:cNvPr>
          <p:cNvSpPr/>
          <p:nvPr/>
        </p:nvSpPr>
        <p:spPr>
          <a:xfrm>
            <a:off x="317318" y="539733"/>
            <a:ext cx="2578796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350" b="1" dirty="0">
                <a:solidFill>
                  <a:srgbClr val="2F3941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 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fontAlgn="base"/>
            <a:r>
              <a:rPr lang="en-US" sz="1350" b="1" dirty="0">
                <a:solidFill>
                  <a:srgbClr val="FF0000"/>
                </a:solidFill>
                <a:latin typeface="Segoe UI" panose="020B0502040204020203" pitchFamily="34" charset="0"/>
              </a:rPr>
              <a:t>SKU 0,25 – </a:t>
            </a:r>
            <a:r>
              <a:rPr lang="ru-RU" sz="1350" b="1" dirty="0">
                <a:solidFill>
                  <a:srgbClr val="FF0000"/>
                </a:solidFill>
                <a:latin typeface="Segoe UI" panose="020B0502040204020203" pitchFamily="34" charset="0"/>
              </a:rPr>
              <a:t>только эту банку подделывают!</a:t>
            </a:r>
            <a:endParaRPr lang="ru-RU" sz="135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C40F121-3859-4F8B-9EDC-3AACDD9E7C65}"/>
              </a:ext>
            </a:extLst>
          </p:cNvPr>
          <p:cNvSpPr txBox="1"/>
          <p:nvPr/>
        </p:nvSpPr>
        <p:spPr bwMode="gray">
          <a:xfrm>
            <a:off x="2061840" y="4455727"/>
            <a:ext cx="1206081" cy="382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ru-RU" sz="1200" dirty="0" err="1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01BD212-1F68-4654-9954-EE5AEAEB7065}"/>
              </a:ext>
            </a:extLst>
          </p:cNvPr>
          <p:cNvSpPr/>
          <p:nvPr/>
        </p:nvSpPr>
        <p:spPr bwMode="gray">
          <a:xfrm>
            <a:off x="338570" y="1458705"/>
            <a:ext cx="1802602" cy="31239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err="1"/>
          </a:p>
        </p:txBody>
      </p:sp>
    </p:spTree>
    <p:extLst>
      <p:ext uri="{BB962C8B-B14F-4D97-AF65-F5344CB8AC3E}">
        <p14:creationId xmlns:p14="http://schemas.microsoft.com/office/powerpoint/2010/main" val="382752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0DBE1E29-329D-4558-9ED2-DA454F4721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53063" y="3795887"/>
            <a:ext cx="2480301" cy="1034966"/>
          </a:xfrm>
        </p:spPr>
        <p:txBody>
          <a:bodyPr>
            <a:normAutofit fontScale="92500" lnSpcReduction="20000"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100" dirty="0"/>
              <a:t>На оригинальной банке ТЕКСТ  только </a:t>
            </a:r>
            <a:r>
              <a:rPr lang="ru-RU" sz="2100" u="sng" dirty="0"/>
              <a:t>на русском языке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endParaRPr lang="en-US" sz="2100" dirty="0"/>
          </a:p>
          <a:p>
            <a:endParaRPr lang="ru-RU" sz="2100" dirty="0"/>
          </a:p>
          <a:p>
            <a:endParaRPr lang="ru-RU" sz="2100" dirty="0"/>
          </a:p>
          <a:p>
            <a:endParaRPr lang="ru-RU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2958F87C-02B0-4494-85BA-12F648338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43137"/>
            <a:ext cx="7396082" cy="410186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Основное различие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5328651-FC42-42D1-AC03-5741E9597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001" y="547144"/>
            <a:ext cx="605930" cy="67964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BF805C0-010A-48C4-9EBB-2FECDCE13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3063" y="539444"/>
            <a:ext cx="741560" cy="6796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FEC3C02-0958-4581-AA8F-44D940CC963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3" t="5773" r="20226" b="13116"/>
          <a:stretch/>
        </p:blipFill>
        <p:spPr>
          <a:xfrm>
            <a:off x="163938" y="793760"/>
            <a:ext cx="2169067" cy="4003695"/>
          </a:xfrm>
          <a:prstGeom prst="rect">
            <a:avLst/>
          </a:prstGeom>
        </p:spPr>
      </p:pic>
      <p:pic>
        <p:nvPicPr>
          <p:cNvPr id="12" name="Picture 11" descr="A hand holding a can&#10;&#10;Description automatically generated">
            <a:extLst>
              <a:ext uri="{FF2B5EF4-FFF2-40B4-BE49-F238E27FC236}">
                <a16:creationId xmlns:a16="http://schemas.microsoft.com/office/drawing/2014/main" xmlns="" id="{C7D34234-A2B0-41CD-A7A1-83B3CFEAE22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0" t="15476" r="23425" b="7967"/>
          <a:stretch/>
        </p:blipFill>
        <p:spPr>
          <a:xfrm>
            <a:off x="3203848" y="761988"/>
            <a:ext cx="2169068" cy="400369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7E232DE-F9FA-42AC-A949-4240B614F4B4}"/>
              </a:ext>
            </a:extLst>
          </p:cNvPr>
          <p:cNvSpPr/>
          <p:nvPr/>
        </p:nvSpPr>
        <p:spPr bwMode="gray">
          <a:xfrm>
            <a:off x="3225663" y="754576"/>
            <a:ext cx="2169067" cy="400369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err="1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03B8396-11BB-42A2-A88C-9EAC8B2C910F}"/>
              </a:ext>
            </a:extLst>
          </p:cNvPr>
          <p:cNvSpPr/>
          <p:nvPr/>
        </p:nvSpPr>
        <p:spPr bwMode="gray">
          <a:xfrm>
            <a:off x="163938" y="793760"/>
            <a:ext cx="2169067" cy="40036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err="1"/>
          </a:p>
        </p:txBody>
      </p:sp>
    </p:spTree>
    <p:extLst>
      <p:ext uri="{BB962C8B-B14F-4D97-AF65-F5344CB8AC3E}">
        <p14:creationId xmlns:p14="http://schemas.microsoft.com/office/powerpoint/2010/main" val="1701751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 Placeholder 1">
            <a:extLst>
              <a:ext uri="{FF2B5EF4-FFF2-40B4-BE49-F238E27FC236}">
                <a16:creationId xmlns:a16="http://schemas.microsoft.com/office/drawing/2014/main" xmlns="" id="{24CC565D-FD7D-45F8-A6DF-5774D7E60BE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20072" y="3461860"/>
            <a:ext cx="2664296" cy="1657602"/>
          </a:xfrm>
        </p:spPr>
        <p:txBody>
          <a:bodyPr>
            <a:normAutofit fontScale="85000" lnSpcReduction="20000"/>
          </a:bodyPr>
          <a:lstStyle/>
          <a:p>
            <a:endParaRPr lang="en-US" sz="2100" dirty="0"/>
          </a:p>
          <a:p>
            <a:endParaRPr lang="en-US" sz="2100" dirty="0"/>
          </a:p>
          <a:p>
            <a:pPr marL="0" indent="0" algn="ctr">
              <a:buNone/>
            </a:pPr>
            <a:r>
              <a:rPr lang="ru-RU" sz="2100" dirty="0"/>
              <a:t>На крышке оригинальной продукции находится специальный </a:t>
            </a:r>
            <a:r>
              <a:rPr lang="en-US" sz="2100" dirty="0"/>
              <a:t>LID </a:t>
            </a:r>
            <a:r>
              <a:rPr lang="ru-RU" sz="2100" dirty="0"/>
              <a:t>код;</a:t>
            </a:r>
            <a:endParaRPr lang="en-US" sz="2100" dirty="0"/>
          </a:p>
          <a:p>
            <a:endParaRPr lang="en-US" dirty="0"/>
          </a:p>
          <a:p>
            <a:endParaRPr lang="ru-RU" dirty="0"/>
          </a:p>
          <a:p>
            <a:endParaRPr lang="en-US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BA343B3F-D8EB-4F6D-8FD2-2ABAABDA4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914" y="21510"/>
            <a:ext cx="7396082" cy="410186"/>
          </a:xfrm>
        </p:spPr>
        <p:txBody>
          <a:bodyPr anchor="b">
            <a:normAutofit fontScale="90000"/>
          </a:bodyPr>
          <a:lstStyle/>
          <a:p>
            <a:r>
              <a:rPr lang="ru-RU" sz="2775" dirty="0"/>
              <a:t>Различия на крышке Банки</a:t>
            </a:r>
          </a:p>
        </p:txBody>
      </p:sp>
      <p:sp>
        <p:nvSpPr>
          <p:cNvPr id="73" name="Subtitle 3">
            <a:extLst>
              <a:ext uri="{FF2B5EF4-FFF2-40B4-BE49-F238E27FC236}">
                <a16:creationId xmlns:a16="http://schemas.microsoft.com/office/drawing/2014/main" xmlns="" id="{27084214-CC8C-48C4-9FC7-5E9A0D4099B7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14221" y="431696"/>
            <a:ext cx="1427660" cy="498337"/>
          </a:xfrm>
        </p:spPr>
        <p:txBody>
          <a:bodyPr>
            <a:normAutofit/>
          </a:bodyPr>
          <a:lstStyle/>
          <a:p>
            <a:r>
              <a:rPr lang="en-US" sz="1600" dirty="0"/>
              <a:t>LID </a:t>
            </a:r>
            <a:r>
              <a:rPr lang="ru-RU" sz="1600" dirty="0"/>
              <a:t>код</a:t>
            </a:r>
            <a:endParaRPr lang="en-US" sz="1600" dirty="0"/>
          </a:p>
        </p:txBody>
      </p:sp>
      <p:pic>
        <p:nvPicPr>
          <p:cNvPr id="19458" name="Рисунок 1">
            <a:extLst>
              <a:ext uri="{FF2B5EF4-FFF2-40B4-BE49-F238E27FC236}">
                <a16:creationId xmlns:a16="http://schemas.microsoft.com/office/drawing/2014/main" xmlns="" id="{14582160-54AA-4361-8722-A2003570D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948670"/>
            <a:ext cx="5508104" cy="283757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4049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 Placeholder 1">
            <a:extLst>
              <a:ext uri="{FF2B5EF4-FFF2-40B4-BE49-F238E27FC236}">
                <a16:creationId xmlns:a16="http://schemas.microsoft.com/office/drawing/2014/main" xmlns="" id="{24CC565D-FD7D-45F8-A6DF-5774D7E60BE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16016" y="3291830"/>
            <a:ext cx="3122732" cy="1802780"/>
          </a:xfrm>
        </p:spPr>
        <p:txBody>
          <a:bodyPr>
            <a:normAutofit fontScale="85000" lnSpcReduction="20000"/>
          </a:bodyPr>
          <a:lstStyle/>
          <a:p>
            <a:endParaRPr lang="en-US" sz="2100" dirty="0"/>
          </a:p>
          <a:p>
            <a:endParaRPr lang="en-US" sz="2100" dirty="0"/>
          </a:p>
          <a:p>
            <a:pPr marL="0" indent="0" algn="ctr">
              <a:buNone/>
            </a:pPr>
            <a:r>
              <a:rPr lang="ru-RU" sz="2100" dirty="0"/>
              <a:t>Крышечка оригинальной продукции «</a:t>
            </a:r>
            <a:r>
              <a:rPr lang="en-US" sz="2100" dirty="0"/>
              <a:t>Red Bull</a:t>
            </a:r>
            <a:r>
              <a:rPr lang="ru-RU" sz="2100" dirty="0"/>
              <a:t>® </a:t>
            </a:r>
            <a:r>
              <a:rPr lang="en-US" sz="2100" dirty="0"/>
              <a:t>Energy Drink</a:t>
            </a:r>
            <a:r>
              <a:rPr lang="ru-RU" sz="2100" dirty="0"/>
              <a:t>» всегда имеет специальную форму с изображением быка. </a:t>
            </a:r>
            <a:endParaRPr lang="en-US" sz="2100" dirty="0"/>
          </a:p>
          <a:p>
            <a:endParaRPr lang="en-US" dirty="0"/>
          </a:p>
          <a:p>
            <a:endParaRPr lang="ru-RU" dirty="0"/>
          </a:p>
          <a:p>
            <a:endParaRPr lang="en-US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BA343B3F-D8EB-4F6D-8FD2-2ABAABDA4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17" y="8041"/>
            <a:ext cx="7396082" cy="410186"/>
          </a:xfrm>
        </p:spPr>
        <p:txBody>
          <a:bodyPr anchor="b">
            <a:normAutofit fontScale="90000"/>
          </a:bodyPr>
          <a:lstStyle/>
          <a:p>
            <a:r>
              <a:rPr lang="ru-RU" sz="2775" dirty="0"/>
              <a:t>Различия на крышке Банки</a:t>
            </a:r>
          </a:p>
        </p:txBody>
      </p:sp>
      <p:sp>
        <p:nvSpPr>
          <p:cNvPr id="73" name="Subtitle 3">
            <a:extLst>
              <a:ext uri="{FF2B5EF4-FFF2-40B4-BE49-F238E27FC236}">
                <a16:creationId xmlns:a16="http://schemas.microsoft.com/office/drawing/2014/main" xmlns="" id="{27084214-CC8C-48C4-9FC7-5E9A0D4099B7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95338" y="331396"/>
            <a:ext cx="1787700" cy="410186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Форма крышки</a:t>
            </a:r>
            <a:endParaRPr lang="en-US" dirty="0"/>
          </a:p>
        </p:txBody>
      </p:sp>
      <p:pic>
        <p:nvPicPr>
          <p:cNvPr id="20482" name="Рисунок 1">
            <a:extLst>
              <a:ext uri="{FF2B5EF4-FFF2-40B4-BE49-F238E27FC236}">
                <a16:creationId xmlns:a16="http://schemas.microsoft.com/office/drawing/2014/main" xmlns="" id="{2A599C5D-EDA2-40C5-B9BD-703E4B6F8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0080"/>
            <a:ext cx="5210963" cy="2683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1920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62827CFB-D5CB-47AE-A07F-3E60ADE7FB7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05249" y="2041341"/>
            <a:ext cx="2131334" cy="356901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4400" b="1" dirty="0"/>
              <a:t>Поддельная банка Ред Булл:</a:t>
            </a:r>
          </a:p>
          <a:p>
            <a:pPr marL="0" indent="0" algn="just">
              <a:buNone/>
            </a:pPr>
            <a:r>
              <a:rPr lang="ru-RU" sz="4400" dirty="0"/>
              <a:t>Верхняя часть банки в области открывающего кольца, немного опущена вглубь крышки. Верхняя поверхность непрерывная и равномерно расположена вокруг крышки банки. Поддельная верхняя часть банки Ред Булл в деталях отличается от оригинальной.</a:t>
            </a:r>
          </a:p>
          <a:p>
            <a:pPr marL="0" indent="0" algn="just">
              <a:buNone/>
            </a:pPr>
            <a:r>
              <a:rPr lang="ru-RU" sz="4400" dirty="0"/>
              <a:t>Размер отверстия для открытия крышки шире.</a:t>
            </a:r>
          </a:p>
          <a:p>
            <a:pPr marL="0" indent="0" algn="just">
              <a:buNone/>
            </a:pPr>
            <a:r>
              <a:rPr lang="ru-RU" sz="4400" dirty="0"/>
              <a:t>На верхней части крышки отсутствуют выступающие линии.</a:t>
            </a:r>
          </a:p>
          <a:p>
            <a:pPr marL="0" indent="0" algn="just">
              <a:buNone/>
            </a:pPr>
            <a:r>
              <a:rPr lang="ru-RU" sz="4400" dirty="0"/>
              <a:t>Также отсутствуют небольшие круглые выпуклости по обеим сторонам от открывающего крышку кольца.</a:t>
            </a:r>
          </a:p>
          <a:p>
            <a:pPr marL="0" indent="0" algn="just">
              <a:buNone/>
            </a:pPr>
            <a:r>
              <a:rPr lang="ru-RU" sz="4400" dirty="0"/>
              <a:t>На верхней части отсутствует нанесенная маркировка.</a:t>
            </a: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AE7A6838-8C6A-42F3-B6D9-121B19163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055" y="10850"/>
            <a:ext cx="7396082" cy="410186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Верхняя</a:t>
            </a:r>
            <a:r>
              <a:rPr lang="ru-RU" dirty="0"/>
              <a:t> </a:t>
            </a:r>
            <a:r>
              <a:rPr lang="ru-RU" sz="2700" dirty="0"/>
              <a:t>часть банки </a:t>
            </a:r>
            <a:r>
              <a:rPr lang="en-US" sz="2700" dirty="0"/>
              <a:t>Red Bull</a:t>
            </a:r>
            <a:endParaRPr lang="ru-RU" dirty="0"/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xmlns="" id="{09AEBFA8-6FF2-4A2A-BD7E-87BE0D37829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0" y="363657"/>
            <a:ext cx="2790842" cy="410076"/>
          </a:xfrm>
        </p:spPr>
        <p:txBody>
          <a:bodyPr>
            <a:normAutofit/>
          </a:bodyPr>
          <a:lstStyle/>
          <a:p>
            <a:r>
              <a:rPr lang="ru-RU" sz="1800" dirty="0"/>
              <a:t>Выступающие</a:t>
            </a:r>
            <a:r>
              <a:rPr lang="ru-RU" dirty="0"/>
              <a:t> </a:t>
            </a:r>
            <a:r>
              <a:rPr lang="ru-RU" sz="1800" dirty="0"/>
              <a:t>линии</a:t>
            </a:r>
            <a:endParaRPr lang="ru-RU" dirty="0"/>
          </a:p>
        </p:txBody>
      </p:sp>
      <p:sp>
        <p:nvSpPr>
          <p:cNvPr id="7" name="Текст 1">
            <a:extLst>
              <a:ext uri="{FF2B5EF4-FFF2-40B4-BE49-F238E27FC236}">
                <a16:creationId xmlns:a16="http://schemas.microsoft.com/office/drawing/2014/main" xmlns="" id="{77F31EA8-6286-4610-B911-6A27657E9884}"/>
              </a:ext>
            </a:extLst>
          </p:cNvPr>
          <p:cNvSpPr txBox="1">
            <a:spLocks/>
          </p:cNvSpPr>
          <p:nvPr/>
        </p:nvSpPr>
        <p:spPr bwMode="gray">
          <a:xfrm>
            <a:off x="2330292" y="1487091"/>
            <a:ext cx="2699389" cy="34034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/>
              <a:t>Оригинальная банка Ред Булл:</a:t>
            </a:r>
            <a:endParaRPr lang="ru-RU" sz="1200" dirty="0"/>
          </a:p>
          <a:p>
            <a:r>
              <a:rPr lang="ru-RU" sz="1200" dirty="0"/>
              <a:t>Вся верхняя часть банки в области открывающего кольца находится на одном уровне с крышкой. </a:t>
            </a:r>
          </a:p>
          <a:p>
            <a:endParaRPr lang="ru-RU" sz="1200" dirty="0"/>
          </a:p>
          <a:p>
            <a:r>
              <a:rPr lang="ru-RU" sz="1200" dirty="0"/>
              <a:t>Имеется маленькое отверстие для открытия банки.</a:t>
            </a:r>
          </a:p>
          <a:p>
            <a:endParaRPr lang="ru-RU" sz="1200" dirty="0"/>
          </a:p>
          <a:p>
            <a:r>
              <a:rPr lang="ru-RU" sz="1200" dirty="0"/>
              <a:t>На верхней части крышки присутствуют выступающие линии.</a:t>
            </a:r>
          </a:p>
          <a:p>
            <a:endParaRPr lang="ru-RU" sz="1200" dirty="0"/>
          </a:p>
          <a:p>
            <a:r>
              <a:rPr lang="ru-RU" sz="1200" dirty="0"/>
              <a:t>Имеются небольшие круглые выступы по обеим сторонам от открывающего крышку кольца. </a:t>
            </a:r>
          </a:p>
          <a:p>
            <a:endParaRPr lang="ru-RU" sz="1200" dirty="0"/>
          </a:p>
          <a:p>
            <a:r>
              <a:rPr lang="ru-RU" sz="1200" dirty="0"/>
              <a:t>На верхней части банки нанесена маркировка. </a:t>
            </a:r>
          </a:p>
          <a:p>
            <a:endParaRPr lang="ru-RU" sz="12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F2594D1A-DEDB-4109-8D44-DE775BD06F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3545" y="1370239"/>
            <a:ext cx="1330352" cy="15401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C1EF851-2C86-441A-B645-538E59B2E2F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3601" y="3370421"/>
            <a:ext cx="1604010" cy="161067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1FF7BCF-A58C-47B6-86DA-98BBBA00C03E}"/>
              </a:ext>
            </a:extLst>
          </p:cNvPr>
          <p:cNvSpPr/>
          <p:nvPr/>
        </p:nvSpPr>
        <p:spPr bwMode="gray">
          <a:xfrm>
            <a:off x="62955" y="1396033"/>
            <a:ext cx="1851571" cy="36807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err="1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5D9B53E9-7FF1-4A08-A07B-6CA9A9D0C044}"/>
              </a:ext>
            </a:extLst>
          </p:cNvPr>
          <p:cNvCxnSpPr/>
          <p:nvPr/>
        </p:nvCxnSpPr>
        <p:spPr bwMode="gray">
          <a:xfrm flipH="1" flipV="1">
            <a:off x="1126672" y="1959429"/>
            <a:ext cx="1203620" cy="2099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839C437B-2886-41B6-9278-855346BAE555}"/>
              </a:ext>
            </a:extLst>
          </p:cNvPr>
          <p:cNvCxnSpPr>
            <a:cxnSpLocks/>
          </p:cNvCxnSpPr>
          <p:nvPr/>
        </p:nvCxnSpPr>
        <p:spPr bwMode="gray">
          <a:xfrm flipH="1" flipV="1">
            <a:off x="1126672" y="2309021"/>
            <a:ext cx="1117154" cy="326940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C8FB8FAF-81CD-4016-ABA7-6CD1C66C9533}"/>
              </a:ext>
            </a:extLst>
          </p:cNvPr>
          <p:cNvCxnSpPr>
            <a:cxnSpLocks/>
          </p:cNvCxnSpPr>
          <p:nvPr/>
        </p:nvCxnSpPr>
        <p:spPr bwMode="gray">
          <a:xfrm flipH="1" flipV="1">
            <a:off x="741784" y="2472970"/>
            <a:ext cx="1522404" cy="706218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xmlns="" id="{40A72077-899B-4379-9A91-0C8CBEDD7102}"/>
              </a:ext>
            </a:extLst>
          </p:cNvPr>
          <p:cNvCxnSpPr>
            <a:cxnSpLocks/>
          </p:cNvCxnSpPr>
          <p:nvPr/>
        </p:nvCxnSpPr>
        <p:spPr bwMode="gray">
          <a:xfrm flipH="1" flipV="1">
            <a:off x="1315631" y="3747467"/>
            <a:ext cx="979028" cy="156761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8E3FD0D4-F064-4C74-9019-1D3049FB8492}"/>
              </a:ext>
            </a:extLst>
          </p:cNvPr>
          <p:cNvCxnSpPr>
            <a:cxnSpLocks/>
          </p:cNvCxnSpPr>
          <p:nvPr/>
        </p:nvCxnSpPr>
        <p:spPr bwMode="gray">
          <a:xfrm flipH="1" flipV="1">
            <a:off x="1025607" y="4555672"/>
            <a:ext cx="1290949" cy="126775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Текст 1">
            <a:extLst>
              <a:ext uri="{FF2B5EF4-FFF2-40B4-BE49-F238E27FC236}">
                <a16:creationId xmlns:a16="http://schemas.microsoft.com/office/drawing/2014/main" xmlns="" id="{3AC930DA-00D7-49C4-A066-215AA51C2EBA}"/>
              </a:ext>
            </a:extLst>
          </p:cNvPr>
          <p:cNvSpPr txBox="1">
            <a:spLocks/>
          </p:cNvSpPr>
          <p:nvPr/>
        </p:nvSpPr>
        <p:spPr bwMode="gray">
          <a:xfrm>
            <a:off x="5033934" y="873542"/>
            <a:ext cx="1436435" cy="34034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A3EB881-1926-410C-8655-45B13301A80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376" y="1884314"/>
            <a:ext cx="1667828" cy="1603534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E95D151F-9423-465F-9ED1-15F1BF746496}"/>
              </a:ext>
            </a:extLst>
          </p:cNvPr>
          <p:cNvCxnSpPr>
            <a:cxnSpLocks/>
          </p:cNvCxnSpPr>
          <p:nvPr/>
        </p:nvCxnSpPr>
        <p:spPr bwMode="gray">
          <a:xfrm flipH="1">
            <a:off x="6095336" y="1959429"/>
            <a:ext cx="700302" cy="726652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xmlns="" id="{EBC1FD8F-FD81-4416-A1E4-8E71C51A72C8}"/>
              </a:ext>
            </a:extLst>
          </p:cNvPr>
          <p:cNvCxnSpPr>
            <a:cxnSpLocks/>
          </p:cNvCxnSpPr>
          <p:nvPr/>
        </p:nvCxnSpPr>
        <p:spPr bwMode="gray">
          <a:xfrm flipH="1" flipV="1">
            <a:off x="5766290" y="3083303"/>
            <a:ext cx="1057718" cy="455292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24BA35EF-F9FC-448C-9978-6A8C61C1B402}"/>
              </a:ext>
            </a:extLst>
          </p:cNvPr>
          <p:cNvSpPr/>
          <p:nvPr/>
        </p:nvSpPr>
        <p:spPr bwMode="gray">
          <a:xfrm>
            <a:off x="4952291" y="1809023"/>
            <a:ext cx="1759815" cy="17541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err="1"/>
          </a:p>
        </p:txBody>
      </p:sp>
    </p:spTree>
    <p:extLst>
      <p:ext uri="{BB962C8B-B14F-4D97-AF65-F5344CB8AC3E}">
        <p14:creationId xmlns:p14="http://schemas.microsoft.com/office/powerpoint/2010/main" val="1351298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">
            <a:extLst>
              <a:ext uri="{FF2B5EF4-FFF2-40B4-BE49-F238E27FC236}">
                <a16:creationId xmlns:a16="http://schemas.microsoft.com/office/drawing/2014/main" xmlns="" id="{F466B2B2-E899-43B5-9B3A-06F3FD0511C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222306" y="964481"/>
            <a:ext cx="2864512" cy="3679403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100" dirty="0"/>
              <a:t>На оригинальной банке Ред Булл знак «Халяль» НЕ наносится</a:t>
            </a:r>
          </a:p>
          <a:p>
            <a:pPr algn="just"/>
            <a:endParaRPr lang="ru-RU" sz="3600" b="1" dirty="0">
              <a:solidFill>
                <a:schemeClr val="accent3"/>
              </a:solidFill>
              <a:sym typeface="Wingdings" panose="05000000000000000000" pitchFamily="2" charset="2"/>
            </a:endParaRPr>
          </a:p>
          <a:p>
            <a:pPr algn="just"/>
            <a:endParaRPr lang="ru-RU" sz="3600" b="1" dirty="0">
              <a:solidFill>
                <a:schemeClr val="accent3"/>
              </a:solidFill>
              <a:sym typeface="Wingdings" panose="05000000000000000000" pitchFamily="2" charset="2"/>
            </a:endParaRPr>
          </a:p>
          <a:p>
            <a:pPr algn="just"/>
            <a:r>
              <a:rPr lang="ru-RU" sz="2100" dirty="0"/>
              <a:t>На поддельной банке Ред Булл присутствует знак ХАЛЯЛЬ</a:t>
            </a:r>
          </a:p>
          <a:p>
            <a:pPr algn="just"/>
            <a:endParaRPr lang="ru-RU" sz="2100" dirty="0"/>
          </a:p>
          <a:p>
            <a:pPr algn="just"/>
            <a:endParaRPr lang="ru-RU" sz="21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A6D5774C-CDE8-45A8-A8D9-C0AE20E66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396082" cy="410186"/>
          </a:xfrm>
        </p:spPr>
        <p:txBody>
          <a:bodyPr anchor="b">
            <a:normAutofit fontScale="90000"/>
          </a:bodyPr>
          <a:lstStyle/>
          <a:p>
            <a:r>
              <a:rPr lang="ru-RU" sz="2775"/>
              <a:t>Различие 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xmlns="" id="{298A1490-DDC1-4046-805C-2B206A4BDB33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5496" y="406637"/>
            <a:ext cx="1535798" cy="354321"/>
          </a:xfrm>
        </p:spPr>
        <p:txBody>
          <a:bodyPr>
            <a:normAutofit/>
          </a:bodyPr>
          <a:lstStyle/>
          <a:p>
            <a:r>
              <a:rPr lang="ru-RU" sz="1400"/>
              <a:t>Знак халяль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636F0B4-A792-42C5-A06B-A54B272EED9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429" y="1859725"/>
            <a:ext cx="2180790" cy="31525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B8D0011-F838-4723-B3BE-0D9FA5C5259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44584" y="1399064"/>
            <a:ext cx="2199111" cy="3039176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BCCBB409-901C-43FC-B9B6-6A09DF3AA8A4}"/>
              </a:ext>
            </a:extLst>
          </p:cNvPr>
          <p:cNvCxnSpPr>
            <a:cxnSpLocks/>
          </p:cNvCxnSpPr>
          <p:nvPr/>
        </p:nvCxnSpPr>
        <p:spPr bwMode="gray">
          <a:xfrm>
            <a:off x="6171367" y="3797678"/>
            <a:ext cx="1716782" cy="18673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4CBB8099-8976-4952-AC13-A79281450226}"/>
              </a:ext>
            </a:extLst>
          </p:cNvPr>
          <p:cNvCxnSpPr>
            <a:cxnSpLocks/>
          </p:cNvCxnSpPr>
          <p:nvPr/>
        </p:nvCxnSpPr>
        <p:spPr bwMode="gray">
          <a:xfrm flipH="1">
            <a:off x="1686509" y="1749490"/>
            <a:ext cx="1535797" cy="187323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7">
            <a:extLst>
              <a:ext uri="{FF2B5EF4-FFF2-40B4-BE49-F238E27FC236}">
                <a16:creationId xmlns:a16="http://schemas.microsoft.com/office/drawing/2014/main" xmlns="" id="{98AE1E91-2CF5-4239-B93C-599ACD2C0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0313" y="3232815"/>
            <a:ext cx="503598" cy="564863"/>
          </a:xfrm>
          <a:prstGeom prst="rect">
            <a:avLst/>
          </a:prstGeom>
        </p:spPr>
      </p:pic>
      <p:pic>
        <p:nvPicPr>
          <p:cNvPr id="24" name="Рисунок 9">
            <a:extLst>
              <a:ext uri="{FF2B5EF4-FFF2-40B4-BE49-F238E27FC236}">
                <a16:creationId xmlns:a16="http://schemas.microsoft.com/office/drawing/2014/main" xmlns="" id="{773D01A4-D8DD-4A75-AEC9-1E4251997F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3496" y="964481"/>
            <a:ext cx="564970" cy="51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01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62A807E0-A578-446C-A459-EE9ACA928E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9512" y="1204659"/>
            <a:ext cx="6696744" cy="3984233"/>
          </a:xfrm>
        </p:spPr>
        <p:txBody>
          <a:bodyPr/>
          <a:lstStyle/>
          <a:p>
            <a:pPr marL="0" indent="0">
              <a:buNone/>
            </a:pPr>
            <a:r>
              <a:rPr lang="ru-RU" sz="2100" dirty="0">
                <a:solidFill>
                  <a:srgbClr val="FF0000"/>
                </a:solidFill>
              </a:rPr>
              <a:t>В случае если Вы обнаружили упаковку из 24 банок.</a:t>
            </a:r>
          </a:p>
          <a:p>
            <a:pPr marL="0" indent="0">
              <a:buNone/>
            </a:pPr>
            <a:endParaRPr lang="ru-RU" sz="2100" dirty="0"/>
          </a:p>
          <a:p>
            <a:pPr marL="0" indent="0">
              <a:buNone/>
            </a:pPr>
            <a:r>
              <a:rPr lang="ru-RU" sz="2100" dirty="0"/>
              <a:t>Есть случаи, когда номер партии на упаковке из 24 банок не соответствует номеру партии, указанном на дне банки.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E0E845A-9975-457E-B590-04E1C216A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512" y="27677"/>
            <a:ext cx="7396082" cy="410186"/>
          </a:xfrm>
        </p:spPr>
        <p:txBody>
          <a:bodyPr>
            <a:noAutofit/>
          </a:bodyPr>
          <a:lstStyle/>
          <a:p>
            <a:r>
              <a:rPr lang="ru-RU" sz="2400" dirty="0"/>
              <a:t>РАЗЛИЧИЯ В НОМЕРЕ ПАРТИИ</a:t>
            </a:r>
          </a:p>
        </p:txBody>
      </p:sp>
    </p:spTree>
    <p:extLst>
      <p:ext uri="{BB962C8B-B14F-4D97-AF65-F5344CB8AC3E}">
        <p14:creationId xmlns:p14="http://schemas.microsoft.com/office/powerpoint/2010/main" val="3714069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45" y="2859782"/>
            <a:ext cx="5904656" cy="1368152"/>
          </a:xfrm>
        </p:spPr>
        <p:txBody>
          <a:bodyPr>
            <a:normAutofit/>
          </a:bodyPr>
          <a:lstStyle/>
          <a:p>
            <a:pPr algn="just"/>
            <a:r>
              <a:rPr lang="ru-RU" sz="1400" dirty="0"/>
              <a:t>Обращаем Ваше внимание, что для получения более подробной информации просим обращаться к компании  ООО «</a:t>
            </a:r>
            <a:r>
              <a:rPr lang="ru-RU" sz="1400" dirty="0" err="1"/>
              <a:t>Власта</a:t>
            </a:r>
            <a:r>
              <a:rPr lang="ru-RU" sz="1400" dirty="0"/>
              <a:t>- Консалтинг» как к представителю правообладателей.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45" y="1635646"/>
            <a:ext cx="22322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800" dirty="0">
                <a:solidFill>
                  <a:schemeClr val="bg1"/>
                </a:solidFill>
              </a:rPr>
              <a:t>Общество с ограниченной ответственностью</a:t>
            </a:r>
          </a:p>
          <a:p>
            <a:pPr algn="just"/>
            <a:r>
              <a:rPr lang="ru-RU" sz="800" dirty="0">
                <a:solidFill>
                  <a:schemeClr val="bg1"/>
                </a:solidFill>
              </a:rPr>
              <a:t>«Власта – Консалтинг»</a:t>
            </a:r>
          </a:p>
          <a:p>
            <a:pPr algn="just"/>
            <a:endParaRPr lang="ru-RU" sz="800" dirty="0">
              <a:solidFill>
                <a:schemeClr val="bg1"/>
              </a:solidFill>
            </a:endParaRPr>
          </a:p>
          <a:p>
            <a:pPr algn="just"/>
            <a:r>
              <a:rPr lang="ru-RU" sz="800" dirty="0">
                <a:solidFill>
                  <a:schemeClr val="bg1"/>
                </a:solidFill>
              </a:rPr>
              <a:t>Адрес: 119019, г. Москва, Б. Знаменский пер., д. 2, стр. 10</a:t>
            </a:r>
          </a:p>
          <a:p>
            <a:pPr algn="just"/>
            <a:r>
              <a:rPr lang="ru-RU" sz="800" dirty="0">
                <a:solidFill>
                  <a:schemeClr val="bg1"/>
                </a:solidFill>
              </a:rPr>
              <a:t>Телефон / Факс: (495) 123-33-36,</a:t>
            </a:r>
          </a:p>
          <a:p>
            <a:pPr algn="just"/>
            <a:r>
              <a:rPr lang="ru-RU" sz="800" dirty="0">
                <a:solidFill>
                  <a:schemeClr val="bg1"/>
                </a:solidFill>
              </a:rPr>
              <a:t>Сайт:  http://www.vlasta-s.com</a:t>
            </a:r>
          </a:p>
          <a:p>
            <a:pPr algn="just"/>
            <a:r>
              <a:rPr lang="ru-RU" sz="800" dirty="0">
                <a:solidFill>
                  <a:schemeClr val="bg1"/>
                </a:solidFill>
              </a:rPr>
              <a:t>E-</a:t>
            </a:r>
            <a:r>
              <a:rPr lang="ru-RU" sz="800" dirty="0" err="1">
                <a:solidFill>
                  <a:schemeClr val="bg1"/>
                </a:solidFill>
              </a:rPr>
              <a:t>mail</a:t>
            </a:r>
            <a:r>
              <a:rPr lang="ru-RU" sz="800" dirty="0">
                <a:solidFill>
                  <a:schemeClr val="bg1"/>
                </a:solidFill>
              </a:rPr>
              <a:t>: info@vlasta-s.com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5576" y="3939902"/>
            <a:ext cx="4865193" cy="11053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defRPr>
            </a:lvl1pPr>
          </a:lstStyle>
          <a:p>
            <a:pPr algn="just"/>
            <a:r>
              <a:rPr lang="ru-RU" sz="3600"/>
              <a:t>Спасибо за внимание!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640634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1721</TotalTime>
  <Words>319</Words>
  <Application>Microsoft Office PowerPoint</Application>
  <PresentationFormat>Экран (16:9)</PresentationFormat>
  <Paragraphs>58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 Тренинг по продукции Red Bull</vt:lpstr>
      <vt:lpstr>Основные SKU</vt:lpstr>
      <vt:lpstr>Основное различие</vt:lpstr>
      <vt:lpstr>Различия на крышке Банки</vt:lpstr>
      <vt:lpstr>Различия на крышке Банки</vt:lpstr>
      <vt:lpstr>Верхняя часть банки Red Bull</vt:lpstr>
      <vt:lpstr>Различие </vt:lpstr>
      <vt:lpstr>РАЗЛИЧИЯ В НОМЕРЕ ПАРТИИ</vt:lpstr>
      <vt:lpstr>Обращаем Ваше внимание, что для получения более подробной информации просим обращаться к компании  ООО «Власта- Консалтинг» как к представителю правообладателей.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1</cp:lastModifiedBy>
  <cp:revision>155</cp:revision>
  <cp:lastPrinted>2020-03-06T13:07:13Z</cp:lastPrinted>
  <dcterms:created xsi:type="dcterms:W3CDTF">2020-01-12T18:11:19Z</dcterms:created>
  <dcterms:modified xsi:type="dcterms:W3CDTF">2021-12-08T11:43:05Z</dcterms:modified>
</cp:coreProperties>
</file>