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6" r:id="rId2"/>
    <p:sldMasterId id="2147483699" r:id="rId3"/>
    <p:sldMasterId id="2147483706" r:id="rId4"/>
    <p:sldMasterId id="2147483713" r:id="rId5"/>
    <p:sldMasterId id="2147483725" r:id="rId6"/>
  </p:sldMasterIdLst>
  <p:notesMasterIdLst>
    <p:notesMasterId r:id="rId16"/>
  </p:notesMasterIdLst>
  <p:sldIdLst>
    <p:sldId id="285" r:id="rId7"/>
    <p:sldId id="292" r:id="rId8"/>
    <p:sldId id="301" r:id="rId9"/>
    <p:sldId id="291" r:id="rId10"/>
    <p:sldId id="303" r:id="rId11"/>
    <p:sldId id="305" r:id="rId12"/>
    <p:sldId id="307" r:id="rId13"/>
    <p:sldId id="308" r:id="rId14"/>
    <p:sldId id="258" r:id="rId15"/>
  </p:sldIdLst>
  <p:sldSz cx="9144000" cy="5143500" type="screen16x9"/>
  <p:notesSz cx="6797675" cy="9926638"/>
  <p:defaultTextStyle>
    <a:defPPr>
      <a:defRPr lang="ru-RU"/>
    </a:defPPr>
    <a:lvl1pPr marL="0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50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28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86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54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803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53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720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679" algn="l" defTabSz="91392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">
          <p15:clr>
            <a:srgbClr val="A4A3A4"/>
          </p15:clr>
        </p15:guide>
        <p15:guide id="2" pos="505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y Baranov" initials="AB" lastIdx="37" clrIdx="0">
    <p:extLst>
      <p:ext uri="{19B8F6BF-5375-455C-9EA6-DF929625EA0E}">
        <p15:presenceInfo xmlns:p15="http://schemas.microsoft.com/office/powerpoint/2012/main" userId="d0129641ed290d9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546A"/>
    <a:srgbClr val="00AFAA"/>
    <a:srgbClr val="FF6C0E"/>
    <a:srgbClr val="7A97AB"/>
    <a:srgbClr val="323E48"/>
    <a:srgbClr val="00AFAF"/>
    <a:srgbClr val="30454F"/>
    <a:srgbClr val="FAA700"/>
    <a:srgbClr val="FFA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3096" autoAdjust="0"/>
  </p:normalViewPr>
  <p:slideViewPr>
    <p:cSldViewPr>
      <p:cViewPr varScale="1">
        <p:scale>
          <a:sx n="104" d="100"/>
          <a:sy n="104" d="100"/>
        </p:scale>
        <p:origin x="802" y="72"/>
      </p:cViewPr>
      <p:guideLst>
        <p:guide orient="horz" pos="169"/>
        <p:guide pos="50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1694D-7A25-4314-878A-48D5CAF8C710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207FD-8738-4E92-8ED9-5B5D8B220C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658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950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928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886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854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803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753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720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679" algn="l" defTabSz="9139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ru-RU" sz="1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Клик по рисунку правой кнопкой – Изменить рисунок – Выбрать рисунок из папки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4F282-BE79-6146-BA61-9EEBC12ED389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53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130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865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21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3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125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18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0820-A911-CB49-86A3-BA327329BBF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76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4F282-BE79-6146-BA61-9EEBC12ED38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574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CB63D-7643-1E4F-8DDC-24CE2AA169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534E22-6D1B-F043-B658-F19DD188C4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722" indent="0" algn="ctr">
              <a:buNone/>
              <a:defRPr sz="1500"/>
            </a:lvl2pPr>
            <a:lvl3pPr marL="685460" indent="0" algn="ctr">
              <a:buNone/>
              <a:defRPr sz="1400"/>
            </a:lvl3pPr>
            <a:lvl4pPr marL="1028190" indent="0" algn="ctr">
              <a:buNone/>
              <a:defRPr sz="1200"/>
            </a:lvl4pPr>
            <a:lvl5pPr marL="1370920" indent="0" algn="ctr">
              <a:buNone/>
              <a:defRPr sz="1200"/>
            </a:lvl5pPr>
            <a:lvl6pPr marL="1713659" indent="0" algn="ctr">
              <a:buNone/>
              <a:defRPr sz="1200"/>
            </a:lvl6pPr>
            <a:lvl7pPr marL="2056379" indent="0" algn="ctr">
              <a:buNone/>
              <a:defRPr sz="1200"/>
            </a:lvl7pPr>
            <a:lvl8pPr marL="2399100" indent="0" algn="ctr">
              <a:buNone/>
              <a:defRPr sz="1200"/>
            </a:lvl8pPr>
            <a:lvl9pPr marL="274182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23D9DCC-9361-BC4E-AC06-33A154757611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53E14CC-125E-7B45-8B2C-CF6FB4BB1311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id="{AE459396-4EBC-C548-918B-331A5244FFE1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2D86BC-2EAC-6E4A-B45C-D006089EC28C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478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13FD7-2C09-9348-9D0E-06F468754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B297E-04E5-6E43-843B-5DFB995B6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73" y="1369219"/>
            <a:ext cx="8370095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2189CEE-F432-BE43-8A56-190B8E05B7E8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FC17D3D-568A-BA4C-86E4-71E303550893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id="{49779BB0-3F62-D84F-ABFD-B43CBE234B92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45A01B-68E3-864C-A6DA-8F5C6ED8B88E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2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F53B9-D8CC-CA47-825A-BAB455123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2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894B2-5C5B-6445-9C2B-F916E997FD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4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1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09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6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37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1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18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9F41D90-22FA-6B44-AD9C-8BD5673675E8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9503038-7BAC-334A-8964-F6A3D9542FBE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id="{B5E48212-1C36-2F44-98CF-4F936F6B1092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1F05B0-E452-DA4C-842D-639C35F13DE7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62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1FB4A-B1C2-134C-BD06-EC4DF921D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020E3-0C95-8146-8C53-AD951A09A4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BF6684-1A3B-5442-AE47-D8B182343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6F2A46-631D-0C4D-B4EB-B3A9F1C2302E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FFB4D8C-2F5B-AA42-A596-966DF2E01283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5DEA8492-083D-E441-93E5-E85D88E01415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5CC8759-3FFF-F34C-9AC5-F04182A0C084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241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D4063-0260-324B-8BE9-419900C3E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74C7C3-D5AD-F54F-9AA8-369FE1206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722" indent="0">
              <a:buNone/>
              <a:defRPr sz="1500" b="1"/>
            </a:lvl2pPr>
            <a:lvl3pPr marL="685460" indent="0">
              <a:buNone/>
              <a:defRPr sz="1400" b="1"/>
            </a:lvl3pPr>
            <a:lvl4pPr marL="1028190" indent="0">
              <a:buNone/>
              <a:defRPr sz="1200" b="1"/>
            </a:lvl4pPr>
            <a:lvl5pPr marL="1370920" indent="0">
              <a:buNone/>
              <a:defRPr sz="1200" b="1"/>
            </a:lvl5pPr>
            <a:lvl6pPr marL="1713659" indent="0">
              <a:buNone/>
              <a:defRPr sz="1200" b="1"/>
            </a:lvl6pPr>
            <a:lvl7pPr marL="2056379" indent="0">
              <a:buNone/>
              <a:defRPr sz="1200" b="1"/>
            </a:lvl7pPr>
            <a:lvl8pPr marL="2399100" indent="0">
              <a:buNone/>
              <a:defRPr sz="1200" b="1"/>
            </a:lvl8pPr>
            <a:lvl9pPr marL="274182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1B679A-806F-2843-AAFB-7A3D778D2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03E9C4-01C0-6146-A854-046AC276D7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722" indent="0">
              <a:buNone/>
              <a:defRPr sz="1500" b="1"/>
            </a:lvl2pPr>
            <a:lvl3pPr marL="685460" indent="0">
              <a:buNone/>
              <a:defRPr sz="1400" b="1"/>
            </a:lvl3pPr>
            <a:lvl4pPr marL="1028190" indent="0">
              <a:buNone/>
              <a:defRPr sz="1200" b="1"/>
            </a:lvl4pPr>
            <a:lvl5pPr marL="1370920" indent="0">
              <a:buNone/>
              <a:defRPr sz="1200" b="1"/>
            </a:lvl5pPr>
            <a:lvl6pPr marL="1713659" indent="0">
              <a:buNone/>
              <a:defRPr sz="1200" b="1"/>
            </a:lvl6pPr>
            <a:lvl7pPr marL="2056379" indent="0">
              <a:buNone/>
              <a:defRPr sz="1200" b="1"/>
            </a:lvl7pPr>
            <a:lvl8pPr marL="2399100" indent="0">
              <a:buNone/>
              <a:defRPr sz="1200" b="1"/>
            </a:lvl8pPr>
            <a:lvl9pPr marL="274182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12ACC-AC8B-AE45-B434-6CB627D506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2BD6AC-4010-0B41-99E6-92C3FC4484FE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152FCD5-638C-7841-AEA6-5CFE55CDABB2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B36C77E1-E1FC-CC44-A38F-38080121C29F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908700-1DD2-184E-8A88-1B0E24BC71ED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234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A7F1A-9513-7247-A856-31C213C22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D05DFB7-A793-0E4F-9F13-0233E5AC096B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88BA89A-67E4-8F47-B701-91877925BB3A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20" name="Parallelogram 19">
            <a:extLst>
              <a:ext uri="{FF2B5EF4-FFF2-40B4-BE49-F238E27FC236}">
                <a16:creationId xmlns:a16="http://schemas.microsoft.com/office/drawing/2014/main" id="{842A90DC-0F43-A64B-9122-59D37D59B6F5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AD1F8A-0F22-8D4D-BDD1-EFBA923C2ABB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2632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1766AB1-BECD-E446-B7B8-F966EE9CD310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2B4E1A3-FDED-B54A-A4B2-560DFB748E63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40023B8F-C9D4-EB4C-A3EE-4E825969E1D6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9448EE-955F-C34B-B990-21F42FB2B842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64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057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E4E2B-78FA-AF43-8B4E-7A0205C5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46695-62C6-3443-8CB8-695A7B1EE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8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D9539A-BA0B-EA49-AB9E-F449F299BA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722" indent="0">
              <a:buNone/>
              <a:defRPr sz="1100"/>
            </a:lvl2pPr>
            <a:lvl3pPr marL="685460" indent="0">
              <a:buNone/>
              <a:defRPr sz="900"/>
            </a:lvl3pPr>
            <a:lvl4pPr marL="1028190" indent="0">
              <a:buNone/>
              <a:defRPr sz="800"/>
            </a:lvl4pPr>
            <a:lvl5pPr marL="1370920" indent="0">
              <a:buNone/>
              <a:defRPr sz="800"/>
            </a:lvl5pPr>
            <a:lvl6pPr marL="1713659" indent="0">
              <a:buNone/>
              <a:defRPr sz="800"/>
            </a:lvl6pPr>
            <a:lvl7pPr marL="2056379" indent="0">
              <a:buNone/>
              <a:defRPr sz="800"/>
            </a:lvl7pPr>
            <a:lvl8pPr marL="2399100" indent="0">
              <a:buNone/>
              <a:defRPr sz="800"/>
            </a:lvl8pPr>
            <a:lvl9pPr marL="274182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8F9980-FEFA-8446-B9EA-1997F22CEA56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5E07480B-6E4D-AC45-877A-31402BFDD812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E809110A-4D9A-7647-A1A1-98DE54E084C0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F3E5FB-B705-D74E-B23A-B3DF73E05DA9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160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8437E-5AF1-DE41-A5AB-37D3EFAAF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2D56A2-847F-554A-8B61-D9118C3F9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89"/>
            <a:ext cx="4629150" cy="3655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722" indent="0">
              <a:buNone/>
              <a:defRPr sz="2100"/>
            </a:lvl2pPr>
            <a:lvl3pPr marL="685460" indent="0">
              <a:buNone/>
              <a:defRPr sz="1800"/>
            </a:lvl3pPr>
            <a:lvl4pPr marL="1028190" indent="0">
              <a:buNone/>
              <a:defRPr sz="1500"/>
            </a:lvl4pPr>
            <a:lvl5pPr marL="1370920" indent="0">
              <a:buNone/>
              <a:defRPr sz="1500"/>
            </a:lvl5pPr>
            <a:lvl6pPr marL="1713659" indent="0">
              <a:buNone/>
              <a:defRPr sz="1500"/>
            </a:lvl6pPr>
            <a:lvl7pPr marL="2056379" indent="0">
              <a:buNone/>
              <a:defRPr sz="1500"/>
            </a:lvl7pPr>
            <a:lvl8pPr marL="2399100" indent="0">
              <a:buNone/>
              <a:defRPr sz="1500"/>
            </a:lvl8pPr>
            <a:lvl9pPr marL="2741822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3E83-FA87-0843-BD32-999355DA9E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722" indent="0">
              <a:buNone/>
              <a:defRPr sz="1100"/>
            </a:lvl2pPr>
            <a:lvl3pPr marL="685460" indent="0">
              <a:buNone/>
              <a:defRPr sz="900"/>
            </a:lvl3pPr>
            <a:lvl4pPr marL="1028190" indent="0">
              <a:buNone/>
              <a:defRPr sz="800"/>
            </a:lvl4pPr>
            <a:lvl5pPr marL="1370920" indent="0">
              <a:buNone/>
              <a:defRPr sz="800"/>
            </a:lvl5pPr>
            <a:lvl6pPr marL="1713659" indent="0">
              <a:buNone/>
              <a:defRPr sz="800"/>
            </a:lvl6pPr>
            <a:lvl7pPr marL="2056379" indent="0">
              <a:buNone/>
              <a:defRPr sz="800"/>
            </a:lvl7pPr>
            <a:lvl8pPr marL="2399100" indent="0">
              <a:buNone/>
              <a:defRPr sz="800"/>
            </a:lvl8pPr>
            <a:lvl9pPr marL="274182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EE85BE-7784-9440-9F2B-034B24DB9B35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6391A9B-2E45-4C48-A811-AF74F1F7F911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C705FA1B-EF01-BF45-B9E5-1B731B98D60A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8458D7-AB91-5F4A-A76E-9993295EC2CE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198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74640-6AF9-564C-B2B6-F05D1AB6C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B7BB5C-051F-F54E-94F3-0DE8E1489B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86973" y="1369219"/>
            <a:ext cx="8370095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AAABEEA-4B73-4E46-81C2-D4E8ABC7E5F4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00236A3-088D-A748-8891-C57C719D1B7F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id="{4CE86EA0-BADD-254D-AB83-89CFA74710FA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8D8C54-4E0D-944A-9AFB-6E357C722210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274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31C43F-2755-7644-923B-C0AE04A360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27386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652C5E-4724-0E44-9D74-E948798F24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2" y="27386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E0F476-3A44-084E-A847-06838EE77B3F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D37708C-0DD8-2140-814E-E8876FE832F5}"/>
              </a:ext>
            </a:extLst>
          </p:cNvPr>
          <p:cNvSpPr txBox="1"/>
          <p:nvPr userDrawn="1"/>
        </p:nvSpPr>
        <p:spPr>
          <a:xfrm>
            <a:off x="8099051" y="4892775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id="{992A40C4-022A-6843-BE98-56062B52D980}"/>
              </a:ext>
            </a:extLst>
          </p:cNvPr>
          <p:cNvSpPr/>
          <p:nvPr userDrawn="1"/>
        </p:nvSpPr>
        <p:spPr>
          <a:xfrm>
            <a:off x="8243376" y="4840227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89" rIns="68550" bIns="34289" rtlCol="0" anchor="ctr"/>
          <a:lstStyle/>
          <a:p>
            <a:pPr algn="ctr" defTabSz="685460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62E71D-BD5D-F643-82E3-34FCC431EE15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60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60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659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40" indent="0" algn="ctr">
              <a:buNone/>
              <a:defRPr sz="1500"/>
            </a:lvl2pPr>
            <a:lvl3pPr marL="685494" indent="0" algn="ctr">
              <a:buNone/>
              <a:defRPr sz="1400"/>
            </a:lvl3pPr>
            <a:lvl4pPr marL="1028241" indent="0" algn="ctr">
              <a:buNone/>
              <a:defRPr sz="1200"/>
            </a:lvl4pPr>
            <a:lvl5pPr marL="1370988" indent="0" algn="ctr">
              <a:buNone/>
              <a:defRPr sz="1200"/>
            </a:lvl5pPr>
            <a:lvl6pPr marL="1713743" indent="0" algn="ctr">
              <a:buNone/>
              <a:defRPr sz="1200"/>
            </a:lvl6pPr>
            <a:lvl7pPr marL="2056481" indent="0" algn="ctr">
              <a:buNone/>
              <a:defRPr sz="1200"/>
            </a:lvl7pPr>
            <a:lvl8pPr marL="2399220" indent="0" algn="ctr">
              <a:buNone/>
              <a:defRPr sz="1200"/>
            </a:lvl8pPr>
            <a:lvl9pPr marL="274196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4E520-6BEA-CD41-8375-1B6B171EAB8B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20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385"/>
          <a:stretch/>
        </p:blipFill>
        <p:spPr>
          <a:xfrm>
            <a:off x="0" y="0"/>
            <a:ext cx="3810000" cy="514350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3810000" cy="5143500"/>
          </a:xfrm>
          <a:prstGeom prst="rect">
            <a:avLst/>
          </a:prstGeom>
          <a:gradFill>
            <a:gsLst>
              <a:gs pos="0">
                <a:schemeClr val="bg1">
                  <a:alpha val="86000"/>
                </a:schemeClr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53" tIns="34289" rIns="68553" bIns="3428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494"/>
            <a:endParaRPr lang="en-US" sz="1400">
              <a:solidFill>
                <a:prstClr val="white"/>
              </a:solidFill>
            </a:endParaRP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19" y="1"/>
            <a:ext cx="4284149" cy="5143500"/>
            <a:chOff x="0" y="1"/>
            <a:chExt cx="5712199" cy="6858000"/>
          </a:xfrm>
        </p:grpSpPr>
        <p:sp>
          <p:nvSpPr>
            <p:cNvPr id="18" name="Freeform 17"/>
            <p:cNvSpPr/>
            <p:nvPr/>
          </p:nvSpPr>
          <p:spPr>
            <a:xfrm>
              <a:off x="0" y="1"/>
              <a:ext cx="5712199" cy="6857999"/>
            </a:xfrm>
            <a:custGeom>
              <a:avLst/>
              <a:gdLst>
                <a:gd name="connsiteX0" fmla="*/ 0 w 5712199"/>
                <a:gd name="connsiteY0" fmla="*/ 0 h 6857999"/>
                <a:gd name="connsiteX1" fmla="*/ 1879543 w 5712199"/>
                <a:gd name="connsiteY1" fmla="*/ 0 h 6857999"/>
                <a:gd name="connsiteX2" fmla="*/ 5712199 w 5712199"/>
                <a:gd name="connsiteY2" fmla="*/ 4082143 h 6857999"/>
                <a:gd name="connsiteX3" fmla="*/ 3105994 w 5712199"/>
                <a:gd name="connsiteY3" fmla="*/ 6857999 h 6857999"/>
                <a:gd name="connsiteX4" fmla="*/ 0 w 5712199"/>
                <a:gd name="connsiteY4" fmla="*/ 6857999 h 6857999"/>
                <a:gd name="connsiteX5" fmla="*/ 0 w 5712199"/>
                <a:gd name="connsiteY5" fmla="*/ 5798333 h 6857999"/>
                <a:gd name="connsiteX6" fmla="*/ 1611302 w 5712199"/>
                <a:gd name="connsiteY6" fmla="*/ 4082143 h 6857999"/>
                <a:gd name="connsiteX7" fmla="*/ 0 w 5712199"/>
                <a:gd name="connsiteY7" fmla="*/ 2365953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2199" h="6857999">
                  <a:moveTo>
                    <a:pt x="0" y="0"/>
                  </a:moveTo>
                  <a:lnTo>
                    <a:pt x="1879543" y="0"/>
                  </a:lnTo>
                  <a:lnTo>
                    <a:pt x="5712199" y="4082143"/>
                  </a:lnTo>
                  <a:lnTo>
                    <a:pt x="3105994" y="6857999"/>
                  </a:lnTo>
                  <a:lnTo>
                    <a:pt x="0" y="6857999"/>
                  </a:lnTo>
                  <a:lnTo>
                    <a:pt x="0" y="5798333"/>
                  </a:lnTo>
                  <a:lnTo>
                    <a:pt x="1611302" y="4082143"/>
                  </a:lnTo>
                  <a:lnTo>
                    <a:pt x="0" y="2365953"/>
                  </a:ln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494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6934" y="2"/>
              <a:ext cx="5068729" cy="6857999"/>
            </a:xfrm>
            <a:custGeom>
              <a:avLst/>
              <a:gdLst>
                <a:gd name="connsiteX0" fmla="*/ 2433426 w 5068729"/>
                <a:gd name="connsiteY0" fmla="*/ 0 h 6857999"/>
                <a:gd name="connsiteX1" fmla="*/ 4713421 w 5068729"/>
                <a:gd name="connsiteY1" fmla="*/ 0 h 6857999"/>
                <a:gd name="connsiteX2" fmla="*/ 5068729 w 5068729"/>
                <a:gd name="connsiteY2" fmla="*/ 378437 h 6857999"/>
                <a:gd name="connsiteX3" fmla="*/ 1585485 w 5068729"/>
                <a:gd name="connsiteY3" fmla="*/ 4088424 h 6857999"/>
                <a:gd name="connsiteX4" fmla="*/ 4185792 w 5068729"/>
                <a:gd name="connsiteY4" fmla="*/ 6857999 h 6857999"/>
                <a:gd name="connsiteX5" fmla="*/ 1905797 w 5068729"/>
                <a:gd name="connsiteY5" fmla="*/ 6857999 h 6857999"/>
                <a:gd name="connsiteX6" fmla="*/ 0 w 5068729"/>
                <a:gd name="connsiteY6" fmla="*/ 4828144 h 6857999"/>
                <a:gd name="connsiteX7" fmla="*/ 0 w 5068729"/>
                <a:gd name="connsiteY7" fmla="*/ 3348704 h 6857999"/>
                <a:gd name="connsiteX8" fmla="*/ 2788734 w 5068729"/>
                <a:gd name="connsiteY8" fmla="*/ 378437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068729" h="6857999">
                  <a:moveTo>
                    <a:pt x="2433426" y="0"/>
                  </a:moveTo>
                  <a:lnTo>
                    <a:pt x="4713421" y="0"/>
                  </a:lnTo>
                  <a:lnTo>
                    <a:pt x="5068729" y="378437"/>
                  </a:lnTo>
                  <a:lnTo>
                    <a:pt x="1585485" y="4088424"/>
                  </a:lnTo>
                  <a:lnTo>
                    <a:pt x="4185792" y="6857999"/>
                  </a:lnTo>
                  <a:lnTo>
                    <a:pt x="1905797" y="6857999"/>
                  </a:lnTo>
                  <a:lnTo>
                    <a:pt x="0" y="4828144"/>
                  </a:lnTo>
                  <a:lnTo>
                    <a:pt x="0" y="3348704"/>
                  </a:lnTo>
                  <a:lnTo>
                    <a:pt x="2788734" y="378437"/>
                  </a:lnTo>
                  <a:close/>
                </a:path>
              </a:pathLst>
            </a:custGeom>
            <a:solidFill>
              <a:srgbClr val="DA8F4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494"/>
              <a:endParaRPr lang="en-US" sz="1400" dirty="0">
                <a:solidFill>
                  <a:prstClr val="black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207" y="1305234"/>
            <a:ext cx="8347587" cy="3327490"/>
          </a:xfrm>
        </p:spPr>
        <p:txBody>
          <a:bodyPr>
            <a:normAutofit/>
          </a:bodyPr>
          <a:lstStyle>
            <a:lvl1pPr>
              <a:defRPr sz="1800">
                <a:latin typeface="+mj-lt"/>
              </a:defRPr>
            </a:lvl1pPr>
            <a:lvl2pPr>
              <a:defRPr sz="15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200"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398207" y="4776324"/>
            <a:ext cx="2057400" cy="273844"/>
          </a:xfrm>
        </p:spPr>
        <p:txBody>
          <a:bodyPr/>
          <a:lstStyle/>
          <a:p>
            <a:fld id="{2758F1EC-AE55-5749-B80C-A755D6A4E0B8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76324"/>
            <a:ext cx="3086100" cy="273844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" name="Parallelogram 24"/>
          <p:cNvSpPr/>
          <p:nvPr userDrawn="1"/>
        </p:nvSpPr>
        <p:spPr>
          <a:xfrm>
            <a:off x="8240343" y="2"/>
            <a:ext cx="505469" cy="347607"/>
          </a:xfrm>
          <a:prstGeom prst="parallelogram">
            <a:avLst/>
          </a:prstGeom>
          <a:solidFill>
            <a:srgbClr val="DA8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 defTabSz="685494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9711" y="27456"/>
            <a:ext cx="402454" cy="27384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420B1099-E721-E54F-9A56-8FD715DAFF88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CA6B6D3-265F-4DDE-811A-8BF5BA58C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207" y="347607"/>
            <a:ext cx="8347587" cy="699550"/>
          </a:xfrm>
        </p:spPr>
        <p:txBody>
          <a:bodyPr>
            <a:normAutofit/>
          </a:bodyPr>
          <a:lstStyle>
            <a:lvl1pPr algn="ctr">
              <a:defRPr sz="3000" b="1"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15495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207" y="347607"/>
            <a:ext cx="8347587" cy="699550"/>
          </a:xfrm>
        </p:spPr>
        <p:txBody>
          <a:bodyPr>
            <a:normAutofit/>
          </a:bodyPr>
          <a:lstStyle>
            <a:lvl1pPr algn="ctr">
              <a:defRPr sz="3000" b="1"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207" y="1305234"/>
            <a:ext cx="8347587" cy="3327490"/>
          </a:xfrm>
        </p:spPr>
        <p:txBody>
          <a:bodyPr>
            <a:normAutofit/>
          </a:bodyPr>
          <a:lstStyle>
            <a:lvl1pPr>
              <a:defRPr sz="1800">
                <a:latin typeface="+mj-lt"/>
              </a:defRPr>
            </a:lvl1pPr>
            <a:lvl2pPr>
              <a:defRPr sz="15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200"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8207" y="4776324"/>
            <a:ext cx="2057400" cy="273844"/>
          </a:xfrm>
        </p:spPr>
        <p:txBody>
          <a:bodyPr/>
          <a:lstStyle/>
          <a:p>
            <a:fld id="{2117517F-F2DF-6F41-8760-E706388F32A2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76324"/>
            <a:ext cx="3086100" cy="273844"/>
          </a:xfr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Parallelogram 8"/>
          <p:cNvSpPr/>
          <p:nvPr userDrawn="1"/>
        </p:nvSpPr>
        <p:spPr>
          <a:xfrm>
            <a:off x="8240343" y="2"/>
            <a:ext cx="505469" cy="347607"/>
          </a:xfrm>
          <a:prstGeom prst="parallelogram">
            <a:avLst/>
          </a:prstGeom>
          <a:solidFill>
            <a:srgbClr val="DA8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 defTabSz="685494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9711" y="27456"/>
            <a:ext cx="402454" cy="27384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420B1099-E721-E54F-9A56-8FD715DAFF88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3475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22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24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09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7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4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2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19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5C92A-0C28-3847-8D1F-ACF5E770D036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851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04E-8425-6A49-AE8F-4967632323B4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5791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40" indent="0">
              <a:buNone/>
              <a:defRPr sz="1500" b="1"/>
            </a:lvl2pPr>
            <a:lvl3pPr marL="685494" indent="0">
              <a:buNone/>
              <a:defRPr sz="1400" b="1"/>
            </a:lvl3pPr>
            <a:lvl4pPr marL="1028241" indent="0">
              <a:buNone/>
              <a:defRPr sz="1200" b="1"/>
            </a:lvl4pPr>
            <a:lvl5pPr marL="1370988" indent="0">
              <a:buNone/>
              <a:defRPr sz="1200" b="1"/>
            </a:lvl5pPr>
            <a:lvl6pPr marL="1713743" indent="0">
              <a:buNone/>
              <a:defRPr sz="1200" b="1"/>
            </a:lvl6pPr>
            <a:lvl7pPr marL="2056481" indent="0">
              <a:buNone/>
              <a:defRPr sz="1200" b="1"/>
            </a:lvl7pPr>
            <a:lvl8pPr marL="2399220" indent="0">
              <a:buNone/>
              <a:defRPr sz="1200" b="1"/>
            </a:lvl8pPr>
            <a:lvl9pPr marL="274196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40" indent="0">
              <a:buNone/>
              <a:defRPr sz="1500" b="1"/>
            </a:lvl2pPr>
            <a:lvl3pPr marL="685494" indent="0">
              <a:buNone/>
              <a:defRPr sz="1400" b="1"/>
            </a:lvl3pPr>
            <a:lvl4pPr marL="1028241" indent="0">
              <a:buNone/>
              <a:defRPr sz="1200" b="1"/>
            </a:lvl4pPr>
            <a:lvl5pPr marL="1370988" indent="0">
              <a:buNone/>
              <a:defRPr sz="1200" b="1"/>
            </a:lvl5pPr>
            <a:lvl6pPr marL="1713743" indent="0">
              <a:buNone/>
              <a:defRPr sz="1200" b="1"/>
            </a:lvl6pPr>
            <a:lvl7pPr marL="2056481" indent="0">
              <a:buNone/>
              <a:defRPr sz="1200" b="1"/>
            </a:lvl7pPr>
            <a:lvl8pPr marL="2399220" indent="0">
              <a:buNone/>
              <a:defRPr sz="1200" b="1"/>
            </a:lvl8pPr>
            <a:lvl9pPr marL="274196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94227-1A64-1B42-B91F-3FA89B4D6267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371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13DCE-D368-F943-A162-C9A468A17F17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112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AD53-AA17-974B-ABD2-844F1FBA50F9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7134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87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40" indent="0">
              <a:buNone/>
              <a:defRPr sz="1100"/>
            </a:lvl2pPr>
            <a:lvl3pPr marL="685494" indent="0">
              <a:buNone/>
              <a:defRPr sz="900"/>
            </a:lvl3pPr>
            <a:lvl4pPr marL="1028241" indent="0">
              <a:buNone/>
              <a:defRPr sz="800"/>
            </a:lvl4pPr>
            <a:lvl5pPr marL="1370988" indent="0">
              <a:buNone/>
              <a:defRPr sz="800"/>
            </a:lvl5pPr>
            <a:lvl6pPr marL="1713743" indent="0">
              <a:buNone/>
              <a:defRPr sz="800"/>
            </a:lvl6pPr>
            <a:lvl7pPr marL="2056481" indent="0">
              <a:buNone/>
              <a:defRPr sz="800"/>
            </a:lvl7pPr>
            <a:lvl8pPr marL="2399220" indent="0">
              <a:buNone/>
              <a:defRPr sz="800"/>
            </a:lvl8pPr>
            <a:lvl9pPr marL="274196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7C61-579B-544F-9AF1-EF6AA6CFE6EB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5864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87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740" indent="0">
              <a:buNone/>
              <a:defRPr sz="2100"/>
            </a:lvl2pPr>
            <a:lvl3pPr marL="685494" indent="0">
              <a:buNone/>
              <a:defRPr sz="1800"/>
            </a:lvl3pPr>
            <a:lvl4pPr marL="1028241" indent="0">
              <a:buNone/>
              <a:defRPr sz="1500"/>
            </a:lvl4pPr>
            <a:lvl5pPr marL="1370988" indent="0">
              <a:buNone/>
              <a:defRPr sz="1500"/>
            </a:lvl5pPr>
            <a:lvl6pPr marL="1713743" indent="0">
              <a:buNone/>
              <a:defRPr sz="1500"/>
            </a:lvl6pPr>
            <a:lvl7pPr marL="2056481" indent="0">
              <a:buNone/>
              <a:defRPr sz="1500"/>
            </a:lvl7pPr>
            <a:lvl8pPr marL="2399220" indent="0">
              <a:buNone/>
              <a:defRPr sz="1500"/>
            </a:lvl8pPr>
            <a:lvl9pPr marL="274196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40" indent="0">
              <a:buNone/>
              <a:defRPr sz="1100"/>
            </a:lvl2pPr>
            <a:lvl3pPr marL="685494" indent="0">
              <a:buNone/>
              <a:defRPr sz="900"/>
            </a:lvl3pPr>
            <a:lvl4pPr marL="1028241" indent="0">
              <a:buNone/>
              <a:defRPr sz="800"/>
            </a:lvl4pPr>
            <a:lvl5pPr marL="1370988" indent="0">
              <a:buNone/>
              <a:defRPr sz="800"/>
            </a:lvl5pPr>
            <a:lvl6pPr marL="1713743" indent="0">
              <a:buNone/>
              <a:defRPr sz="800"/>
            </a:lvl6pPr>
            <a:lvl7pPr marL="2056481" indent="0">
              <a:buNone/>
              <a:defRPr sz="800"/>
            </a:lvl7pPr>
            <a:lvl8pPr marL="2399220" indent="0">
              <a:buNone/>
              <a:defRPr sz="800"/>
            </a:lvl8pPr>
            <a:lvl9pPr marL="274196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B590-ABAB-9344-8698-4D7FEC7B6B19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8487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31B0-2ABC-5A4E-BB86-B46C81C28EE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9498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62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62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5D5D-7991-754D-ABC9-E9412BC16D1E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278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F6F56-A98D-49DE-9881-B56A05F5CB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7458" y="3357392"/>
            <a:ext cx="4942115" cy="466215"/>
          </a:xfrm>
        </p:spPr>
        <p:txBody>
          <a:bodyPr anchor="b">
            <a:noAutofit/>
          </a:bodyPr>
          <a:lstStyle>
            <a:lvl1pPr algn="l">
              <a:defRPr sz="23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FBEC40A-639A-48C2-B097-429533D886F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37457" y="4062328"/>
            <a:ext cx="1045029" cy="389930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740" indent="0" algn="ctr">
              <a:buNone/>
              <a:defRPr sz="1500"/>
            </a:lvl2pPr>
            <a:lvl3pPr marL="685494" indent="0" algn="ctr">
              <a:buNone/>
              <a:defRPr sz="1400"/>
            </a:lvl3pPr>
            <a:lvl4pPr marL="1028241" indent="0" algn="ctr">
              <a:buNone/>
              <a:defRPr sz="1200"/>
            </a:lvl4pPr>
            <a:lvl5pPr marL="1370988" indent="0" algn="ctr">
              <a:buNone/>
              <a:defRPr sz="1200"/>
            </a:lvl5pPr>
            <a:lvl6pPr marL="1713743" indent="0" algn="ctr">
              <a:buNone/>
              <a:defRPr sz="1200"/>
            </a:lvl6pPr>
            <a:lvl7pPr marL="2056481" indent="0" algn="ctr">
              <a:buNone/>
              <a:defRPr sz="1200"/>
            </a:lvl7pPr>
            <a:lvl8pPr marL="2399220" indent="0" algn="ctr">
              <a:buNone/>
              <a:defRPr sz="1200"/>
            </a:lvl8pPr>
            <a:lvl9pPr marL="2741960" indent="0" algn="ctr">
              <a:buNone/>
              <a:defRPr sz="1200"/>
            </a:lvl9pPr>
          </a:lstStyle>
          <a:p>
            <a:r>
              <a:rPr lang="ru-RU" dirty="0"/>
              <a:t>Дата</a:t>
            </a:r>
          </a:p>
        </p:txBody>
      </p:sp>
    </p:spTree>
    <p:extLst>
      <p:ext uri="{BB962C8B-B14F-4D97-AF65-F5344CB8AC3E}">
        <p14:creationId xmlns:p14="http://schemas.microsoft.com/office/powerpoint/2010/main" val="39244059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74987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E383AD-0056-4611-87CC-DFCC34D946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0164" y="391888"/>
            <a:ext cx="7886700" cy="440702"/>
          </a:xfrm>
        </p:spPr>
        <p:txBody>
          <a:bodyPr>
            <a:normAutofit/>
          </a:bodyPr>
          <a:lstStyle>
            <a:lvl1pPr>
              <a:defRPr sz="2300"/>
            </a:lvl1pPr>
          </a:lstStyle>
          <a:p>
            <a:r>
              <a:rPr lang="ru-RU" dirty="0"/>
              <a:t>НАЗВАНИЕ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1DFE41-C2AE-47BC-8C88-3947DD6E3DD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0164" y="832588"/>
            <a:ext cx="7886700" cy="3560990"/>
          </a:xfrm>
        </p:spPr>
        <p:txBody>
          <a:bodyPr/>
          <a:lstStyle>
            <a:lvl1pPr>
              <a:defRPr>
                <a:solidFill>
                  <a:srgbClr val="7596A7"/>
                </a:solidFill>
              </a:defRPr>
            </a:lvl1pPr>
            <a:lvl2pPr>
              <a:defRPr>
                <a:solidFill>
                  <a:srgbClr val="7596A7"/>
                </a:solidFill>
              </a:defRPr>
            </a:lvl2pPr>
            <a:lvl3pPr>
              <a:defRPr>
                <a:solidFill>
                  <a:srgbClr val="7596A7"/>
                </a:solidFill>
              </a:defRPr>
            </a:lvl3pPr>
            <a:lvl4pPr>
              <a:defRPr>
                <a:solidFill>
                  <a:srgbClr val="7596A7"/>
                </a:solidFill>
              </a:defRPr>
            </a:lvl4pPr>
            <a:lvl5pPr>
              <a:defRPr>
                <a:solidFill>
                  <a:srgbClr val="7596A7"/>
                </a:solidFill>
              </a:defRPr>
            </a:lvl5pPr>
          </a:lstStyle>
          <a:p>
            <a:pPr lvl="0"/>
            <a:r>
              <a:rPr lang="ru-RU" dirty="0"/>
              <a:t>Подзаголовок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68A430-B56D-4BD5-BC65-A15082D5A3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0164" y="4571970"/>
            <a:ext cx="2057400" cy="273844"/>
          </a:xfrm>
        </p:spPr>
        <p:txBody>
          <a:bodyPr/>
          <a:lstStyle/>
          <a:p>
            <a:fld id="{737D4DAB-56B2-47BD-BE8B-630DE3CA536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DFB1DC-197F-4A13-B055-37259286E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99464" y="4579998"/>
            <a:ext cx="2057400" cy="273844"/>
          </a:xfrm>
        </p:spPr>
        <p:txBody>
          <a:bodyPr/>
          <a:lstStyle/>
          <a:p>
            <a:fld id="{62E21156-095B-496A-BAB7-1B65ABED13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300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CA693-2AA1-473B-B39D-118E239849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59154" y="477271"/>
            <a:ext cx="3935185" cy="99417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598998-5FAD-4250-9B85-DED6D1D9342E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059154" y="1608706"/>
            <a:ext cx="3935185" cy="127601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Текст, текст, текст, текст, текст, текст, текст, текст, текст, текст</a:t>
            </a:r>
          </a:p>
        </p:txBody>
      </p:sp>
    </p:spTree>
    <p:extLst>
      <p:ext uri="{BB962C8B-B14F-4D97-AF65-F5344CB8AC3E}">
        <p14:creationId xmlns:p14="http://schemas.microsoft.com/office/powerpoint/2010/main" val="16490707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66267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A7F1A-9513-7247-A856-31C213C22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D05DFB7-A793-0E4F-9F13-0233E5AC096B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88BA89A-67E4-8F47-B701-91877925BB3A}"/>
              </a:ext>
            </a:extLst>
          </p:cNvPr>
          <p:cNvSpPr txBox="1"/>
          <p:nvPr userDrawn="1"/>
        </p:nvSpPr>
        <p:spPr>
          <a:xfrm>
            <a:off x="8099049" y="4892773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94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20" name="Parallelogram 19">
            <a:extLst>
              <a:ext uri="{FF2B5EF4-FFF2-40B4-BE49-F238E27FC236}">
                <a16:creationId xmlns:a16="http://schemas.microsoft.com/office/drawing/2014/main" id="{842A90DC-0F43-A64B-9122-59D37D59B6F5}"/>
              </a:ext>
            </a:extLst>
          </p:cNvPr>
          <p:cNvSpPr/>
          <p:nvPr userDrawn="1"/>
        </p:nvSpPr>
        <p:spPr>
          <a:xfrm>
            <a:off x="8243374" y="4840225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 defTabSz="685494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AD1F8A-0F22-8D4D-BDD1-EFBA923C2ABB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494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494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2307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F6F56-A98D-49DE-9881-B56A05F5CB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7458" y="3357392"/>
            <a:ext cx="4942115" cy="466215"/>
          </a:xfrm>
        </p:spPr>
        <p:txBody>
          <a:bodyPr anchor="b">
            <a:noAutofit/>
          </a:bodyPr>
          <a:lstStyle>
            <a:lvl1pPr algn="l">
              <a:defRPr sz="23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FBEC40A-639A-48C2-B097-429533D886F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37457" y="4062328"/>
            <a:ext cx="1045029" cy="389930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749" indent="0" algn="ctr">
              <a:buNone/>
              <a:defRPr sz="1500"/>
            </a:lvl2pPr>
            <a:lvl3pPr marL="685511" indent="0" algn="ctr">
              <a:buNone/>
              <a:defRPr sz="1400"/>
            </a:lvl3pPr>
            <a:lvl4pPr marL="1028267" indent="0" algn="ctr">
              <a:buNone/>
              <a:defRPr sz="1200"/>
            </a:lvl4pPr>
            <a:lvl5pPr marL="1371022" indent="0" algn="ctr">
              <a:buNone/>
              <a:defRPr sz="1200"/>
            </a:lvl5pPr>
            <a:lvl6pPr marL="1713785" indent="0" algn="ctr">
              <a:buNone/>
              <a:defRPr sz="1200"/>
            </a:lvl6pPr>
            <a:lvl7pPr marL="2056532" indent="0" algn="ctr">
              <a:buNone/>
              <a:defRPr sz="1200"/>
            </a:lvl7pPr>
            <a:lvl8pPr marL="2399280" indent="0" algn="ctr">
              <a:buNone/>
              <a:defRPr sz="1200"/>
            </a:lvl8pPr>
            <a:lvl9pPr marL="2742029" indent="0" algn="ctr">
              <a:buNone/>
              <a:defRPr sz="1200"/>
            </a:lvl9pPr>
          </a:lstStyle>
          <a:p>
            <a:r>
              <a:rPr lang="ru-RU" dirty="0"/>
              <a:t>Дата</a:t>
            </a:r>
          </a:p>
        </p:txBody>
      </p:sp>
    </p:spTree>
    <p:extLst>
      <p:ext uri="{BB962C8B-B14F-4D97-AF65-F5344CB8AC3E}">
        <p14:creationId xmlns:p14="http://schemas.microsoft.com/office/powerpoint/2010/main" val="14541132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0879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E383AD-0056-4611-87CC-DFCC34D946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0164" y="391888"/>
            <a:ext cx="7886700" cy="440702"/>
          </a:xfrm>
        </p:spPr>
        <p:txBody>
          <a:bodyPr>
            <a:normAutofit/>
          </a:bodyPr>
          <a:lstStyle>
            <a:lvl1pPr>
              <a:defRPr sz="2300"/>
            </a:lvl1pPr>
          </a:lstStyle>
          <a:p>
            <a:r>
              <a:rPr lang="ru-RU" dirty="0"/>
              <a:t>НАЗВАНИЕ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1DFE41-C2AE-47BC-8C88-3947DD6E3DD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0164" y="832588"/>
            <a:ext cx="7886700" cy="3560990"/>
          </a:xfrm>
        </p:spPr>
        <p:txBody>
          <a:bodyPr/>
          <a:lstStyle>
            <a:lvl1pPr>
              <a:defRPr>
                <a:solidFill>
                  <a:srgbClr val="7596A7"/>
                </a:solidFill>
              </a:defRPr>
            </a:lvl1pPr>
            <a:lvl2pPr>
              <a:defRPr>
                <a:solidFill>
                  <a:srgbClr val="7596A7"/>
                </a:solidFill>
              </a:defRPr>
            </a:lvl2pPr>
            <a:lvl3pPr>
              <a:defRPr>
                <a:solidFill>
                  <a:srgbClr val="7596A7"/>
                </a:solidFill>
              </a:defRPr>
            </a:lvl3pPr>
            <a:lvl4pPr>
              <a:defRPr>
                <a:solidFill>
                  <a:srgbClr val="7596A7"/>
                </a:solidFill>
              </a:defRPr>
            </a:lvl4pPr>
            <a:lvl5pPr>
              <a:defRPr>
                <a:solidFill>
                  <a:srgbClr val="7596A7"/>
                </a:solidFill>
              </a:defRPr>
            </a:lvl5pPr>
          </a:lstStyle>
          <a:p>
            <a:pPr lvl="0"/>
            <a:r>
              <a:rPr lang="ru-RU" dirty="0"/>
              <a:t>Подзаголовок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68A430-B56D-4BD5-BC65-A15082D5A3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0164" y="4571970"/>
            <a:ext cx="2057400" cy="273844"/>
          </a:xfrm>
        </p:spPr>
        <p:txBody>
          <a:bodyPr/>
          <a:lstStyle/>
          <a:p>
            <a:fld id="{737D4DAB-56B2-47BD-BE8B-630DE3CA536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DFB1DC-197F-4A13-B055-37259286E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99464" y="4579998"/>
            <a:ext cx="2057400" cy="273844"/>
          </a:xfrm>
        </p:spPr>
        <p:txBody>
          <a:bodyPr/>
          <a:lstStyle/>
          <a:p>
            <a:fld id="{62E21156-095B-496A-BAB7-1B65ABED13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1956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CA693-2AA1-473B-B39D-118E239849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59153" y="477271"/>
            <a:ext cx="3935185" cy="99417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598998-5FAD-4250-9B85-DED6D1D9342E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059153" y="1608706"/>
            <a:ext cx="3935185" cy="127601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Текст, текст, текст, текст, текст, текст, текст, текст, текст, текст</a:t>
            </a:r>
          </a:p>
        </p:txBody>
      </p:sp>
    </p:spTree>
    <p:extLst>
      <p:ext uri="{BB962C8B-B14F-4D97-AF65-F5344CB8AC3E}">
        <p14:creationId xmlns:p14="http://schemas.microsoft.com/office/powerpoint/2010/main" val="27360611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56485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A7F1A-9513-7247-A856-31C213C22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D05DFB7-A793-0E4F-9F13-0233E5AC096B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4938921"/>
            <a:ext cx="804362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88BA89A-67E4-8F47-B701-91877925BB3A}"/>
              </a:ext>
            </a:extLst>
          </p:cNvPr>
          <p:cNvSpPr txBox="1"/>
          <p:nvPr userDrawn="1"/>
        </p:nvSpPr>
        <p:spPr>
          <a:xfrm>
            <a:off x="8099048" y="4892772"/>
            <a:ext cx="209651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511"/>
            <a:r>
              <a:rPr lang="en-US" sz="600" dirty="0">
                <a:solidFill>
                  <a:srgbClr val="44546A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PAGE</a:t>
            </a:r>
          </a:p>
        </p:txBody>
      </p:sp>
      <p:sp>
        <p:nvSpPr>
          <p:cNvPr id="20" name="Parallelogram 19">
            <a:extLst>
              <a:ext uri="{FF2B5EF4-FFF2-40B4-BE49-F238E27FC236}">
                <a16:creationId xmlns:a16="http://schemas.microsoft.com/office/drawing/2014/main" id="{842A90DC-0F43-A64B-9122-59D37D59B6F5}"/>
              </a:ext>
            </a:extLst>
          </p:cNvPr>
          <p:cNvSpPr/>
          <p:nvPr userDrawn="1"/>
        </p:nvSpPr>
        <p:spPr>
          <a:xfrm>
            <a:off x="8243373" y="4840224"/>
            <a:ext cx="509531" cy="303293"/>
          </a:xfrm>
          <a:prstGeom prst="parallelogram">
            <a:avLst>
              <a:gd name="adj" fmla="val 71202"/>
            </a:avLst>
          </a:prstGeom>
          <a:gradFill flip="none" rotWithShape="1">
            <a:gsLst>
              <a:gs pos="0">
                <a:schemeClr val="tx2"/>
              </a:gs>
              <a:gs pos="99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5" tIns="34289" rIns="68555" bIns="34289" rtlCol="0" anchor="ctr"/>
          <a:lstStyle/>
          <a:p>
            <a:pPr algn="ctr" defTabSz="685511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AD1F8A-0F22-8D4D-BDD1-EFBA923C2ABB}"/>
              </a:ext>
            </a:extLst>
          </p:cNvPr>
          <p:cNvSpPr txBox="1"/>
          <p:nvPr userDrawn="1"/>
        </p:nvSpPr>
        <p:spPr>
          <a:xfrm>
            <a:off x="8429014" y="4875444"/>
            <a:ext cx="203540" cy="12695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85511"/>
            <a:fld id="{40876BFF-1584-4FA6-A406-00684317F9C8}" type="slidenum">
              <a:rPr lang="en-US" sz="800" b="1" smtClean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 defTabSz="685511"/>
              <a:t>‹#›</a:t>
            </a:fld>
            <a:endParaRPr lang="en-US" sz="800" b="1" dirty="0">
              <a:solidFill>
                <a:srgbClr val="FFFFF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1662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94" indent="0" algn="ctr">
              <a:buNone/>
              <a:defRPr sz="1500"/>
            </a:lvl2pPr>
            <a:lvl3pPr marL="685596" indent="0" algn="ctr">
              <a:buNone/>
              <a:defRPr sz="1400"/>
            </a:lvl3pPr>
            <a:lvl4pPr marL="1028394" indent="0" algn="ctr">
              <a:buNone/>
              <a:defRPr sz="1200"/>
            </a:lvl4pPr>
            <a:lvl5pPr marL="1371192" indent="0" algn="ctr">
              <a:buNone/>
              <a:defRPr sz="1200"/>
            </a:lvl5pPr>
            <a:lvl6pPr marL="1713995" indent="0" algn="ctr">
              <a:buNone/>
              <a:defRPr sz="1200"/>
            </a:lvl6pPr>
            <a:lvl7pPr marL="2056787" indent="0" algn="ctr">
              <a:buNone/>
              <a:defRPr sz="1200"/>
            </a:lvl7pPr>
            <a:lvl8pPr marL="2399580" indent="0" algn="ctr">
              <a:buNone/>
              <a:defRPr sz="1200"/>
            </a:lvl8pPr>
            <a:lvl9pPr marL="2742374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2062B-0A10-49DF-9734-88E846654FA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9376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7F9BE-3FCE-4B61-9F98-452229798A0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1112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1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3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1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99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78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5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3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C0DF-D080-4035-8C70-90E096A54B1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106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72A5D-0DCD-4A38-A0C6-E455885CA50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1302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00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00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1A424-ACBC-42A3-B58F-BE5A94963C5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115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8CDAC-41D1-4B78-834B-D35A670480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7274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7EAEE-9FC2-4949-8EC6-A116CC461F5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9651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00"/>
            </a:lvl2pPr>
            <a:lvl3pPr marL="685596" indent="0">
              <a:buNone/>
              <a:defRPr sz="900"/>
            </a:lvl3pPr>
            <a:lvl4pPr marL="1028394" indent="0">
              <a:buNone/>
              <a:defRPr sz="800"/>
            </a:lvl4pPr>
            <a:lvl5pPr marL="1371192" indent="0">
              <a:buNone/>
              <a:defRPr sz="800"/>
            </a:lvl5pPr>
            <a:lvl6pPr marL="1713995" indent="0">
              <a:buNone/>
              <a:defRPr sz="800"/>
            </a:lvl6pPr>
            <a:lvl7pPr marL="2056787" indent="0">
              <a:buNone/>
              <a:defRPr sz="800"/>
            </a:lvl7pPr>
            <a:lvl8pPr marL="2399580" indent="0">
              <a:buNone/>
              <a:defRPr sz="800"/>
            </a:lvl8pPr>
            <a:lvl9pPr marL="2742374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BF4D4-1007-4FE7-92F8-E82E1D4721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9614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794" indent="0">
              <a:buNone/>
              <a:defRPr sz="2100"/>
            </a:lvl2pPr>
            <a:lvl3pPr marL="685596" indent="0">
              <a:buNone/>
              <a:defRPr sz="1800"/>
            </a:lvl3pPr>
            <a:lvl4pPr marL="1028394" indent="0">
              <a:buNone/>
              <a:defRPr sz="1500"/>
            </a:lvl4pPr>
            <a:lvl5pPr marL="1371192" indent="0">
              <a:buNone/>
              <a:defRPr sz="1500"/>
            </a:lvl5pPr>
            <a:lvl6pPr marL="1713995" indent="0">
              <a:buNone/>
              <a:defRPr sz="1500"/>
            </a:lvl6pPr>
            <a:lvl7pPr marL="2056787" indent="0">
              <a:buNone/>
              <a:defRPr sz="1500"/>
            </a:lvl7pPr>
            <a:lvl8pPr marL="2399580" indent="0">
              <a:buNone/>
              <a:defRPr sz="1500"/>
            </a:lvl8pPr>
            <a:lvl9pPr marL="2742374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00"/>
            </a:lvl2pPr>
            <a:lvl3pPr marL="685596" indent="0">
              <a:buNone/>
              <a:defRPr sz="900"/>
            </a:lvl3pPr>
            <a:lvl4pPr marL="1028394" indent="0">
              <a:buNone/>
              <a:defRPr sz="800"/>
            </a:lvl4pPr>
            <a:lvl5pPr marL="1371192" indent="0">
              <a:buNone/>
              <a:defRPr sz="800"/>
            </a:lvl5pPr>
            <a:lvl6pPr marL="1713995" indent="0">
              <a:buNone/>
              <a:defRPr sz="800"/>
            </a:lvl6pPr>
            <a:lvl7pPr marL="2056787" indent="0">
              <a:buNone/>
              <a:defRPr sz="800"/>
            </a:lvl7pPr>
            <a:lvl8pPr marL="2399580" indent="0">
              <a:buNone/>
              <a:defRPr sz="800"/>
            </a:lvl8pPr>
            <a:lvl9pPr marL="2742374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CB31-1612-4AD1-9B2A-51C922B142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7556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419DE-59FF-4BA3-B336-8D41E1F57CC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850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56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56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B173D-9DB1-454E-B739-832AD72EB8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8662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30" indent="0" algn="ctr">
              <a:buNone/>
              <a:defRPr sz="1500"/>
            </a:lvl2pPr>
            <a:lvl3pPr marL="685664" indent="0" algn="ctr">
              <a:buNone/>
              <a:defRPr sz="1400"/>
            </a:lvl3pPr>
            <a:lvl4pPr marL="1028496" indent="0" algn="ctr">
              <a:buNone/>
              <a:defRPr sz="1200"/>
            </a:lvl4pPr>
            <a:lvl5pPr marL="1371328" indent="0" algn="ctr">
              <a:buNone/>
              <a:defRPr sz="1200"/>
            </a:lvl5pPr>
            <a:lvl6pPr marL="1714163" indent="0" algn="ctr">
              <a:buNone/>
              <a:defRPr sz="1200"/>
            </a:lvl6pPr>
            <a:lvl7pPr marL="2056991" indent="0" algn="ctr">
              <a:buNone/>
              <a:defRPr sz="1200"/>
            </a:lvl7pPr>
            <a:lvl8pPr marL="2399820" indent="0" algn="ctr">
              <a:buNone/>
              <a:defRPr sz="1200"/>
            </a:lvl8pPr>
            <a:lvl9pPr marL="274265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2062B-0A10-49DF-9734-88E846654FA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7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7F9BE-3FCE-4B61-9F98-452229798A0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016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12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49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32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1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99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8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65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C0DF-D080-4035-8C70-90E096A54B1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350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72A5D-0DCD-4A38-A0C6-E455885CA50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4010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30" indent="0">
              <a:buNone/>
              <a:defRPr sz="1500" b="1"/>
            </a:lvl2pPr>
            <a:lvl3pPr marL="685664" indent="0">
              <a:buNone/>
              <a:defRPr sz="1400" b="1"/>
            </a:lvl3pPr>
            <a:lvl4pPr marL="1028496" indent="0">
              <a:buNone/>
              <a:defRPr sz="1200" b="1"/>
            </a:lvl4pPr>
            <a:lvl5pPr marL="1371328" indent="0">
              <a:buNone/>
              <a:defRPr sz="1200" b="1"/>
            </a:lvl5pPr>
            <a:lvl6pPr marL="1714163" indent="0">
              <a:buNone/>
              <a:defRPr sz="1200" b="1"/>
            </a:lvl6pPr>
            <a:lvl7pPr marL="2056991" indent="0">
              <a:buNone/>
              <a:defRPr sz="1200" b="1"/>
            </a:lvl7pPr>
            <a:lvl8pPr marL="2399820" indent="0">
              <a:buNone/>
              <a:defRPr sz="1200" b="1"/>
            </a:lvl8pPr>
            <a:lvl9pPr marL="274265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30" indent="0">
              <a:buNone/>
              <a:defRPr sz="1500" b="1"/>
            </a:lvl2pPr>
            <a:lvl3pPr marL="685664" indent="0">
              <a:buNone/>
              <a:defRPr sz="1400" b="1"/>
            </a:lvl3pPr>
            <a:lvl4pPr marL="1028496" indent="0">
              <a:buNone/>
              <a:defRPr sz="1200" b="1"/>
            </a:lvl4pPr>
            <a:lvl5pPr marL="1371328" indent="0">
              <a:buNone/>
              <a:defRPr sz="1200" b="1"/>
            </a:lvl5pPr>
            <a:lvl6pPr marL="1714163" indent="0">
              <a:buNone/>
              <a:defRPr sz="1200" b="1"/>
            </a:lvl6pPr>
            <a:lvl7pPr marL="2056991" indent="0">
              <a:buNone/>
              <a:defRPr sz="1200" b="1"/>
            </a:lvl7pPr>
            <a:lvl8pPr marL="2399820" indent="0">
              <a:buNone/>
              <a:defRPr sz="1200" b="1"/>
            </a:lvl8pPr>
            <a:lvl9pPr marL="274265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1A424-ACBC-42A3-B58F-BE5A94963C5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0815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8CDAC-41D1-4B78-834B-D35A670480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4582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7EAEE-9FC2-4949-8EC6-A116CC461F5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2622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77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30" indent="0">
              <a:buNone/>
              <a:defRPr sz="1100"/>
            </a:lvl2pPr>
            <a:lvl3pPr marL="685664" indent="0">
              <a:buNone/>
              <a:defRPr sz="900"/>
            </a:lvl3pPr>
            <a:lvl4pPr marL="1028496" indent="0">
              <a:buNone/>
              <a:defRPr sz="800"/>
            </a:lvl4pPr>
            <a:lvl5pPr marL="1371328" indent="0">
              <a:buNone/>
              <a:defRPr sz="800"/>
            </a:lvl5pPr>
            <a:lvl6pPr marL="1714163" indent="0">
              <a:buNone/>
              <a:defRPr sz="800"/>
            </a:lvl6pPr>
            <a:lvl7pPr marL="2056991" indent="0">
              <a:buNone/>
              <a:defRPr sz="800"/>
            </a:lvl7pPr>
            <a:lvl8pPr marL="2399820" indent="0">
              <a:buNone/>
              <a:defRPr sz="800"/>
            </a:lvl8pPr>
            <a:lvl9pPr marL="274265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BF4D4-1007-4FE7-92F8-E82E1D4721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1393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77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30" indent="0">
              <a:buNone/>
              <a:defRPr sz="2100"/>
            </a:lvl2pPr>
            <a:lvl3pPr marL="685664" indent="0">
              <a:buNone/>
              <a:defRPr sz="1800"/>
            </a:lvl3pPr>
            <a:lvl4pPr marL="1028496" indent="0">
              <a:buNone/>
              <a:defRPr sz="1500"/>
            </a:lvl4pPr>
            <a:lvl5pPr marL="1371328" indent="0">
              <a:buNone/>
              <a:defRPr sz="1500"/>
            </a:lvl5pPr>
            <a:lvl6pPr marL="1714163" indent="0">
              <a:buNone/>
              <a:defRPr sz="1500"/>
            </a:lvl6pPr>
            <a:lvl7pPr marL="2056991" indent="0">
              <a:buNone/>
              <a:defRPr sz="1500"/>
            </a:lvl7pPr>
            <a:lvl8pPr marL="2399820" indent="0">
              <a:buNone/>
              <a:defRPr sz="1500"/>
            </a:lvl8pPr>
            <a:lvl9pPr marL="274265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30" indent="0">
              <a:buNone/>
              <a:defRPr sz="1100"/>
            </a:lvl2pPr>
            <a:lvl3pPr marL="685664" indent="0">
              <a:buNone/>
              <a:defRPr sz="900"/>
            </a:lvl3pPr>
            <a:lvl4pPr marL="1028496" indent="0">
              <a:buNone/>
              <a:defRPr sz="800"/>
            </a:lvl4pPr>
            <a:lvl5pPr marL="1371328" indent="0">
              <a:buNone/>
              <a:defRPr sz="800"/>
            </a:lvl5pPr>
            <a:lvl6pPr marL="1714163" indent="0">
              <a:buNone/>
              <a:defRPr sz="800"/>
            </a:lvl6pPr>
            <a:lvl7pPr marL="2056991" indent="0">
              <a:buNone/>
              <a:defRPr sz="800"/>
            </a:lvl7pPr>
            <a:lvl8pPr marL="2399820" indent="0">
              <a:buNone/>
              <a:defRPr sz="800"/>
            </a:lvl8pPr>
            <a:lvl9pPr marL="274265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CB31-1612-4AD1-9B2A-51C922B142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185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419DE-59FF-4BA3-B336-8D41E1F57CC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7807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52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52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B173D-9DB1-454E-B739-832AD72EB8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306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33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98E94FC0-35D2-44AE-AEE5-71505C6D0A2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256151674"/>
              </p:ext>
            </p:extLst>
          </p:nvPr>
        </p:nvGraphicFramePr>
        <p:xfrm>
          <a:off x="1193" y="1193"/>
          <a:ext cx="1191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6" name="think-cell Slide" r:id="rId17" imgW="383" imgH="384" progId="TCLayout.ActiveDocument.1">
                  <p:embed/>
                </p:oleObj>
              </mc:Choice>
              <mc:Fallback>
                <p:oleObj name="think-cell Slide" r:id="rId17" imgW="383" imgH="384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98E94FC0-35D2-44AE-AEE5-71505C6D0A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193" y="1193"/>
                        <a:ext cx="1191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4A7D9650-46B3-4E96-A668-2171F650283E}"/>
              </a:ext>
            </a:extLst>
          </p:cNvPr>
          <p:cNvSpPr/>
          <p:nvPr userDrawn="1">
            <p:custDataLst>
              <p:tags r:id="rId16"/>
            </p:custDataLst>
          </p:nvPr>
        </p:nvSpPr>
        <p:spPr>
          <a:xfrm>
            <a:off x="20" y="20"/>
            <a:ext cx="119063" cy="119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 defTabSz="685460"/>
            <a:endParaRPr lang="en-US" sz="3300" b="1" dirty="0">
              <a:solidFill>
                <a:srgbClr val="FFFFFF"/>
              </a:solidFill>
              <a:latin typeface="Segoe UI" panose="020B0502040204020203" pitchFamily="34" charset="0"/>
              <a:ea typeface="+mj-ea"/>
              <a:cs typeface="Segoe UI" panose="020B0502040204020203" pitchFamily="34" charset="0"/>
              <a:sym typeface="Segoe UI" panose="020B0502040204020203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64A4A6-6757-E34C-869B-A73947FBD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973" y="273845"/>
            <a:ext cx="8370095" cy="677466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1F96B-B991-4D47-B8A1-D2EE9230D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973" y="1163784"/>
            <a:ext cx="8370095" cy="3468941"/>
          </a:xfrm>
          <a:prstGeom prst="rect">
            <a:avLst/>
          </a:prstGeom>
        </p:spPr>
        <p:txBody>
          <a:bodyPr vert="horz" lIns="68550" tIns="34289" rIns="68550" bIns="342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6968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685460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1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171370" indent="-171370" algn="l" defTabSz="68546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+mn-cs"/>
        </a:defRPr>
      </a:lvl1pPr>
      <a:lvl2pPr marL="514109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+mn-cs"/>
        </a:defRPr>
      </a:lvl2pPr>
      <a:lvl3pPr marL="856829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+mn-cs"/>
        </a:defRPr>
      </a:lvl3pPr>
      <a:lvl4pPr marL="1199550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+mn-cs"/>
        </a:defRPr>
      </a:lvl4pPr>
      <a:lvl5pPr marL="1542272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+mn-cs"/>
        </a:defRPr>
      </a:lvl5pPr>
      <a:lvl6pPr marL="1885010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7740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470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209" indent="-171370" algn="l" defTabSz="68546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22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460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190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920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659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379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100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1822" algn="l" defTabSz="68546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25" userDrawn="1">
          <p15:clr>
            <a:srgbClr val="F26B43"/>
          </p15:clr>
        </p15:guide>
        <p15:guide id="2" pos="7355" userDrawn="1">
          <p15:clr>
            <a:srgbClr val="F26B43"/>
          </p15:clr>
        </p15:guide>
        <p15:guide id="3" orient="horz" pos="3997" userDrawn="1">
          <p15:clr>
            <a:srgbClr val="F26B43"/>
          </p15:clr>
        </p15:guide>
        <p15:guide id="4" orient="horz" pos="79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3" tIns="34289" rIns="68553" bIns="3428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3" tIns="34289" rIns="68553" bIns="3428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fld id="{2AA8E1AF-518B-3241-9001-4F1129033FBE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494"/>
              <a:t>08/10/2020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fld id="{420B1099-E721-E54F-9A56-8FD715DAFF8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494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99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ftr="0" dt="0"/>
  <p:txStyles>
    <p:titleStyle>
      <a:lvl1pPr algn="l" defTabSz="685494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78" indent="-171378" algn="l" defTabSz="685494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33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871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610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350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104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7851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598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353" indent="-171378" algn="l" defTabSz="685494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4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494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241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988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743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481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22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196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CF09CD-9234-4035-9A06-D40E6B50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3" tIns="34289" rIns="68553" bIns="34289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0E3584-C2B7-4CC2-8290-DF746E350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3" tIns="34289" rIns="68553" bIns="34289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41DADB-A366-45CA-865E-4248505E86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691064"/>
            <a:ext cx="20574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fld id="{F6F9EAF4-AD6E-46C4-B4A6-34B85CF83C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494"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5567E1-FB14-421F-84E7-04ACBE52A0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691064"/>
            <a:ext cx="30861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00DEC1-EB69-45C1-BB7F-884A76F68F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691064"/>
            <a:ext cx="2057400" cy="273844"/>
          </a:xfrm>
          <a:prstGeom prst="rect">
            <a:avLst/>
          </a:prstGeom>
        </p:spPr>
        <p:txBody>
          <a:bodyPr vert="horz" lIns="68553" tIns="34289" rIns="68553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494"/>
            <a:fld id="{62E21156-095B-496A-BAB7-1B65ABED13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494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9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</p:sldLayoutIdLst>
  <p:hf hdr="0" ftr="0" dt="0"/>
  <p:txStyles>
    <p:titleStyle>
      <a:lvl1pPr algn="l" defTabSz="685494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71378" indent="-171378" algn="l" defTabSz="685494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14133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856871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199610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542350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885104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7851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598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353" indent="-171378" algn="l" defTabSz="68549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4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494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241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988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743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481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22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1960" algn="l" defTabSz="68549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CF09CD-9234-4035-9A06-D40E6B50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5" tIns="34289" rIns="68555" bIns="34289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0E3584-C2B7-4CC2-8290-DF746E350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5" tIns="34289" rIns="68555" bIns="34289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41DADB-A366-45CA-865E-4248505E86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691064"/>
            <a:ext cx="2057400" cy="273844"/>
          </a:xfrm>
          <a:prstGeom prst="rect">
            <a:avLst/>
          </a:prstGeom>
        </p:spPr>
        <p:txBody>
          <a:bodyPr vert="horz" lIns="68555" tIns="34289" rIns="68555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11"/>
            <a:fld id="{F6F9EAF4-AD6E-46C4-B4A6-34B85CF83C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11"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5567E1-FB14-421F-84E7-04ACBE52A0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691064"/>
            <a:ext cx="3086100" cy="273844"/>
          </a:xfrm>
          <a:prstGeom prst="rect">
            <a:avLst/>
          </a:prstGeom>
        </p:spPr>
        <p:txBody>
          <a:bodyPr vert="horz" lIns="68555" tIns="34289" rIns="68555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11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00DEC1-EB69-45C1-BB7F-884A76F68F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691064"/>
            <a:ext cx="2057400" cy="273844"/>
          </a:xfrm>
          <a:prstGeom prst="rect">
            <a:avLst/>
          </a:prstGeom>
        </p:spPr>
        <p:txBody>
          <a:bodyPr vert="horz" lIns="68555" tIns="34289" rIns="68555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11"/>
            <a:fld id="{62E21156-095B-496A-BAB7-1B65ABED13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11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820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</p:sldLayoutIdLst>
  <p:hf hdr="0" ftr="0" dt="0"/>
  <p:txStyles>
    <p:titleStyle>
      <a:lvl1pPr algn="l" defTabSz="685511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71382" indent="-171382" algn="l" defTabSz="68551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14145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856892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199640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542389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2F454F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885151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7907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662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425" indent="-171382" algn="l" defTabSz="68551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49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11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267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022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785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532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280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029" algn="l" defTabSz="68551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62" tIns="34289" rIns="68562" bIns="3428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62" tIns="34289" rIns="68562" bIns="3428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62" tIns="34289" rIns="68562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/>
            <a:fld id="{80175B45-ABED-4BCC-B5E1-3F9D2692F8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96"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62" tIns="34289" rIns="68562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62" tIns="34289" rIns="68562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/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96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547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hdr="0" ftr="0" dt="0"/>
  <p:txStyles>
    <p:titleStyle>
      <a:lvl1pPr algn="l" defTabSz="6855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02" indent="-171402" algn="l" defTabSz="6855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0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97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90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5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386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1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982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78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94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96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94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92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995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787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580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374" algn="l" defTabSz="68559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68" tIns="34289" rIns="68568" bIns="3428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68" tIns="34289" rIns="68568" bIns="3428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68" tIns="34289" rIns="68568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64"/>
            <a:fld id="{80175B45-ABED-4BCC-B5E1-3F9D2692F8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664"/>
              <a:t>08.10.2020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68" tIns="34289" rIns="68568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64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68" tIns="34289" rIns="68568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64"/>
            <a:fld id="{C1E7DC40-A243-4629-A71A-B6AD250D5B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664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0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hdr="0" ftr="0" dt="0"/>
  <p:txStyles>
    <p:titleStyle>
      <a:lvl1pPr algn="l" defTabSz="685664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18" indent="-171418" algn="l" defTabSz="685664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53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081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910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740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574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406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238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073" indent="-171418" algn="l" defTabSz="68566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30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664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96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328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163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991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820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650" algn="l" defTabSz="68566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tags" Target="../tags/tag4.xml"/><Relationship Id="rId7" Type="http://schemas.openxmlformats.org/officeDocument/2006/relationships/image" Target="../media/image1.emf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43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4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0.png"/><Relationship Id="rId4" Type="http://schemas.microsoft.com/office/2007/relationships/hdphoto" Target="../media/hdphoto1.wdp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8.pn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A9E43DCD-F115-4EC7-90AE-5F5E6C47388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39473805"/>
              </p:ext>
            </p:extLst>
          </p:nvPr>
        </p:nvGraphicFramePr>
        <p:xfrm>
          <a:off x="1192" y="1192"/>
          <a:ext cx="1191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58" name="think-cell Slide" r:id="rId6" imgW="383" imgH="384" progId="TCLayout.ActiveDocument.1">
                  <p:embed/>
                </p:oleObj>
              </mc:Choice>
              <mc:Fallback>
                <p:oleObj name="think-cell Slide" r:id="rId6" imgW="383" imgH="384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A9E43DCD-F115-4EC7-90AE-5F5E6C4738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92" y="1192"/>
                        <a:ext cx="1191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EC140B3F-4BDA-4FDA-A9EE-3C673CDF237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1"/>
            <a:ext cx="119063" cy="119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 defTabSz="685783"/>
            <a:endParaRPr lang="en-US" sz="3300" b="1" dirty="0">
              <a:solidFill>
                <a:srgbClr val="FFFFFF"/>
              </a:solidFill>
              <a:latin typeface="Segoe UI" panose="020B0502040204020203" pitchFamily="34" charset="0"/>
              <a:ea typeface="+mj-ea"/>
              <a:cs typeface="Segoe UI" panose="020B0502040204020203" pitchFamily="34" charset="0"/>
              <a:sym typeface="Segoe UI" panose="020B0502040204020203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28F05DE-3F4C-47E4-BE23-267566121C5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6516215" cy="5143498"/>
          </a:xfrm>
          <a:custGeom>
            <a:avLst/>
            <a:gdLst>
              <a:gd name="connsiteX0" fmla="*/ 0 w 7906953"/>
              <a:gd name="connsiteY0" fmla="*/ 0 h 6345238"/>
              <a:gd name="connsiteX1" fmla="*/ 7906953 w 7906953"/>
              <a:gd name="connsiteY1" fmla="*/ 0 h 6345238"/>
              <a:gd name="connsiteX2" fmla="*/ 7906953 w 7906953"/>
              <a:gd name="connsiteY2" fmla="*/ 5796 h 6345238"/>
              <a:gd name="connsiteX3" fmla="*/ 4260316 w 7906953"/>
              <a:gd name="connsiteY3" fmla="*/ 6345238 h 6345238"/>
              <a:gd name="connsiteX4" fmla="*/ 0 w 7906953"/>
              <a:gd name="connsiteY4" fmla="*/ 6345238 h 6345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6953" h="6345238">
                <a:moveTo>
                  <a:pt x="0" y="0"/>
                </a:moveTo>
                <a:lnTo>
                  <a:pt x="7906953" y="0"/>
                </a:lnTo>
                <a:lnTo>
                  <a:pt x="7906953" y="5796"/>
                </a:lnTo>
                <a:lnTo>
                  <a:pt x="4260316" y="6345238"/>
                </a:lnTo>
                <a:lnTo>
                  <a:pt x="0" y="6345238"/>
                </a:ln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E3A0A7-F0BD-4CC9-8CDC-BA513901E5E4}"/>
              </a:ext>
            </a:extLst>
          </p:cNvPr>
          <p:cNvSpPr/>
          <p:nvPr/>
        </p:nvSpPr>
        <p:spPr>
          <a:xfrm>
            <a:off x="2689738" y="1431191"/>
            <a:ext cx="6454263" cy="2668075"/>
          </a:xfrm>
          <a:custGeom>
            <a:avLst/>
            <a:gdLst>
              <a:gd name="connsiteX0" fmla="*/ 2182433 w 8605684"/>
              <a:gd name="connsiteY0" fmla="*/ 0 h 3557433"/>
              <a:gd name="connsiteX1" fmla="*/ 8605684 w 8605684"/>
              <a:gd name="connsiteY1" fmla="*/ 0 h 3557433"/>
              <a:gd name="connsiteX2" fmla="*/ 8605684 w 8605684"/>
              <a:gd name="connsiteY2" fmla="*/ 3557433 h 3557433"/>
              <a:gd name="connsiteX3" fmla="*/ 0 w 8605684"/>
              <a:gd name="connsiteY3" fmla="*/ 3557433 h 3557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5684" h="3557433">
                <a:moveTo>
                  <a:pt x="2182433" y="0"/>
                </a:moveTo>
                <a:lnTo>
                  <a:pt x="8605684" y="0"/>
                </a:lnTo>
                <a:lnTo>
                  <a:pt x="8605684" y="3557433"/>
                </a:lnTo>
                <a:lnTo>
                  <a:pt x="0" y="355743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98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79" tIns="34289" rIns="68579" bIns="34289" rtlCol="0" anchor="ctr">
            <a:noAutofit/>
          </a:bodyPr>
          <a:lstStyle/>
          <a:p>
            <a:pPr algn="ctr" defTabSz="685783"/>
            <a:endParaRPr lang="en-US" sz="1400">
              <a:solidFill>
                <a:srgbClr val="FFFFFF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DCB1DF-AB7E-4220-9C07-5A95CD99AED5}"/>
              </a:ext>
            </a:extLst>
          </p:cNvPr>
          <p:cNvCxnSpPr>
            <a:cxnSpLocks/>
          </p:cNvCxnSpPr>
          <p:nvPr/>
        </p:nvCxnSpPr>
        <p:spPr>
          <a:xfrm flipH="1">
            <a:off x="264253" y="4162255"/>
            <a:ext cx="712513" cy="98853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0544301-48A2-4C9C-9CBF-01A720F732C0}"/>
              </a:ext>
            </a:extLst>
          </p:cNvPr>
          <p:cNvCxnSpPr>
            <a:cxnSpLocks/>
          </p:cNvCxnSpPr>
          <p:nvPr/>
        </p:nvCxnSpPr>
        <p:spPr>
          <a:xfrm flipH="1">
            <a:off x="725919" y="2"/>
            <a:ext cx="501694" cy="69604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011BA9D-6688-4D12-8941-8F3541E5602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83968" y="1726444"/>
            <a:ext cx="4644009" cy="169061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/>
            </a:r>
            <a:b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>МОНОГОРОДА.РФ</a:t>
            </a:r>
            <a:b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/>
            </a:r>
            <a:br>
              <a:rPr lang="ru-RU" sz="22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r>
              <a:rPr lang="ru-RU" sz="36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/>
            </a:r>
            <a:br>
              <a:rPr lang="ru-RU" sz="36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r>
              <a:rPr lang="ru-RU" sz="3600" b="1" dirty="0" smtClean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>Финансовые меры </a:t>
            </a:r>
            <a:r>
              <a:rPr lang="ru-RU" sz="36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>поддержки</a:t>
            </a:r>
            <a:r>
              <a:rPr lang="ru-RU" sz="20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/>
            </a:r>
            <a:br>
              <a:rPr lang="ru-RU" sz="2000" b="1" dirty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endParaRPr lang="en-US" sz="2000" b="1" dirty="0">
              <a:solidFill>
                <a:srgbClr val="FFFFFF"/>
              </a:solidFill>
              <a:latin typeface="Tahoma"/>
              <a:ea typeface="Tahoma"/>
              <a:cs typeface="Tahoma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 rot="10800000">
            <a:off x="7739109" y="4557226"/>
            <a:ext cx="1404892" cy="5935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57027" y="213115"/>
            <a:ext cx="569055" cy="67887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6011BA9D-6688-4D12-8941-8F3541E56023}"/>
              </a:ext>
            </a:extLst>
          </p:cNvPr>
          <p:cNvSpPr txBox="1">
            <a:spLocks/>
          </p:cNvSpPr>
          <p:nvPr/>
        </p:nvSpPr>
        <p:spPr>
          <a:xfrm rot="18095271">
            <a:off x="2561615" y="3171689"/>
            <a:ext cx="1584176" cy="334128"/>
          </a:xfrm>
          <a:prstGeom prst="rect">
            <a:avLst/>
          </a:prstGeom>
        </p:spPr>
        <p:txBody>
          <a:bodyPr vert="horz" lIns="68562" tIns="34289" rIns="68562" bIns="34289" rtlCol="0" anchor="ctr">
            <a:normAutofit fontScale="47500" lnSpcReduction="20000"/>
          </a:bodyPr>
          <a:lstStyle>
            <a:lvl1pPr algn="l" defTabSz="6855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200" b="1" dirty="0" smtClean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/>
            </a:r>
            <a:br>
              <a:rPr lang="ru-RU" sz="2200" b="1" dirty="0" smtClean="0">
                <a:solidFill>
                  <a:srgbClr val="FFFFFF"/>
                </a:solidFill>
                <a:latin typeface="Tahoma"/>
                <a:ea typeface="Tahoma"/>
                <a:cs typeface="Tahoma"/>
              </a:rPr>
            </a:br>
            <a:r>
              <a:rPr lang="ru-RU" sz="2200" b="1" dirty="0" smtClean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>АКАДЕМИЯ.</a:t>
            </a:r>
            <a:r>
              <a:rPr lang="en-US" sz="2200" b="1" dirty="0" smtClean="0">
                <a:solidFill>
                  <a:srgbClr val="FFFFFF"/>
                </a:solidFill>
                <a:latin typeface="Tahoma"/>
                <a:ea typeface="Tahoma"/>
                <a:cs typeface="Tahoma"/>
              </a:rPr>
              <a:t>WEB</a:t>
            </a:r>
            <a:endParaRPr lang="en-US" sz="2000" b="1" dirty="0">
              <a:solidFill>
                <a:srgbClr val="FFFFFF"/>
              </a:solidFill>
              <a:latin typeface="Tahoma"/>
              <a:ea typeface="Tahoma"/>
              <a:cs typeface="Tahoma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011BA9D-6688-4D12-8941-8F3541E56023}"/>
              </a:ext>
            </a:extLst>
          </p:cNvPr>
          <p:cNvSpPr txBox="1">
            <a:spLocks/>
          </p:cNvSpPr>
          <p:nvPr/>
        </p:nvSpPr>
        <p:spPr>
          <a:xfrm>
            <a:off x="3851920" y="4786412"/>
            <a:ext cx="1584176" cy="334128"/>
          </a:xfrm>
          <a:prstGeom prst="rect">
            <a:avLst/>
          </a:prstGeom>
        </p:spPr>
        <p:txBody>
          <a:bodyPr vert="horz" lIns="68562" tIns="34289" rIns="68562" bIns="34289" rtlCol="0" anchor="ctr">
            <a:normAutofit fontScale="70000" lnSpcReduction="20000"/>
          </a:bodyPr>
          <a:lstStyle>
            <a:lvl1pPr algn="l" defTabSz="6855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200" b="1" dirty="0" smtClean="0">
                <a:solidFill>
                  <a:srgbClr val="44546A"/>
                </a:solidFill>
                <a:latin typeface="Tahoma"/>
                <a:ea typeface="Tahoma"/>
                <a:cs typeface="Tahoma"/>
              </a:rPr>
              <a:t>Октябрь, 2020</a:t>
            </a:r>
            <a:endParaRPr lang="en-US" sz="2000" b="1" dirty="0">
              <a:solidFill>
                <a:srgbClr val="44546A"/>
              </a:solidFill>
              <a:latin typeface="Tahoma"/>
              <a:ea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77626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94" y="207651"/>
            <a:ext cx="7543800" cy="4315798"/>
          </a:xfrm>
          <a:prstGeom prst="rect">
            <a:avLst/>
          </a:prstGeom>
        </p:spPr>
      </p:pic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sp>
        <p:nvSpPr>
          <p:cNvPr id="58" name="Заголовок 1"/>
          <p:cNvSpPr txBox="1">
            <a:spLocks/>
          </p:cNvSpPr>
          <p:nvPr/>
        </p:nvSpPr>
        <p:spPr>
          <a:xfrm>
            <a:off x="971601" y="1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МОНОГОРОДА.РФ</a:t>
            </a: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68786" y="489036"/>
            <a:ext cx="7046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2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Распоряжением Правительства Российской Федерации от 29.07.2014 № 1398-р утвержден перечень монопрофильных муниципальных образований Российской Федерации (моногородов)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6606379" y="1490010"/>
            <a:ext cx="2079898" cy="3197504"/>
            <a:chOff x="6418491" y="1232706"/>
            <a:chExt cx="2079898" cy="3197504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6418491" y="1232706"/>
              <a:ext cx="949410" cy="2450755"/>
            </a:xfrm>
            <a:prstGeom prst="rect">
              <a:avLst/>
            </a:prstGeom>
            <a:noFill/>
            <a:ln w="34925" cap="flat" cmpd="sng" algn="ctr">
              <a:solidFill>
                <a:srgbClr val="20B2A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7756010" y="1834805"/>
              <a:ext cx="742379" cy="2595405"/>
            </a:xfrm>
            <a:prstGeom prst="rect">
              <a:avLst/>
            </a:prstGeom>
            <a:noFill/>
            <a:ln w="34925" cap="flat" cmpd="sng" algn="ctr">
              <a:solidFill>
                <a:srgbClr val="FF6C0E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7" name="Группа 26"/>
            <p:cNvGrpSpPr/>
            <p:nvPr/>
          </p:nvGrpSpPr>
          <p:grpSpPr>
            <a:xfrm>
              <a:off x="6636262" y="1379147"/>
              <a:ext cx="1646756" cy="2900082"/>
              <a:chOff x="8910833" y="852174"/>
              <a:chExt cx="2586746" cy="4570939"/>
            </a:xfrm>
          </p:grpSpPr>
          <p:pic>
            <p:nvPicPr>
              <p:cNvPr id="28" name="Picture 2" descr="В моногорода приглашают индивидуальных предпринимателей - Парламентская  газета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1889" y="2362340"/>
                <a:ext cx="2575690" cy="1704639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6" descr="Министерство труда, занятости и социальной защиты Республики Татарстан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10833" y="852174"/>
                <a:ext cx="2578011" cy="144303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8" descr="Залечь на дно в Глазове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10833" y="4134107"/>
                <a:ext cx="2578011" cy="1289006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47" name="Рисунок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007" y="149600"/>
            <a:ext cx="569055" cy="678873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464717" y="1105278"/>
            <a:ext cx="4235217" cy="568041"/>
            <a:chOff x="945500" y="1441066"/>
            <a:chExt cx="4235217" cy="568041"/>
          </a:xfrm>
        </p:grpSpPr>
        <p:sp>
          <p:nvSpPr>
            <p:cNvPr id="33" name="object 45"/>
            <p:cNvSpPr txBox="1"/>
            <p:nvPr/>
          </p:nvSpPr>
          <p:spPr>
            <a:xfrm>
              <a:off x="1421394" y="1666192"/>
              <a:ext cx="3759323" cy="257572"/>
            </a:xfrm>
            <a:prstGeom prst="rect">
              <a:avLst/>
            </a:prstGeom>
          </p:spPr>
          <p:txBody>
            <a:bodyPr vert="horz" wrap="square" lIns="0" tIns="41721" rIns="0" bIns="0" rtlCol="0">
              <a:spAutoFit/>
            </a:bodyPr>
            <a:lstStyle/>
            <a:p>
              <a:pPr marL="11127" defTabSz="801046">
                <a:spcBef>
                  <a:spcPts val="329"/>
                </a:spcBef>
              </a:pPr>
              <a:r>
                <a:rPr lang="ru-RU" sz="1400" b="1" spc="-9" dirty="0">
                  <a:solidFill>
                    <a:srgbClr val="0A304E"/>
                  </a:solidFill>
                  <a:latin typeface="DIN Pro Regular" panose="020B0504020101020102" charset="0"/>
                  <a:cs typeface="DIN Pro Regular" panose="020B0504020101020102" charset="0"/>
                </a:rPr>
                <a:t>СУБЪЕКТА РОССИЙСКОЙ ФЕДЕРАЦИИ</a:t>
              </a:r>
              <a:endParaRPr lang="en-US" sz="1400" b="1" spc="-18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endParaRPr>
            </a:p>
          </p:txBody>
        </p:sp>
        <p:sp>
          <p:nvSpPr>
            <p:cNvPr id="34" name="object 48"/>
            <p:cNvSpPr txBox="1"/>
            <p:nvPr/>
          </p:nvSpPr>
          <p:spPr>
            <a:xfrm>
              <a:off x="945500" y="1441066"/>
              <a:ext cx="2552021" cy="568041"/>
            </a:xfrm>
            <a:prstGeom prst="rect">
              <a:avLst/>
            </a:prstGeom>
          </p:spPr>
          <p:txBody>
            <a:bodyPr vert="horz" wrap="square" lIns="0" tIns="13907" rIns="0" bIns="0" rtlCol="0">
              <a:spAutoFit/>
            </a:bodyPr>
            <a:lstStyle/>
            <a:p>
              <a:pPr marL="11127" defTabSz="801046">
                <a:spcBef>
                  <a:spcPts val="1595"/>
                </a:spcBef>
              </a:pPr>
              <a:r>
                <a:rPr lang="ru-RU" sz="3600" b="1" spc="-4" dirty="0">
                  <a:solidFill>
                    <a:srgbClr val="00AFAA"/>
                  </a:solidFill>
                  <a:latin typeface="DIN Pro Cond Bold" panose="020B0806020101010102" charset="-52"/>
                  <a:cs typeface="DIN Pro Cond Bold" panose="020B0806020101010102" charset="-52"/>
                </a:rPr>
                <a:t>63</a:t>
              </a:r>
              <a:endParaRPr sz="3600" dirty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81226" y="1614424"/>
            <a:ext cx="4742076" cy="568041"/>
            <a:chOff x="652318" y="2409204"/>
            <a:chExt cx="4742076" cy="568041"/>
          </a:xfrm>
        </p:grpSpPr>
        <p:sp>
          <p:nvSpPr>
            <p:cNvPr id="35" name="object 45"/>
            <p:cNvSpPr txBox="1"/>
            <p:nvPr/>
          </p:nvSpPr>
          <p:spPr>
            <a:xfrm>
              <a:off x="1279829" y="2636174"/>
              <a:ext cx="4114565" cy="257572"/>
            </a:xfrm>
            <a:prstGeom prst="rect">
              <a:avLst/>
            </a:prstGeom>
          </p:spPr>
          <p:txBody>
            <a:bodyPr vert="horz" wrap="square" lIns="0" tIns="41721" rIns="0" bIns="0" rtlCol="0">
              <a:spAutoFit/>
            </a:bodyPr>
            <a:lstStyle/>
            <a:p>
              <a:pPr marL="11127" defTabSz="801046">
                <a:spcBef>
                  <a:spcPts val="329"/>
                </a:spcBef>
              </a:pPr>
              <a:r>
                <a:rPr lang="ru-RU" sz="1400" spc="-9" dirty="0">
                  <a:solidFill>
                    <a:srgbClr val="0A304E"/>
                  </a:solidFill>
                  <a:latin typeface="DIN Pro Regular" panose="020B0504020101020102" charset="0"/>
                  <a:cs typeface="DIN Pro Regular" panose="020B0504020101020102" charset="0"/>
                </a:rPr>
                <a:t>МОНОГОРОД</a:t>
              </a:r>
              <a:endParaRPr lang="en-US" sz="1400" spc="-18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endParaRPr>
            </a:p>
          </p:txBody>
        </p:sp>
        <p:sp>
          <p:nvSpPr>
            <p:cNvPr id="36" name="object 48"/>
            <p:cNvSpPr txBox="1"/>
            <p:nvPr/>
          </p:nvSpPr>
          <p:spPr>
            <a:xfrm>
              <a:off x="652318" y="2409204"/>
              <a:ext cx="2552021" cy="568041"/>
            </a:xfrm>
            <a:prstGeom prst="rect">
              <a:avLst/>
            </a:prstGeom>
          </p:spPr>
          <p:txBody>
            <a:bodyPr vert="horz" wrap="square" lIns="0" tIns="13907" rIns="0" bIns="0" rtlCol="0">
              <a:spAutoFit/>
            </a:bodyPr>
            <a:lstStyle/>
            <a:p>
              <a:pPr marL="11127" defTabSz="801046">
                <a:spcBef>
                  <a:spcPts val="1595"/>
                </a:spcBef>
              </a:pPr>
              <a:r>
                <a:rPr lang="ru-RU" sz="3600" b="1" spc="-4" dirty="0">
                  <a:solidFill>
                    <a:srgbClr val="00AFAA"/>
                  </a:solidFill>
                  <a:latin typeface="DIN Pro Cond Bold" panose="020B0806020101010102" charset="-52"/>
                  <a:cs typeface="DIN Pro Cond Bold" panose="020B0806020101010102" charset="-52"/>
                </a:rPr>
                <a:t>321</a:t>
              </a:r>
              <a:endParaRPr sz="3600" dirty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81226" y="2172137"/>
            <a:ext cx="4873861" cy="759729"/>
            <a:chOff x="652318" y="3410530"/>
            <a:chExt cx="4873861" cy="759729"/>
          </a:xfrm>
        </p:grpSpPr>
        <p:sp>
          <p:nvSpPr>
            <p:cNvPr id="38" name="object 45"/>
            <p:cNvSpPr txBox="1"/>
            <p:nvPr/>
          </p:nvSpPr>
          <p:spPr>
            <a:xfrm>
              <a:off x="1411614" y="3620566"/>
              <a:ext cx="4114565" cy="257572"/>
            </a:xfrm>
            <a:prstGeom prst="rect">
              <a:avLst/>
            </a:prstGeom>
          </p:spPr>
          <p:txBody>
            <a:bodyPr vert="horz" wrap="square" lIns="0" tIns="41721" rIns="0" bIns="0" rtlCol="0">
              <a:spAutoFit/>
            </a:bodyPr>
            <a:lstStyle/>
            <a:p>
              <a:pPr marL="11127" defTabSz="801046">
                <a:spcBef>
                  <a:spcPts val="329"/>
                </a:spcBef>
              </a:pPr>
              <a:r>
                <a:rPr lang="ru-RU" sz="1400" spc="-9" dirty="0">
                  <a:solidFill>
                    <a:srgbClr val="0A304E"/>
                  </a:solidFill>
                  <a:latin typeface="DIN Pro Regular" panose="020B0504020101020102" charset="0"/>
                  <a:cs typeface="DIN Pro Regular" panose="020B0504020101020102" charset="0"/>
                </a:rPr>
                <a:t>МЛН ЧЕЛОВЕК</a:t>
              </a:r>
              <a:endParaRPr lang="en-US" sz="1400" spc="-18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endParaRPr>
            </a:p>
          </p:txBody>
        </p:sp>
        <p:sp>
          <p:nvSpPr>
            <p:cNvPr id="39" name="object 48"/>
            <p:cNvSpPr txBox="1"/>
            <p:nvPr/>
          </p:nvSpPr>
          <p:spPr>
            <a:xfrm>
              <a:off x="652318" y="3410530"/>
              <a:ext cx="2552021" cy="568041"/>
            </a:xfrm>
            <a:prstGeom prst="rect">
              <a:avLst/>
            </a:prstGeom>
          </p:spPr>
          <p:txBody>
            <a:bodyPr vert="horz" wrap="square" lIns="0" tIns="13907" rIns="0" bIns="0" rtlCol="0">
              <a:spAutoFit/>
            </a:bodyPr>
            <a:lstStyle/>
            <a:p>
              <a:pPr marL="11127" defTabSz="801046">
                <a:spcBef>
                  <a:spcPts val="1595"/>
                </a:spcBef>
              </a:pPr>
              <a:r>
                <a:rPr lang="ru-RU" sz="3600" b="1" spc="-4" dirty="0">
                  <a:solidFill>
                    <a:srgbClr val="00AFAA"/>
                  </a:solidFill>
                  <a:latin typeface="DIN Pro Cond Bold" panose="020B0806020101010102" charset="-52"/>
                  <a:cs typeface="DIN Pro Cond Bold" panose="020B0806020101010102" charset="-52"/>
                </a:rPr>
                <a:t>13,3</a:t>
              </a:r>
              <a:endParaRPr sz="3600" dirty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endParaRPr>
            </a:p>
          </p:txBody>
        </p:sp>
        <p:sp>
          <p:nvSpPr>
            <p:cNvPr id="48" name="object 45"/>
            <p:cNvSpPr txBox="1"/>
            <p:nvPr/>
          </p:nvSpPr>
          <p:spPr>
            <a:xfrm>
              <a:off x="1385373" y="3912687"/>
              <a:ext cx="4114565" cy="257572"/>
            </a:xfrm>
            <a:prstGeom prst="rect">
              <a:avLst/>
            </a:prstGeom>
          </p:spPr>
          <p:txBody>
            <a:bodyPr vert="horz" wrap="square" lIns="0" tIns="41721" rIns="0" bIns="0" rtlCol="0">
              <a:spAutoFit/>
            </a:bodyPr>
            <a:lstStyle/>
            <a:p>
              <a:pPr marL="11127" defTabSz="801046">
                <a:spcBef>
                  <a:spcPts val="329"/>
                </a:spcBef>
              </a:pPr>
              <a:r>
                <a:rPr lang="ru-RU" sz="1400" spc="-9" dirty="0">
                  <a:solidFill>
                    <a:srgbClr val="0A304E"/>
                  </a:solidFill>
                  <a:latin typeface="DIN Pro Regular" panose="020B0504020101020102" charset="0"/>
                  <a:cs typeface="DIN Pro Regular" panose="020B0504020101020102" charset="0"/>
                </a:rPr>
                <a:t>(9,2% населения страны)</a:t>
              </a:r>
              <a:endParaRPr lang="en-US" sz="1400" spc="-18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endParaRPr>
            </a:p>
          </p:txBody>
        </p:sp>
      </p:grpSp>
      <p:sp>
        <p:nvSpPr>
          <p:cNvPr id="49" name="object 48"/>
          <p:cNvSpPr txBox="1"/>
          <p:nvPr/>
        </p:nvSpPr>
        <p:spPr>
          <a:xfrm>
            <a:off x="7701844" y="1246451"/>
            <a:ext cx="792088" cy="383375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defTabSz="801046">
              <a:spcBef>
                <a:spcPts val="1595"/>
              </a:spcBef>
            </a:pPr>
            <a:r>
              <a:rPr lang="ru-RU" sz="2400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87</a:t>
            </a:r>
            <a:r>
              <a:rPr lang="ru-RU" sz="2400" b="1" spc="-4" dirty="0" smtClean="0">
                <a:solidFill>
                  <a:srgbClr val="0A304E"/>
                </a:solidFill>
                <a:latin typeface="DIN Pro Cond Bold" panose="020B0806020101010102" charset="-52"/>
                <a:cs typeface="DIN Pro Cond Bold" panose="020B0806020101010102" charset="-52"/>
              </a:rPr>
              <a:t> </a:t>
            </a:r>
            <a:r>
              <a:rPr lang="ru-RU" sz="2400" b="1" spc="-4" dirty="0">
                <a:solidFill>
                  <a:srgbClr val="0A304E"/>
                </a:solidFill>
                <a:latin typeface="DIN Pro Cond Bold" panose="020B0806020101010102" charset="-52"/>
                <a:cs typeface="DIN Pro Cond Bold" panose="020B0806020101010102" charset="-52"/>
              </a:rPr>
              <a:t>ТОР</a:t>
            </a:r>
            <a:endParaRPr sz="2400" dirty="0">
              <a:solidFill>
                <a:srgbClr val="0A304E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sp>
        <p:nvSpPr>
          <p:cNvPr id="51" name="object 48"/>
          <p:cNvSpPr txBox="1"/>
          <p:nvPr/>
        </p:nvSpPr>
        <p:spPr>
          <a:xfrm>
            <a:off x="6539068" y="4566032"/>
            <a:ext cx="1312614" cy="291042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algn="r" defTabSz="801046">
              <a:spcBef>
                <a:spcPts val="1595"/>
              </a:spcBef>
            </a:pPr>
            <a:r>
              <a:rPr lang="ru-RU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780</a:t>
            </a:r>
            <a:r>
              <a:rPr lang="ru-RU" b="1" spc="-4" dirty="0" smtClean="0">
                <a:solidFill>
                  <a:srgbClr val="0A304E"/>
                </a:solidFill>
                <a:latin typeface="DIN Pro Cond Bold" panose="020B0806020101010102" charset="-52"/>
                <a:cs typeface="DIN Pro Cond Bold" panose="020B0806020101010102" charset="-52"/>
              </a:rPr>
              <a:t> резидентов</a:t>
            </a:r>
            <a:endParaRPr dirty="0">
              <a:solidFill>
                <a:srgbClr val="0A304E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381148" y="124531"/>
            <a:ext cx="1606826" cy="1824823"/>
          </a:xfrm>
          <a:prstGeom prst="rect">
            <a:avLst/>
          </a:prstGeom>
        </p:spPr>
      </p:pic>
      <p:sp>
        <p:nvSpPr>
          <p:cNvPr id="53" name="Прямоугольник 52"/>
          <p:cNvSpPr/>
          <p:nvPr/>
        </p:nvSpPr>
        <p:spPr>
          <a:xfrm rot="16200000">
            <a:off x="5205938" y="2592277"/>
            <a:ext cx="245075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ФИНАНСОВЫЕ МЕРЫ ПОДДЕРЖКИ</a:t>
            </a:r>
          </a:p>
        </p:txBody>
      </p:sp>
      <p:sp>
        <p:nvSpPr>
          <p:cNvPr id="54" name="Прямоугольник 53"/>
          <p:cNvSpPr/>
          <p:nvPr/>
        </p:nvSpPr>
        <p:spPr>
          <a:xfrm rot="16200000">
            <a:off x="7622942" y="3339026"/>
            <a:ext cx="245075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НЕФИНАНСОВЫЕ МЕРЫ ПОДДЕРЖКИ</a:t>
            </a:r>
          </a:p>
        </p:txBody>
      </p:sp>
      <p:sp>
        <p:nvSpPr>
          <p:cNvPr id="37" name="object 45"/>
          <p:cNvSpPr txBox="1"/>
          <p:nvPr/>
        </p:nvSpPr>
        <p:spPr>
          <a:xfrm>
            <a:off x="429439" y="3064366"/>
            <a:ext cx="3759323" cy="257572"/>
          </a:xfrm>
          <a:prstGeom prst="rect">
            <a:avLst/>
          </a:prstGeom>
        </p:spPr>
        <p:txBody>
          <a:bodyPr vert="horz" wrap="square" lIns="0" tIns="41721" rIns="0" bIns="0" rtlCol="0">
            <a:spAutoFit/>
          </a:bodyPr>
          <a:lstStyle/>
          <a:p>
            <a:pPr marL="11127" defTabSz="801046">
              <a:spcBef>
                <a:spcPts val="329"/>
              </a:spcBef>
            </a:pPr>
            <a:r>
              <a:rPr lang="ru-RU" sz="1400" b="1" spc="-9" dirty="0" smtClean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Приволжский федеральный округ</a:t>
            </a:r>
            <a:endParaRPr lang="en-US" sz="1400" b="1" spc="-18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  <p:sp>
        <p:nvSpPr>
          <p:cNvPr id="40" name="object 48"/>
          <p:cNvSpPr txBox="1"/>
          <p:nvPr/>
        </p:nvSpPr>
        <p:spPr>
          <a:xfrm>
            <a:off x="978410" y="3355685"/>
            <a:ext cx="426482" cy="383375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algn="ctr" defTabSz="801046">
              <a:spcBef>
                <a:spcPts val="1595"/>
              </a:spcBef>
            </a:pPr>
            <a:r>
              <a:rPr lang="ru-RU" sz="2400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14</a:t>
            </a:r>
            <a:endParaRPr sz="2400" dirty="0">
              <a:solidFill>
                <a:srgbClr val="00AFAA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87694" y="2989659"/>
            <a:ext cx="5407900" cy="0"/>
          </a:xfrm>
          <a:prstGeom prst="line">
            <a:avLst/>
          </a:prstGeom>
          <a:ln w="15875">
            <a:solidFill>
              <a:srgbClr val="00AF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 43"/>
          <p:cNvSpPr/>
          <p:nvPr/>
        </p:nvSpPr>
        <p:spPr>
          <a:xfrm>
            <a:off x="1292506" y="3468603"/>
            <a:ext cx="12562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200" spc="-9" dirty="0" smtClean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Субъектов РФ</a:t>
            </a:r>
            <a:endParaRPr lang="ru-RU" sz="1200" spc="-9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  <p:sp>
        <p:nvSpPr>
          <p:cNvPr id="45" name="object 48"/>
          <p:cNvSpPr txBox="1"/>
          <p:nvPr/>
        </p:nvSpPr>
        <p:spPr>
          <a:xfrm>
            <a:off x="1001040" y="3796854"/>
            <a:ext cx="426482" cy="383375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algn="ctr" defTabSz="801046">
              <a:spcBef>
                <a:spcPts val="1595"/>
              </a:spcBef>
            </a:pPr>
            <a:r>
              <a:rPr lang="ru-RU" sz="2400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78</a:t>
            </a:r>
            <a:endParaRPr sz="2400" dirty="0">
              <a:solidFill>
                <a:srgbClr val="00AFAA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353078" y="3882555"/>
            <a:ext cx="12562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200" spc="-9" dirty="0" smtClean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моногородов</a:t>
            </a:r>
            <a:endParaRPr lang="ru-RU" sz="1200" spc="-9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  <p:sp>
        <p:nvSpPr>
          <p:cNvPr id="55" name="object 48"/>
          <p:cNvSpPr txBox="1"/>
          <p:nvPr/>
        </p:nvSpPr>
        <p:spPr>
          <a:xfrm>
            <a:off x="4130920" y="3376360"/>
            <a:ext cx="426482" cy="383375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algn="ctr" defTabSz="801046">
              <a:spcBef>
                <a:spcPts val="1595"/>
              </a:spcBef>
            </a:pPr>
            <a:r>
              <a:rPr lang="ru-RU" sz="2400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28</a:t>
            </a:r>
            <a:endParaRPr sz="2400" dirty="0">
              <a:solidFill>
                <a:srgbClr val="00AFAA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465862" y="3380917"/>
            <a:ext cx="9669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2000" spc="-9" dirty="0" smtClean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ТОР</a:t>
            </a:r>
            <a:endParaRPr lang="ru-RU" sz="2000" spc="-9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  <p:sp>
        <p:nvSpPr>
          <p:cNvPr id="60" name="object 48"/>
          <p:cNvSpPr txBox="1"/>
          <p:nvPr/>
        </p:nvSpPr>
        <p:spPr>
          <a:xfrm>
            <a:off x="4145302" y="3788909"/>
            <a:ext cx="426482" cy="383375"/>
          </a:xfrm>
          <a:prstGeom prst="rect">
            <a:avLst/>
          </a:prstGeom>
        </p:spPr>
        <p:txBody>
          <a:bodyPr vert="horz" wrap="square" lIns="0" tIns="13907" rIns="0" bIns="0" rtlCol="0">
            <a:spAutoFit/>
          </a:bodyPr>
          <a:lstStyle/>
          <a:p>
            <a:pPr marL="11127" algn="ctr" defTabSz="801046">
              <a:spcBef>
                <a:spcPts val="1595"/>
              </a:spcBef>
            </a:pPr>
            <a:r>
              <a:rPr lang="ru-RU" sz="2400" b="1" spc="-4" dirty="0" smtClean="0">
                <a:solidFill>
                  <a:srgbClr val="00AFAA"/>
                </a:solidFill>
                <a:latin typeface="DIN Pro Cond Bold" panose="020B0806020101010102" charset="-52"/>
                <a:cs typeface="DIN Pro Cond Bold" panose="020B0806020101010102" charset="-52"/>
              </a:rPr>
              <a:t>399</a:t>
            </a:r>
            <a:endParaRPr sz="2400" dirty="0">
              <a:solidFill>
                <a:srgbClr val="00AFAA"/>
              </a:solidFill>
              <a:latin typeface="DIN Pro Cond Bold" panose="020B0806020101010102" charset="-52"/>
              <a:cs typeface="DIN Pro Cond Bold" panose="020B0806020101010102" charset="-52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556273" y="3875238"/>
            <a:ext cx="12562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200" spc="-9" dirty="0" smtClean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резидентов</a:t>
            </a:r>
            <a:endParaRPr lang="ru-RU" sz="1200" spc="-9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607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</a:p>
        </p:txBody>
      </p:sp>
      <p:sp>
        <p:nvSpPr>
          <p:cNvPr id="203" name="Прямоугольник 202"/>
          <p:cNvSpPr/>
          <p:nvPr/>
        </p:nvSpPr>
        <p:spPr>
          <a:xfrm>
            <a:off x="8070175" y="3548"/>
            <a:ext cx="719666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00" rIns="91400" bIns="45700" spcCol="0" rtlCol="0" anchor="ctr"/>
          <a:lstStyle/>
          <a:p>
            <a:pPr algn="ctr"/>
            <a:endParaRPr lang="ru-RU" sz="2800" b="1" dirty="0">
              <a:solidFill>
                <a:srgbClr val="00AFAF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5" name="Picture 80" descr="Изображение выглядит как ноутбук, человек, компьютер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6D2C65B2-FFAC-43F9-A9B6-8BF98EF17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33582" r="920"/>
          <a:stretch>
            <a:fillRect/>
          </a:stretch>
        </p:blipFill>
        <p:spPr>
          <a:xfrm>
            <a:off x="2384" y="2381"/>
            <a:ext cx="5049406" cy="5143500"/>
          </a:xfrm>
          <a:custGeom>
            <a:avLst/>
            <a:gdLst>
              <a:gd name="connsiteX0" fmla="*/ 0 w 6732541"/>
              <a:gd name="connsiteY0" fmla="*/ 0 h 6858000"/>
              <a:gd name="connsiteX1" fmla="*/ 6732541 w 6732541"/>
              <a:gd name="connsiteY1" fmla="*/ 0 h 6858000"/>
              <a:gd name="connsiteX2" fmla="*/ 2713136 w 6732541"/>
              <a:gd name="connsiteY2" fmla="*/ 6858000 h 6858000"/>
              <a:gd name="connsiteX3" fmla="*/ 0 w 673254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32541" h="6858000">
                <a:moveTo>
                  <a:pt x="0" y="0"/>
                </a:moveTo>
                <a:lnTo>
                  <a:pt x="6732541" y="0"/>
                </a:lnTo>
                <a:lnTo>
                  <a:pt x="271313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Freeform 75">
            <a:extLst>
              <a:ext uri="{FF2B5EF4-FFF2-40B4-BE49-F238E27FC236}">
                <a16:creationId xmlns:a16="http://schemas.microsoft.com/office/drawing/2014/main" id="{C991994F-7414-4F1A-AA08-1E9EB3B5637A}"/>
              </a:ext>
            </a:extLst>
          </p:cNvPr>
          <p:cNvSpPr/>
          <p:nvPr/>
        </p:nvSpPr>
        <p:spPr>
          <a:xfrm>
            <a:off x="3" y="0"/>
            <a:ext cx="5049406" cy="5143500"/>
          </a:xfrm>
          <a:custGeom>
            <a:avLst/>
            <a:gdLst>
              <a:gd name="connsiteX0" fmla="*/ 0 w 6732541"/>
              <a:gd name="connsiteY0" fmla="*/ 0 h 6858000"/>
              <a:gd name="connsiteX1" fmla="*/ 6732541 w 6732541"/>
              <a:gd name="connsiteY1" fmla="*/ 0 h 6858000"/>
              <a:gd name="connsiteX2" fmla="*/ 2713136 w 6732541"/>
              <a:gd name="connsiteY2" fmla="*/ 6858000 h 6858000"/>
              <a:gd name="connsiteX3" fmla="*/ 0 w 673254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32541" h="6858000">
                <a:moveTo>
                  <a:pt x="0" y="0"/>
                </a:moveTo>
                <a:lnTo>
                  <a:pt x="6732541" y="0"/>
                </a:lnTo>
                <a:lnTo>
                  <a:pt x="2713136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alpha val="85000"/>
                </a:schemeClr>
              </a:gs>
              <a:gs pos="99000">
                <a:srgbClr val="00AFB2">
                  <a:alpha val="57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53" tIns="34289" rIns="68553" bIns="34289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6" name="Title 1">
            <a:extLst>
              <a:ext uri="{FF2B5EF4-FFF2-40B4-BE49-F238E27FC236}">
                <a16:creationId xmlns:a16="http://schemas.microsoft.com/office/drawing/2014/main" id="{778DA3E7-54D7-4D3F-B38A-C8028E0479CA}"/>
              </a:ext>
            </a:extLst>
          </p:cNvPr>
          <p:cNvSpPr txBox="1">
            <a:spLocks/>
          </p:cNvSpPr>
          <p:nvPr/>
        </p:nvSpPr>
        <p:spPr>
          <a:xfrm>
            <a:off x="215143" y="269351"/>
            <a:ext cx="3212090" cy="1440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ru-RU" sz="2800" dirty="0">
                <a:solidFill>
                  <a:schemeClr val="bg1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Ключевые направления деятельности</a:t>
            </a:r>
          </a:p>
          <a:p>
            <a:r>
              <a:rPr lang="ru-RU" sz="2000" b="0" dirty="0">
                <a:solidFill>
                  <a:schemeClr val="bg1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финансовые инструменты</a:t>
            </a:r>
            <a:endParaRPr lang="en-US" sz="2000" b="0" dirty="0">
              <a:solidFill>
                <a:schemeClr val="bg1"/>
              </a:solidFill>
              <a:latin typeface="DIN Pro Regular" panose="020B0504020101020102" pitchFamily="34" charset="0"/>
              <a:ea typeface="Tahoma"/>
              <a:cs typeface="DIN Pro Regular" panose="020B0504020101020102" pitchFamily="34" charset="0"/>
            </a:endParaRPr>
          </a:p>
        </p:txBody>
      </p:sp>
      <p:sp>
        <p:nvSpPr>
          <p:cNvPr id="117" name="Rectangle 16">
            <a:extLst>
              <a:ext uri="{FF2B5EF4-FFF2-40B4-BE49-F238E27FC236}">
                <a16:creationId xmlns:a16="http://schemas.microsoft.com/office/drawing/2014/main" id="{C5CB5DE1-4A5E-4E79-BC2F-CAE59B237C8E}"/>
              </a:ext>
            </a:extLst>
          </p:cNvPr>
          <p:cNvSpPr/>
          <p:nvPr/>
        </p:nvSpPr>
        <p:spPr>
          <a:xfrm>
            <a:off x="5259677" y="40369"/>
            <a:ext cx="2692267" cy="2769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r>
              <a:rPr lang="ru-RU" dirty="0">
                <a:solidFill>
                  <a:srgbClr val="00AFA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Льготные займы</a:t>
            </a:r>
          </a:p>
        </p:txBody>
      </p:sp>
      <p:sp>
        <p:nvSpPr>
          <p:cNvPr id="136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5029792" y="389133"/>
            <a:ext cx="3279707" cy="16927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5-250 млн рублей под 0% на срок до 15 лет</a:t>
            </a:r>
          </a:p>
        </p:txBody>
      </p:sp>
      <p:sp>
        <p:nvSpPr>
          <p:cNvPr id="134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4480373" y="131693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D0E69B89-0CA6-46FE-868D-1DBEA20BE2A4}"/>
              </a:ext>
            </a:extLst>
          </p:cNvPr>
          <p:cNvSpPr/>
          <p:nvPr/>
        </p:nvSpPr>
        <p:spPr>
          <a:xfrm>
            <a:off x="1232859" y="2798859"/>
            <a:ext cx="597900" cy="445022"/>
          </a:xfrm>
          <a:prstGeom prst="rect">
            <a:avLst/>
          </a:prstGeom>
        </p:spPr>
        <p:txBody>
          <a:bodyPr wrap="square" lIns="91404" tIns="45702" rIns="91404" bIns="45702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ru-RU" sz="2000" b="1" dirty="0">
                <a:solidFill>
                  <a:srgbClr val="00AFA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8,</a:t>
            </a:r>
            <a:endParaRPr lang="ru-RU" sz="1400" dirty="0">
              <a:solidFill>
                <a:srgbClr val="323E4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6" name="Title 1">
            <a:extLst>
              <a:ext uri="{FF2B5EF4-FFF2-40B4-BE49-F238E27FC236}">
                <a16:creationId xmlns:a16="http://schemas.microsoft.com/office/drawing/2014/main" id="{778DA3E7-54D7-4D3F-B38A-C8028E0479CA}"/>
              </a:ext>
            </a:extLst>
          </p:cNvPr>
          <p:cNvSpPr txBox="1">
            <a:spLocks/>
          </p:cNvSpPr>
          <p:nvPr/>
        </p:nvSpPr>
        <p:spPr>
          <a:xfrm rot="16200000">
            <a:off x="-1392987" y="3154145"/>
            <a:ext cx="34020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ru-RU" sz="2000" dirty="0">
                <a:solidFill>
                  <a:schemeClr val="bg1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МОНОГОРОДА.РФ</a:t>
            </a:r>
            <a:endParaRPr lang="en-US" sz="2000" dirty="0">
              <a:solidFill>
                <a:schemeClr val="bg1"/>
              </a:solidFill>
              <a:latin typeface="DIN Pro Regular" panose="020B0504020101020102" pitchFamily="34" charset="0"/>
              <a:ea typeface="Tahoma"/>
              <a:cs typeface="DIN Pro Regular" panose="020B0504020101020102" pitchFamily="34" charset="0"/>
            </a:endParaRPr>
          </a:p>
        </p:txBody>
      </p:sp>
      <p:sp>
        <p:nvSpPr>
          <p:cNvPr id="63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4754095" y="697434"/>
            <a:ext cx="4314378" cy="16927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250-1 000 млн рублей под 5% на срок до 15 лет</a:t>
            </a:r>
          </a:p>
        </p:txBody>
      </p:sp>
      <p:sp>
        <p:nvSpPr>
          <p:cNvPr id="64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4511430" y="1004746"/>
            <a:ext cx="4632570" cy="33855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 smtClean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займы </a:t>
            </a:r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под проекты концессионных соглашений/ГЧП/МЧП                     25-1 000 млн рублей под 0-5% на срок до 15 лет</a:t>
            </a:r>
          </a:p>
        </p:txBody>
      </p:sp>
      <p:sp>
        <p:nvSpPr>
          <p:cNvPr id="65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4193330" y="1512307"/>
            <a:ext cx="4854764" cy="5078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займы для инициаторов проектов в моногородах, в которых введен режим Чрезвычайной ситуации федерального характера, до 250 млн рублей под 0</a:t>
            </a:r>
            <a:r>
              <a:rPr lang="ru-RU" sz="1100" dirty="0" smtClean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%</a:t>
            </a:r>
            <a:endParaRPr lang="ru-RU" sz="1100" dirty="0">
              <a:solidFill>
                <a:srgbClr val="44546A"/>
              </a:solidFill>
              <a:latin typeface="DIN Pro Regular" panose="020B0504020101020102" pitchFamily="34" charset="0"/>
              <a:ea typeface="Tahoma" panose="020B0604030504040204" pitchFamily="34" charset="0"/>
              <a:cs typeface="DIN Pro Regular" panose="020B0504020101020102" pitchFamily="34" charset="0"/>
            </a:endParaRPr>
          </a:p>
        </p:txBody>
      </p:sp>
      <p:sp>
        <p:nvSpPr>
          <p:cNvPr id="66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3902800" y="2141649"/>
            <a:ext cx="5218667" cy="5078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займы для лизинговых компаний, 5-1 000 млн рублей, 0-5%                    обновление общественного транспорта, проекты ЖКХ, поставка медицинского оборудования</a:t>
            </a:r>
          </a:p>
        </p:txBody>
      </p:sp>
      <p:sp>
        <p:nvSpPr>
          <p:cNvPr id="67" name="Rectangle 16">
            <a:extLst>
              <a:ext uri="{FF2B5EF4-FFF2-40B4-BE49-F238E27FC236}">
                <a16:creationId xmlns:a16="http://schemas.microsoft.com/office/drawing/2014/main" id="{C5CB5DE1-4A5E-4E79-BC2F-CAE59B237C8E}"/>
              </a:ext>
            </a:extLst>
          </p:cNvPr>
          <p:cNvSpPr/>
          <p:nvPr/>
        </p:nvSpPr>
        <p:spPr>
          <a:xfrm>
            <a:off x="3633659" y="2892198"/>
            <a:ext cx="4944667" cy="2769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r>
              <a:rPr lang="ru-RU" dirty="0">
                <a:solidFill>
                  <a:srgbClr val="00AFA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Софинансирование инфраструктуры</a:t>
            </a:r>
          </a:p>
        </p:txBody>
      </p:sp>
      <p:sp>
        <p:nvSpPr>
          <p:cNvPr id="69" name="Rectangle 39">
            <a:extLst>
              <a:ext uri="{FF2B5EF4-FFF2-40B4-BE49-F238E27FC236}">
                <a16:creationId xmlns:a16="http://schemas.microsoft.com/office/drawing/2014/main" id="{0F83FA22-7A7D-4502-8820-116E1CE19740}"/>
              </a:ext>
            </a:extLst>
          </p:cNvPr>
          <p:cNvSpPr/>
          <p:nvPr/>
        </p:nvSpPr>
        <p:spPr>
          <a:xfrm>
            <a:off x="2823464" y="4160705"/>
            <a:ext cx="6156175" cy="5078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ru-RU" sz="11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софинансирование расходов бюджета региона/муниципалитета в целях реализации мероприятий по строительству и (или) реконструкции объектов инфраструктуры, в рамках реализации концессионных соглашений, соглашений о ГЧП/МЧП</a:t>
            </a:r>
          </a:p>
        </p:txBody>
      </p:sp>
      <p:sp>
        <p:nvSpPr>
          <p:cNvPr id="72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4266703" y="550737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3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4008730" y="1017832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4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3677400" y="1544715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5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3430865" y="2046595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6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2604222" y="3363309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7" name="Oval 37">
            <a:extLst>
              <a:ext uri="{FF2B5EF4-FFF2-40B4-BE49-F238E27FC236}">
                <a16:creationId xmlns:a16="http://schemas.microsoft.com/office/drawing/2014/main" id="{0ED36F9F-1FFB-44EB-9E1A-D4BA8CE6392F}"/>
              </a:ext>
            </a:extLst>
          </p:cNvPr>
          <p:cNvSpPr/>
          <p:nvPr/>
        </p:nvSpPr>
        <p:spPr>
          <a:xfrm>
            <a:off x="2266440" y="4184753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58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3" tIns="34289" rIns="68553" bIns="3428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1532" y="104487"/>
            <a:ext cx="338376" cy="403677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210500" y="1865788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251" y="590844"/>
            <a:ext cx="330378" cy="3303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440" y="168228"/>
            <a:ext cx="411510" cy="4115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629" y="2077814"/>
            <a:ext cx="372812" cy="3728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52" y="1544377"/>
            <a:ext cx="413648" cy="4136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335" y="1090713"/>
            <a:ext cx="348789" cy="34878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441203" y="1383456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sp>
        <p:nvSpPr>
          <p:cNvPr id="45" name="TextBox 44"/>
          <p:cNvSpPr txBox="1"/>
          <p:nvPr/>
        </p:nvSpPr>
        <p:spPr>
          <a:xfrm>
            <a:off x="3745691" y="932850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sp>
        <p:nvSpPr>
          <p:cNvPr id="46" name="TextBox 45"/>
          <p:cNvSpPr txBox="1"/>
          <p:nvPr/>
        </p:nvSpPr>
        <p:spPr>
          <a:xfrm>
            <a:off x="1975433" y="4087434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558" y="3411869"/>
            <a:ext cx="339502" cy="3395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761" y="4218246"/>
            <a:ext cx="335224" cy="335224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503599" y="52390"/>
            <a:ext cx="1606826" cy="1824823"/>
          </a:xfrm>
          <a:prstGeom prst="rect">
            <a:avLst/>
          </a:prstGeom>
        </p:spPr>
      </p:pic>
      <p:sp>
        <p:nvSpPr>
          <p:cNvPr id="48" name="Прямоугольник 47"/>
          <p:cNvSpPr/>
          <p:nvPr/>
        </p:nvSpPr>
        <p:spPr>
          <a:xfrm>
            <a:off x="3077595" y="3323220"/>
            <a:ext cx="584716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Bef>
                <a:spcPts val="900"/>
              </a:spcBef>
              <a:spcAft>
                <a:spcPts val="0"/>
              </a:spcAft>
            </a:pPr>
            <a: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софинансирование расходов бюджета региона/муниципалитета в целях реализации мероприятий по строительству и (или) реконструкции объектов инфраструктуры, необходимых для осуществления инвестиционных проектов</a:t>
            </a:r>
          </a:p>
        </p:txBody>
      </p:sp>
    </p:spTree>
    <p:extLst>
      <p:ext uri="{BB962C8B-B14F-4D97-AF65-F5344CB8AC3E}">
        <p14:creationId xmlns:p14="http://schemas.microsoft.com/office/powerpoint/2010/main" val="2257784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Группа 93"/>
          <p:cNvGrpSpPr/>
          <p:nvPr/>
        </p:nvGrpSpPr>
        <p:grpSpPr>
          <a:xfrm>
            <a:off x="6059664" y="124327"/>
            <a:ext cx="2985433" cy="4563187"/>
            <a:chOff x="7620000" y="-1"/>
            <a:chExt cx="4594334" cy="6361080"/>
          </a:xfrm>
        </p:grpSpPr>
        <p:pic>
          <p:nvPicPr>
            <p:cNvPr id="95" name="Picture 6" descr="https://media-private.canva.com/MADarzIBNSU/1/screen_3x.jpg?response-expires=Thu%2C%2026%20Sep%202019%2015%3A19%3A43%20GMT&amp;X-Amz-Algorithm=AWS4-HMAC-SHA256&amp;X-Amz-Date=20190926T125116Z&amp;X-Amz-SignedHeaders=host&amp;X-Amz-Expires=8906&amp;X-Amz-Credential=AKIAJWF6QO3UH4PAAJ6Q%2F20190926%2Fus-east-1%2Fs3%2Faws4_request&amp;X-Amz-Signature=0f91539b28c2f5dc87e3551d9682f991b1242be7f617029fd5ea8ea48dd6f00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0" y="2461721"/>
              <a:ext cx="4572000" cy="304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" name="Picture 4" descr="https://media-private.canva.com/MADesOzduww/1/screen_3x.jpg?response-expires=Thu%2C%2026%20Sep%202019%2015%3A33%3A16%20GMT&amp;X-Amz-Algorithm=AWS4-HMAC-SHA256&amp;X-Amz-Date=20190926T124922Z&amp;X-Amz-SignedHeaders=host&amp;X-Amz-Expires=9833&amp;X-Amz-Credential=AKIAJWF6QO3UH4PAAJ6Q%2F20190926%2Fus-east-1%2Fs3%2Faws4_request&amp;X-Amz-Signature=ce863f65d3b8a86073f84cbf0653e30d8e015fd17181c7c345b46ca3dd3e048c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0" y="-1"/>
              <a:ext cx="4572000" cy="3160395"/>
            </a:xfrm>
            <a:prstGeom prst="flowChartDocument">
              <a:avLst/>
            </a:prstGeom>
            <a:noFill/>
            <a:ln w="50800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" name="Picture 2" descr="https://media-private.canva.com/MADas1hta1s/1/screen_3x.jpg?response-expires=Thu%2C%2026%20Sep%202019%2015%3A38%3A05%20GMT&amp;X-Amz-Algorithm=AWS4-HMAC-SHA256&amp;X-Amz-Date=20190926T124009Z&amp;X-Amz-SignedHeaders=host&amp;X-Amz-Expires=10675&amp;X-Amz-Credential=AKIAJWF6QO3UH4PAAJ6Q%2F20190926%2Fus-east-1%2Fs3%2Faws4_request&amp;X-Amz-Signature=5ea5486a828851b02fa8d75b7b7f000ed23d9cfb6f6eeb67f438902c626ac48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2333" y="4391025"/>
              <a:ext cx="4572001" cy="1970054"/>
            </a:xfrm>
            <a:prstGeom prst="flowChartManualInput">
              <a:avLst/>
            </a:prstGeom>
            <a:noFill/>
            <a:ln w="50800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3" name="Прямоугольник 82"/>
          <p:cNvSpPr/>
          <p:nvPr/>
        </p:nvSpPr>
        <p:spPr>
          <a:xfrm>
            <a:off x="170907" y="2838373"/>
            <a:ext cx="1423258" cy="583785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3687445" y="1074167"/>
            <a:ext cx="1584176" cy="561732"/>
          </a:xfrm>
          <a:prstGeom prst="rect">
            <a:avLst/>
          </a:prstGeom>
          <a:noFill/>
          <a:ln w="22225"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38458" y="1430189"/>
            <a:ext cx="2729486" cy="561732"/>
          </a:xfrm>
          <a:prstGeom prst="rect">
            <a:avLst/>
          </a:prstGeom>
          <a:noFill/>
          <a:ln w="22225">
            <a:solidFill>
              <a:srgbClr val="FF6C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4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661155EE-6FD2-43F3-A42E-9433F118B5BC}"/>
              </a:ext>
            </a:extLst>
          </p:cNvPr>
          <p:cNvSpPr txBox="1">
            <a:spLocks/>
          </p:cNvSpPr>
          <p:nvPr/>
        </p:nvSpPr>
        <p:spPr>
          <a:xfrm>
            <a:off x="2171708" y="483520"/>
            <a:ext cx="6472247" cy="3560990"/>
          </a:xfrm>
          <a:prstGeom prst="rect">
            <a:avLst/>
          </a:prstGeom>
        </p:spPr>
        <p:txBody>
          <a:bodyPr lIns="68553" tIns="34289" rIns="68553" bIns="342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601" indent="-385601">
              <a:buFont typeface="Arial" panose="020B0604020202020204" pitchFamily="34" charset="0"/>
              <a:buAutoNum type="arabicPeriod"/>
            </a:pPr>
            <a:endParaRPr lang="ru-RU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385601" indent="-385601">
              <a:buFont typeface="Arial" panose="020B0604020202020204" pitchFamily="34" charset="0"/>
              <a:buAutoNum type="arabicPeriod"/>
            </a:pPr>
            <a:endParaRPr lang="ru-RU" dirty="0"/>
          </a:p>
        </p:txBody>
      </p:sp>
      <p:sp>
        <p:nvSpPr>
          <p:cNvPr id="90" name="Заголовок 1"/>
          <p:cNvSpPr txBox="1">
            <a:spLocks/>
          </p:cNvSpPr>
          <p:nvPr/>
        </p:nvSpPr>
        <p:spPr>
          <a:xfrm>
            <a:off x="974481" y="61525"/>
            <a:ext cx="6438900" cy="25970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ОСНОВНЫЕ НАПРАВЛЕНИЯ ФИНАНСОВОЙ ПОДДЕРЖКИ ФОНДА</a:t>
            </a:r>
          </a:p>
        </p:txBody>
      </p:sp>
      <p:sp>
        <p:nvSpPr>
          <p:cNvPr id="49" name="Заголовок 1"/>
          <p:cNvSpPr txBox="1">
            <a:spLocks/>
          </p:cNvSpPr>
          <p:nvPr/>
        </p:nvSpPr>
        <p:spPr>
          <a:xfrm>
            <a:off x="755576" y="262197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ЛЬГОТНЫЕ ЗАЙМЫ</a:t>
            </a:r>
          </a:p>
        </p:txBody>
      </p:sp>
      <p:sp>
        <p:nvSpPr>
          <p:cNvPr id="54" name="Заголовок 2"/>
          <p:cNvSpPr txBox="1">
            <a:spLocks/>
          </p:cNvSpPr>
          <p:nvPr/>
        </p:nvSpPr>
        <p:spPr>
          <a:xfrm>
            <a:off x="243437" y="978590"/>
            <a:ext cx="3950494" cy="758883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от 5 до 250 млн рублей</a:t>
            </a:r>
          </a:p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Ставка: 0% годовых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46678" y="1256966"/>
            <a:ext cx="2063385" cy="1223412"/>
          </a:xfrm>
          <a:prstGeom prst="rect">
            <a:avLst/>
          </a:prstGeom>
          <a:solidFill>
            <a:srgbClr val="00AF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1050" b="1" dirty="0">
                <a:solidFill>
                  <a:schemeClr val="bg1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Обеспечение: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ru-RU" sz="1050" dirty="0">
                <a:solidFill>
                  <a:schemeClr val="bg1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банковская гарантия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ru-RU" sz="1050" dirty="0">
                <a:solidFill>
                  <a:schemeClr val="bg1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гарантия АО «Корпорация «МСП» или ВЭБ.РФ</a:t>
            </a:r>
          </a:p>
          <a:p>
            <a:pPr marL="214313" indent="-214313">
              <a:buFont typeface="Wingdings" panose="05000000000000000000" pitchFamily="2" charset="2"/>
              <a:buChar char="§"/>
            </a:pPr>
            <a:r>
              <a:rPr lang="ru-RU" sz="1050" dirty="0">
                <a:solidFill>
                  <a:schemeClr val="bg1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поручительство региональной гарантийной организации</a:t>
            </a:r>
          </a:p>
        </p:txBody>
      </p:sp>
      <p:sp>
        <p:nvSpPr>
          <p:cNvPr id="60" name="object 45"/>
          <p:cNvSpPr txBox="1"/>
          <p:nvPr/>
        </p:nvSpPr>
        <p:spPr>
          <a:xfrm>
            <a:off x="176550" y="2138714"/>
            <a:ext cx="1997385" cy="349905"/>
          </a:xfrm>
          <a:prstGeom prst="rect">
            <a:avLst/>
          </a:prstGeom>
        </p:spPr>
        <p:txBody>
          <a:bodyPr vert="horz" wrap="square" lIns="0" tIns="41721" rIns="0" bIns="0" rtlCol="0">
            <a:spAutoFit/>
          </a:bodyPr>
          <a:lstStyle/>
          <a:p>
            <a:pPr marL="11127" defTabSz="801046">
              <a:spcBef>
                <a:spcPts val="329"/>
              </a:spcBef>
            </a:pPr>
            <a:r>
              <a:rPr lang="ru-RU" sz="2000" b="1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УСЛОВИЯ</a:t>
            </a:r>
            <a:endParaRPr lang="en-US" sz="2000" b="1" spc="-18" dirty="0">
              <a:solidFill>
                <a:srgbClr val="0A304E"/>
              </a:solidFill>
              <a:latin typeface="DIN Pro Regular" panose="020B0504020101020102" charset="0"/>
              <a:cs typeface="DIN Pro Regular" panose="020B050402010102010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522436" y="3192449"/>
            <a:ext cx="22336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900"/>
              </a:spcBef>
              <a:buFont typeface="Wingdings" panose="05000000000000000000" pitchFamily="2" charset="2"/>
              <a:buChar char="§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отсутствие зависимости проекта от ГРОП</a:t>
            </a:r>
          </a:p>
          <a:p>
            <a:pPr marL="171450" indent="-171450">
              <a:spcBef>
                <a:spcPts val="900"/>
              </a:spcBef>
              <a:buFont typeface="Wingdings" panose="05000000000000000000" pitchFamily="2" charset="2"/>
              <a:buChar char="§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средства Фонда могут быть направлены только на капитальные вложения</a:t>
            </a:r>
          </a:p>
          <a:p>
            <a:pPr marL="171450" indent="-171450">
              <a:spcBef>
                <a:spcPts val="900"/>
              </a:spcBef>
              <a:buFont typeface="Wingdings" panose="05000000000000000000" pitchFamily="2" charset="2"/>
              <a:buChar char="§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cs typeface="DIN Pro Regular" panose="020B0504020101020102" charset="0"/>
              </a:rPr>
              <a:t>проекты реализуются  на территории моногорода</a:t>
            </a:r>
          </a:p>
        </p:txBody>
      </p:sp>
      <p:sp>
        <p:nvSpPr>
          <p:cNvPr id="82" name="Заголовок 1"/>
          <p:cNvSpPr txBox="1">
            <a:spLocks/>
          </p:cNvSpPr>
          <p:nvPr/>
        </p:nvSpPr>
        <p:spPr>
          <a:xfrm>
            <a:off x="281696" y="2572612"/>
            <a:ext cx="1023486" cy="510919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Срок займа</a:t>
            </a:r>
          </a:p>
        </p:txBody>
      </p:sp>
      <p:sp>
        <p:nvSpPr>
          <p:cNvPr id="84" name="Заголовок 1"/>
          <p:cNvSpPr txBox="1">
            <a:spLocks/>
          </p:cNvSpPr>
          <p:nvPr/>
        </p:nvSpPr>
        <p:spPr>
          <a:xfrm>
            <a:off x="515938" y="3075795"/>
            <a:ext cx="924603" cy="259706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15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</p:txBody>
      </p:sp>
      <p:sp>
        <p:nvSpPr>
          <p:cNvPr id="85" name="Прямоугольник 84"/>
          <p:cNvSpPr/>
          <p:nvPr/>
        </p:nvSpPr>
        <p:spPr>
          <a:xfrm>
            <a:off x="1657874" y="2838000"/>
            <a:ext cx="1643960" cy="584529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Заголовок 1"/>
          <p:cNvSpPr txBox="1">
            <a:spLocks/>
          </p:cNvSpPr>
          <p:nvPr/>
        </p:nvSpPr>
        <p:spPr>
          <a:xfrm>
            <a:off x="1769758" y="2576873"/>
            <a:ext cx="1411215" cy="469470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Отсрочка по выплате займа</a:t>
            </a:r>
          </a:p>
        </p:txBody>
      </p:sp>
      <p:sp>
        <p:nvSpPr>
          <p:cNvPr id="87" name="Заголовок 1"/>
          <p:cNvSpPr txBox="1">
            <a:spLocks/>
          </p:cNvSpPr>
          <p:nvPr/>
        </p:nvSpPr>
        <p:spPr>
          <a:xfrm>
            <a:off x="2195853" y="3051564"/>
            <a:ext cx="885347" cy="259706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3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179988" y="3823399"/>
            <a:ext cx="3121846" cy="1047873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Заголовок 1"/>
          <p:cNvSpPr txBox="1">
            <a:spLocks/>
          </p:cNvSpPr>
          <p:nvPr/>
        </p:nvSpPr>
        <p:spPr>
          <a:xfrm>
            <a:off x="274765" y="3585169"/>
            <a:ext cx="2507094" cy="259706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Структура финансирования инвестиционного проекта</a:t>
            </a:r>
          </a:p>
        </p:txBody>
      </p:sp>
      <p:sp>
        <p:nvSpPr>
          <p:cNvPr id="91" name="Заголовок 1"/>
          <p:cNvSpPr txBox="1">
            <a:spLocks/>
          </p:cNvSpPr>
          <p:nvPr/>
        </p:nvSpPr>
        <p:spPr>
          <a:xfrm>
            <a:off x="274765" y="4084505"/>
            <a:ext cx="2645110" cy="685472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85750" indent="-285750" defTabSz="68546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не более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80% 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заём Фонда</a:t>
            </a:r>
          </a:p>
          <a:p>
            <a:pPr marL="285750" indent="-285750" defTabSz="68546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не менее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20% 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Инвестор</a:t>
            </a:r>
          </a:p>
        </p:txBody>
      </p:sp>
      <p:sp>
        <p:nvSpPr>
          <p:cNvPr id="93" name="Прямоугольник 92"/>
          <p:cNvSpPr/>
          <p:nvPr/>
        </p:nvSpPr>
        <p:spPr>
          <a:xfrm>
            <a:off x="3536076" y="2836427"/>
            <a:ext cx="2220048" cy="2034845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Заголовок 1"/>
          <p:cNvSpPr txBox="1">
            <a:spLocks/>
          </p:cNvSpPr>
          <p:nvPr/>
        </p:nvSpPr>
        <p:spPr>
          <a:xfrm>
            <a:off x="3685191" y="2576873"/>
            <a:ext cx="1718539" cy="469470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Ограничения </a:t>
            </a:r>
          </a:p>
          <a:p>
            <a:pPr defTabSz="685460">
              <a:lnSpc>
                <a:spcPct val="100000"/>
              </a:lnSpc>
            </a:pPr>
            <a:r>
              <a:rPr lang="ru-RU" sz="12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для всех направлений</a:t>
            </a:r>
          </a:p>
        </p:txBody>
      </p:sp>
      <p:pic>
        <p:nvPicPr>
          <p:cNvPr id="98" name="Рисунок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503599" y="52390"/>
            <a:ext cx="1606826" cy="182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694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845602" y="3539701"/>
            <a:ext cx="5153326" cy="1331571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2843808" y="3336787"/>
            <a:ext cx="425124" cy="343182"/>
          </a:xfrm>
          <a:prstGeom prst="rect">
            <a:avLst/>
          </a:prstGeom>
          <a:noFill/>
          <a:ln w="22225"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0606" y="4900091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661155EE-6FD2-43F3-A42E-9433F118B5BC}"/>
              </a:ext>
            </a:extLst>
          </p:cNvPr>
          <p:cNvSpPr txBox="1">
            <a:spLocks/>
          </p:cNvSpPr>
          <p:nvPr/>
        </p:nvSpPr>
        <p:spPr>
          <a:xfrm>
            <a:off x="2171708" y="483520"/>
            <a:ext cx="6472247" cy="3560990"/>
          </a:xfrm>
          <a:prstGeom prst="rect">
            <a:avLst/>
          </a:prstGeom>
        </p:spPr>
        <p:txBody>
          <a:bodyPr lIns="68553" tIns="34289" rIns="68553" bIns="342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601" indent="-385601">
              <a:buFont typeface="Arial" panose="020B0604020202020204" pitchFamily="34" charset="0"/>
              <a:buAutoNum type="arabicPeriod"/>
            </a:pPr>
            <a:endParaRPr lang="ru-RU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0" indent="0">
              <a:spcAft>
                <a:spcPts val="450"/>
              </a:spcAft>
              <a:buNone/>
            </a:pPr>
            <a:endParaRPr lang="ru-RU" sz="1500" dirty="0"/>
          </a:p>
          <a:p>
            <a:pPr marL="385601" indent="-385601">
              <a:buFont typeface="Arial" panose="020B0604020202020204" pitchFamily="34" charset="0"/>
              <a:buAutoNum type="arabicPeriod"/>
            </a:pPr>
            <a:endParaRPr lang="ru-RU" dirty="0"/>
          </a:p>
        </p:txBody>
      </p:sp>
      <p:sp>
        <p:nvSpPr>
          <p:cNvPr id="90" name="Заголовок 1"/>
          <p:cNvSpPr txBox="1">
            <a:spLocks/>
          </p:cNvSpPr>
          <p:nvPr/>
        </p:nvSpPr>
        <p:spPr>
          <a:xfrm>
            <a:off x="974481" y="61525"/>
            <a:ext cx="6438900" cy="25970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ОСНОВНЫЕ НАПРАВЛЕНИЯ ФИНАНСОВОЙ ПОДДЕРЖКИ ФОНДА</a:t>
            </a:r>
          </a:p>
        </p:txBody>
      </p:sp>
      <p:sp>
        <p:nvSpPr>
          <p:cNvPr id="49" name="Заголовок 1"/>
          <p:cNvSpPr txBox="1">
            <a:spLocks/>
          </p:cNvSpPr>
          <p:nvPr/>
        </p:nvSpPr>
        <p:spPr>
          <a:xfrm>
            <a:off x="755576" y="262197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ЛЬГОТНЫЕ ЗАЙМЫ</a:t>
            </a:r>
          </a:p>
        </p:txBody>
      </p:sp>
      <p:sp>
        <p:nvSpPr>
          <p:cNvPr id="54" name="Заголовок 2"/>
          <p:cNvSpPr txBox="1">
            <a:spLocks/>
          </p:cNvSpPr>
          <p:nvPr/>
        </p:nvSpPr>
        <p:spPr>
          <a:xfrm>
            <a:off x="92272" y="954469"/>
            <a:ext cx="3464466" cy="439191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250 – 1000 млн рублей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155533" y="1727733"/>
            <a:ext cx="3401205" cy="1375119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5% 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годовых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Срок займа: 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15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Собственные средства: не менее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20%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Отсрочка по выплате займа: 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3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Стандартное обеспечение (залоги, гарантии, поручительства и пр. по согласованию)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55533" y="1610764"/>
            <a:ext cx="3401205" cy="1609058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411321" y="1449166"/>
            <a:ext cx="1745276" cy="238230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Условия</a:t>
            </a:r>
          </a:p>
        </p:txBody>
      </p:sp>
      <p:pic>
        <p:nvPicPr>
          <p:cNvPr id="33" name="Picture 2" descr="Картинки по запросу &quot;городские дороги vjcns гчп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36" y="3404599"/>
            <a:ext cx="2587502" cy="1454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3718452" y="2579295"/>
            <a:ext cx="5285311" cy="83561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just">
              <a:lnSpc>
                <a:spcPct val="100000"/>
              </a:lnSpc>
              <a:spcBef>
                <a:spcPts val="375"/>
              </a:spcBef>
            </a:pP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Участие в реализации концессионных соглашений в сфере инфраструктуры городов:</a:t>
            </a:r>
          </a:p>
          <a:p>
            <a:pPr marL="171450" indent="-171450" algn="just">
              <a:lnSpc>
                <a:spcPct val="100000"/>
              </a:lnSpc>
              <a:spcBef>
                <a:spcPts val="375"/>
              </a:spcBef>
              <a:buFont typeface="Wingdings" panose="05000000000000000000" pitchFamily="2" charset="2"/>
              <a:buChar char="§"/>
            </a:pP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ЖКХ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(объекты коммунальной инфраструктуры или объекты коммунального хозяйства: производство, передача и распределение электрической энергии; освещение; теплоснабжение, централизованные системы ГВС, ХВС и (или) водоотведения, отдельные объекты таких систем) </a:t>
            </a:r>
          </a:p>
          <a:p>
            <a:pPr marL="171450" indent="-171450" algn="just">
              <a:lnSpc>
                <a:spcPct val="100000"/>
              </a:lnSpc>
              <a:spcBef>
                <a:spcPts val="375"/>
              </a:spcBef>
              <a:buFont typeface="Wingdings" panose="05000000000000000000" pitchFamily="2" charset="2"/>
              <a:buChar char="§"/>
            </a:pP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</a:t>
            </a: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транспортно-пересадочные узлы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(остановочные пункты)</a:t>
            </a:r>
          </a:p>
        </p:txBody>
      </p:sp>
      <p:sp>
        <p:nvSpPr>
          <p:cNvPr id="37" name="Заголовок 1"/>
          <p:cNvSpPr txBox="1">
            <a:spLocks/>
          </p:cNvSpPr>
          <p:nvPr/>
        </p:nvSpPr>
        <p:spPr>
          <a:xfrm>
            <a:off x="3941032" y="3539702"/>
            <a:ext cx="5050089" cy="128416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0-5% 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годовых 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Срок займа: 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15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Собственные средства: не менее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20%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Отсрочка по выплате займа: 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3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лет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Банковские и иные гарантии и поручительства (для займов до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250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 млн рублей), стандартное обеспечение (для займов свыше </a:t>
            </a:r>
            <a:r>
              <a:rPr lang="ru-RU" sz="11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25</a:t>
            </a:r>
            <a:r>
              <a:rPr lang="ru-RU" sz="11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0 млн рублей) </a:t>
            </a:r>
          </a:p>
        </p:txBody>
      </p:sp>
      <p:sp>
        <p:nvSpPr>
          <p:cNvPr id="38" name="Заголовок 2"/>
          <p:cNvSpPr txBox="1">
            <a:spLocks/>
          </p:cNvSpPr>
          <p:nvPr/>
        </p:nvSpPr>
        <p:spPr>
          <a:xfrm>
            <a:off x="4006484" y="1715438"/>
            <a:ext cx="4997279" cy="767297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Заем для участия в реализации концессионного соглашения, соглашения ГЧП/МЧП от 25 млн до 1000 млн рублей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pic>
        <p:nvPicPr>
          <p:cNvPr id="99330" name="Picture 2" descr="Производство. Высокотехнологичная обработка металлов в Перми. Промлазер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187" y="428317"/>
            <a:ext cx="4424161" cy="1198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8669261" y="1618878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503599" y="52390"/>
            <a:ext cx="1606826" cy="182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21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6523140" y="2859782"/>
            <a:ext cx="425124" cy="294966"/>
          </a:xfrm>
          <a:prstGeom prst="rect">
            <a:avLst/>
          </a:prstGeom>
          <a:noFill/>
          <a:ln w="22225"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6469673" y="2772927"/>
            <a:ext cx="445689" cy="306426"/>
          </a:xfrm>
          <a:prstGeom prst="rect">
            <a:avLst/>
          </a:prstGeom>
          <a:noFill/>
          <a:ln w="22225">
            <a:solidFill>
              <a:srgbClr val="FF6C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183976" y="1203971"/>
            <a:ext cx="6171725" cy="2059545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90" name="Заголовок 1"/>
          <p:cNvSpPr txBox="1">
            <a:spLocks/>
          </p:cNvSpPr>
          <p:nvPr/>
        </p:nvSpPr>
        <p:spPr>
          <a:xfrm>
            <a:off x="974481" y="61525"/>
            <a:ext cx="6438900" cy="25970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ОСНОВНЫЕ НАПРАВЛЕНИЯ ФИНАНСОВОЙ ПОДДЕРЖКИ ФОНДА</a:t>
            </a:r>
          </a:p>
        </p:txBody>
      </p:sp>
      <p:sp>
        <p:nvSpPr>
          <p:cNvPr id="49" name="Заголовок 1"/>
          <p:cNvSpPr txBox="1">
            <a:spLocks/>
          </p:cNvSpPr>
          <p:nvPr/>
        </p:nvSpPr>
        <p:spPr>
          <a:xfrm>
            <a:off x="712861" y="189508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ЛЬГОТНЫЕ ЗАЙМЫ</a:t>
            </a:r>
          </a:p>
        </p:txBody>
      </p:sp>
      <p:sp>
        <p:nvSpPr>
          <p:cNvPr id="54" name="Заголовок 2"/>
          <p:cNvSpPr txBox="1">
            <a:spLocks/>
          </p:cNvSpPr>
          <p:nvPr/>
        </p:nvSpPr>
        <p:spPr>
          <a:xfrm>
            <a:off x="107504" y="699542"/>
            <a:ext cx="5055792" cy="825193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Заем для инициаторов проектов в моногородах, в которых введен режим Чрезвычайной ситуации федерального характера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5232453" y="892358"/>
            <a:ext cx="1054091" cy="238230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400" b="1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Условия</a:t>
            </a: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83977" y="1564011"/>
            <a:ext cx="6171725" cy="169950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Займы от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5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млн рублей до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50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млн рублей (включительно) на цели финансирования </a:t>
            </a:r>
            <a:r>
              <a:rPr lang="ru-RU" sz="1050" u="sng" dirty="0">
                <a:solidFill>
                  <a:srgbClr val="20B2AA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текущей деятельности 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– не более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4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лет, отсрочка не более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6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месяцев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Займы от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5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млн рублей до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250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млн рублей (включительно) на цели финансирования </a:t>
            </a:r>
            <a:r>
              <a:rPr lang="ru-RU" sz="1050" u="sng" dirty="0">
                <a:solidFill>
                  <a:srgbClr val="20B2AA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капитальных вложений 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– не более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15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лет, отсрочка не более </a:t>
            </a:r>
            <a:r>
              <a:rPr lang="ru-RU" sz="105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3</a:t>
            </a: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лет </a:t>
            </a:r>
          </a:p>
          <a:p>
            <a:pPr marL="214313" indent="-214313">
              <a:lnSpc>
                <a:spcPct val="100000"/>
              </a:lnSpc>
              <a:spcBef>
                <a:spcPts val="375"/>
              </a:spcBef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Обеспечение:</a:t>
            </a:r>
          </a:p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ru-RU" sz="825" u="sng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для займов  от  5 до 50 млн рублей </a:t>
            </a:r>
            <a:r>
              <a:rPr lang="ru-RU" sz="825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– гарантия АО «Корпорация «МСП», обеспечивающая 100% суммы займа, или </a:t>
            </a:r>
            <a:r>
              <a:rPr lang="en-US" sz="825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100 % </a:t>
            </a:r>
            <a:r>
              <a:rPr lang="ru-RU" sz="825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банковская гарантия</a:t>
            </a:r>
          </a:p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ru-RU" sz="825" u="sng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для займов от 50 до 250 млн рублей </a:t>
            </a:r>
            <a:r>
              <a:rPr lang="ru-RU" sz="825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– обеспечение поручительством региональной гарантийной организации,              гарантией АО «Корпорация «МСП», банковской гарантией, удовлетворяющих требованиям Фонда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6553603" y="26072"/>
            <a:ext cx="2575112" cy="3012470"/>
            <a:chOff x="9132000" y="-9402"/>
            <a:chExt cx="3060000" cy="4057145"/>
          </a:xfrm>
        </p:grpSpPr>
        <p:pic>
          <p:nvPicPr>
            <p:cNvPr id="24" name="Picture 4" descr="Картинки по запросу наводнение дальний восток малый бизнес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2000" y="-9402"/>
              <a:ext cx="3060000" cy="19592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8" descr="Похожее изображение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9857" y="2066835"/>
              <a:ext cx="3024286" cy="198090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Прямоугольник 26"/>
          <p:cNvSpPr/>
          <p:nvPr/>
        </p:nvSpPr>
        <p:spPr>
          <a:xfrm>
            <a:off x="19024" y="3651870"/>
            <a:ext cx="90946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на цели  реализации проектов городской экономики </a:t>
            </a:r>
            <a:r>
              <a:rPr lang="ru-RU" sz="1350" u="sng" dirty="0"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по направлениям</a:t>
            </a:r>
            <a:r>
              <a:rPr lang="ru-RU" sz="1350" dirty="0"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: </a:t>
            </a:r>
            <a:r>
              <a:rPr lang="ru-RU" sz="1050" dirty="0"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теплоснабжение и котельные, городское освещение (модернизация, комплексное управление), городской общественный транспорт, медицинское оборудование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95141" y="4099587"/>
            <a:ext cx="2376264" cy="793334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14313" indent="-214313">
              <a:lnSpc>
                <a:spcPct val="100000"/>
              </a:lnSpc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0-5%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годовых</a:t>
            </a:r>
          </a:p>
          <a:p>
            <a:pPr marL="214313" indent="-214313">
              <a:lnSpc>
                <a:spcPct val="100000"/>
              </a:lnSpc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5 -1 000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млн рублей</a:t>
            </a:r>
          </a:p>
          <a:p>
            <a:pPr marL="214313" indent="-214313">
              <a:lnSpc>
                <a:spcPct val="100000"/>
              </a:lnSpc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Срок займа: до</a:t>
            </a: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15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лет</a:t>
            </a:r>
          </a:p>
          <a:p>
            <a:pPr marL="214313" indent="-214313">
              <a:lnSpc>
                <a:spcPct val="100000"/>
              </a:lnSpc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Собственные средства: </a:t>
            </a: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не менее 20%</a:t>
            </a:r>
          </a:p>
          <a:p>
            <a:pPr marL="214313" indent="-214313">
              <a:lnSpc>
                <a:spcPct val="100000"/>
              </a:lnSpc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Отсрочка по выплате займа до </a:t>
            </a: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3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 лет</a:t>
            </a: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617597" y="4107304"/>
            <a:ext cx="6285444" cy="79184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214313" indent="-214313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Ограничение маржи </a:t>
            </a:r>
            <a:r>
              <a:rPr lang="ru-RU" sz="9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и иных комиссионных доходов, получаемых лизинговой компанией – не более 3 % годовых</a:t>
            </a:r>
          </a:p>
          <a:p>
            <a:pPr marL="214313" indent="-214313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Обеспечение: 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ru-RU" sz="750" u="sng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для займов до 250 млн рублей </a:t>
            </a:r>
            <a:r>
              <a:rPr lang="ru-RU" sz="7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- безотзывная банковская гарантия и/или безотзывная независимая гарантия АО «Корпорация МСП», и/или поручительство региональной гарантийной организации и/или гарантия ВЭБ.РФ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ru-RU" sz="750" u="sng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для займов свыше 250 млн рублей </a:t>
            </a:r>
            <a:r>
              <a:rPr lang="ru-RU" sz="75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– стандартное обеспечение</a:t>
            </a:r>
          </a:p>
        </p:txBody>
      </p:sp>
      <p:sp>
        <p:nvSpPr>
          <p:cNvPr id="34" name="Заголовок 2"/>
          <p:cNvSpPr txBox="1">
            <a:spLocks/>
          </p:cNvSpPr>
          <p:nvPr/>
        </p:nvSpPr>
        <p:spPr>
          <a:xfrm>
            <a:off x="107504" y="3336899"/>
            <a:ext cx="5055792" cy="365411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6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Заем для лизинговых компаний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54913" y="621553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sp>
        <p:nvSpPr>
          <p:cNvPr id="43" name="TextBox 42"/>
          <p:cNvSpPr txBox="1"/>
          <p:nvPr/>
        </p:nvSpPr>
        <p:spPr>
          <a:xfrm>
            <a:off x="4880594" y="3299164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5276183" y="1290133"/>
            <a:ext cx="915835" cy="238230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b="1" spc="-9" dirty="0" smtClean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0% </a:t>
            </a:r>
            <a:r>
              <a:rPr lang="ru-RU" sz="1000" spc="-9" dirty="0" smtClean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годовых</a:t>
            </a:r>
            <a:endParaRPr lang="ru-RU" sz="1000" spc="-9" dirty="0">
              <a:solidFill>
                <a:srgbClr val="0A304E"/>
              </a:solidFill>
              <a:latin typeface="DIN Pro Regular" panose="020B0504020101020102" charset="0"/>
              <a:ea typeface="+mn-ea"/>
              <a:cs typeface="DIN Pro Regular" panose="020B050402010102010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53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/>
          <p:cNvSpPr/>
          <p:nvPr/>
        </p:nvSpPr>
        <p:spPr>
          <a:xfrm>
            <a:off x="668042" y="3507854"/>
            <a:ext cx="3672408" cy="1126435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671630" y="1445315"/>
            <a:ext cx="3672408" cy="1126435"/>
          </a:xfrm>
          <a:prstGeom prst="rect">
            <a:avLst/>
          </a:prstGeom>
          <a:noFill/>
          <a:ln w="15875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7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90" name="Заголовок 1"/>
          <p:cNvSpPr txBox="1">
            <a:spLocks/>
          </p:cNvSpPr>
          <p:nvPr/>
        </p:nvSpPr>
        <p:spPr>
          <a:xfrm>
            <a:off x="974481" y="61525"/>
            <a:ext cx="6438900" cy="25970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ОСНОВНЫЕ НАПРАВЛЕНИЯ ФИНАНСОВОЙ ПОДДЕРЖКИ ФОНДА</a:t>
            </a:r>
          </a:p>
        </p:txBody>
      </p:sp>
      <p:sp>
        <p:nvSpPr>
          <p:cNvPr id="49" name="Заголовок 1"/>
          <p:cNvSpPr txBox="1">
            <a:spLocks/>
          </p:cNvSpPr>
          <p:nvPr/>
        </p:nvSpPr>
        <p:spPr>
          <a:xfrm>
            <a:off x="702445" y="362718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 lnSpcReduction="10000"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СОФИНАНСИРОВАНИЕ СТРОИТЕЛЬСТВА ОБЪЕКТОВ ИНФРАСТРУКТУРЫ</a:t>
            </a:r>
          </a:p>
        </p:txBody>
      </p:sp>
      <p:sp>
        <p:nvSpPr>
          <p:cNvPr id="54" name="Заголовок 2"/>
          <p:cNvSpPr txBox="1">
            <a:spLocks/>
          </p:cNvSpPr>
          <p:nvPr/>
        </p:nvSpPr>
        <p:spPr>
          <a:xfrm>
            <a:off x="395536" y="1102990"/>
            <a:ext cx="3667886" cy="653724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2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Субсидия на софинансирование строительства инфраструктуры, необходимой для реализации инвестпроектов (инженерная и транспортная)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702445" y="1874542"/>
            <a:ext cx="3467596" cy="60149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900"/>
              </a:spcBef>
            </a:pPr>
            <a: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Финансирование расходов на инфраструктуру</a:t>
            </a:r>
            <a:b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</a:br>
            <a: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до 95% от объема затрат – средства Фонда, не менее 5% - средства субъекта РФ/муниципалитета</a:t>
            </a:r>
          </a:p>
        </p:txBody>
      </p:sp>
      <p:sp>
        <p:nvSpPr>
          <p:cNvPr id="36" name="Заголовок 2"/>
          <p:cNvSpPr txBox="1">
            <a:spLocks/>
          </p:cNvSpPr>
          <p:nvPr/>
        </p:nvSpPr>
        <p:spPr>
          <a:xfrm>
            <a:off x="395536" y="2881307"/>
            <a:ext cx="3667886" cy="775587"/>
          </a:xfrm>
          <a:prstGeom prst="rect">
            <a:avLst/>
          </a:prstGeom>
          <a:solidFill>
            <a:srgbClr val="7A97AB"/>
          </a:solidFill>
        </p:spPr>
        <p:txBody>
          <a:bodyPr vert="horz" lIns="68580" tIns="34290" rIns="68580" bIns="3429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  <a:spcAft>
                <a:spcPts val="450"/>
              </a:spcAft>
            </a:pPr>
            <a:r>
              <a:rPr lang="ru-RU" sz="1200" b="1" spc="-9" dirty="0">
                <a:solidFill>
                  <a:schemeClr val="bg1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Субсидия на создание объектов инфраструктуры  (в т.ч. социальной) в рамках реализации концессионного соглашения, соглашения о ГЧП/МЧП 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ru-RU" sz="1800" dirty="0">
                <a:solidFill>
                  <a:schemeClr val="bg1"/>
                </a:solidFill>
              </a:rPr>
              <a:t/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37" name="Заголовок 1"/>
          <p:cNvSpPr txBox="1">
            <a:spLocks/>
          </p:cNvSpPr>
          <p:nvPr/>
        </p:nvSpPr>
        <p:spPr>
          <a:xfrm>
            <a:off x="720518" y="3822002"/>
            <a:ext cx="3242444" cy="65142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900"/>
              </a:spcBef>
            </a:pPr>
            <a: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До 95% от доли участия субъекта РФ /муниципалитета</a:t>
            </a:r>
          </a:p>
          <a:p>
            <a:pPr>
              <a:lnSpc>
                <a:spcPct val="100000"/>
              </a:lnSpc>
              <a:spcBef>
                <a:spcPts val="900"/>
              </a:spcBef>
            </a:pPr>
            <a:r>
              <a:rPr lang="ru-RU" sz="1100" dirty="0">
                <a:solidFill>
                  <a:srgbClr val="30454F"/>
                </a:solidFill>
                <a:latin typeface="DIN Pro Regular" panose="020B0504020101020102" pitchFamily="34" charset="0"/>
                <a:cs typeface="DIN Pro Regular" panose="020B0504020101020102" pitchFamily="34" charset="0"/>
              </a:rPr>
              <a:t>Наличие проектной документации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885183" y="2797540"/>
            <a:ext cx="384913" cy="215444"/>
          </a:xfrm>
          <a:prstGeom prst="rect">
            <a:avLst/>
          </a:prstGeom>
          <a:solidFill>
            <a:srgbClr val="FF6C0E"/>
          </a:solidFill>
        </p:spPr>
        <p:txBody>
          <a:bodyPr wrap="square" rtlCol="0">
            <a:spAutoFit/>
          </a:bodyPr>
          <a:lstStyle/>
          <a:p>
            <a:r>
              <a:rPr lang="en-US" sz="800" dirty="0"/>
              <a:t>new</a:t>
            </a:r>
            <a:endParaRPr lang="ru-RU" sz="800" dirty="0"/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06" y="1941149"/>
            <a:ext cx="488338" cy="488338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19" y="3911866"/>
            <a:ext cx="471696" cy="471696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463426" y="142817"/>
            <a:ext cx="1606826" cy="1824823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285FEC46-7D65-4B7B-BF83-114F7EC422F4}"/>
              </a:ext>
            </a:extLst>
          </p:cNvPr>
          <p:cNvSpPr/>
          <p:nvPr/>
        </p:nvSpPr>
        <p:spPr>
          <a:xfrm>
            <a:off x="5230244" y="1920354"/>
            <a:ext cx="3331435" cy="2185260"/>
          </a:xfrm>
          <a:prstGeom prst="rect">
            <a:avLst/>
          </a:prstGeom>
          <a:noFill/>
          <a:ln w="31750">
            <a:solidFill>
              <a:srgbClr val="00AF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96582329-8A08-4863-A218-17B0830E3058}"/>
              </a:ext>
            </a:extLst>
          </p:cNvPr>
          <p:cNvGrpSpPr/>
          <p:nvPr/>
        </p:nvGrpSpPr>
        <p:grpSpPr>
          <a:xfrm>
            <a:off x="4518346" y="894711"/>
            <a:ext cx="4302845" cy="3563078"/>
            <a:chOff x="4572000" y="1082486"/>
            <a:chExt cx="4302845" cy="3563078"/>
          </a:xfrm>
        </p:grpSpPr>
        <p:pic>
          <p:nvPicPr>
            <p:cNvPr id="27" name="Picture 4" descr="Строительство дорог в России могут приостановить из-за коронавируса -  Газета.Ru | Новости">
              <a:extLst>
                <a:ext uri="{FF2B5EF4-FFF2-40B4-BE49-F238E27FC236}">
                  <a16:creationId xmlns:a16="http://schemas.microsoft.com/office/drawing/2014/main" id="{80B358DB-5468-4BC0-85D8-15A468CF06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082486"/>
              <a:ext cx="3693383" cy="20608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6" descr="И.Метшин: «Важно, что социальная инфраструктура не догоняет строительство  жилья, а возводится параллельно»">
              <a:extLst>
                <a:ext uri="{FF2B5EF4-FFF2-40B4-BE49-F238E27FC236}">
                  <a16:creationId xmlns:a16="http://schemas.microsoft.com/office/drawing/2014/main" id="{36ED2350-6E82-4DDF-9179-6EFEE45033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5244" y="2607208"/>
              <a:ext cx="3059601" cy="20383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29275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Полилиния 119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</a:endParaRPr>
          </a:p>
        </p:txBody>
      </p:sp>
      <p:sp>
        <p:nvSpPr>
          <p:cNvPr id="121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93932" y="4871272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kern="0" dirty="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8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8103093" y="4840549"/>
            <a:ext cx="206406" cy="15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2" tIns="34289" rIns="68552" bIns="34289" rtlCol="0" anchor="ctr"/>
          <a:lstStyle/>
          <a:p>
            <a:pPr algn="ctr" defTabSz="685477"/>
            <a:endParaRPr lang="ru-RU" sz="1400">
              <a:solidFill>
                <a:prstClr val="white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32826" b="33302"/>
          <a:stretch/>
        </p:blipFill>
        <p:spPr>
          <a:xfrm>
            <a:off x="-1" y="-2"/>
            <a:ext cx="1404892" cy="593565"/>
          </a:xfrm>
          <a:prstGeom prst="rect">
            <a:avLst/>
          </a:prstGeom>
        </p:spPr>
      </p:pic>
      <p:sp>
        <p:nvSpPr>
          <p:cNvPr id="90" name="Заголовок 1"/>
          <p:cNvSpPr txBox="1">
            <a:spLocks/>
          </p:cNvSpPr>
          <p:nvPr/>
        </p:nvSpPr>
        <p:spPr>
          <a:xfrm>
            <a:off x="974481" y="61525"/>
            <a:ext cx="6438900" cy="25970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F45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85460">
              <a:lnSpc>
                <a:spcPct val="100000"/>
              </a:lnSpc>
            </a:pPr>
            <a:r>
              <a:rPr lang="ru-RU" sz="1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ОСНОВНЫЕ НАПРАВЛЕНИЯ ФИНАНСОВОЙ ПОДДЕРЖКИ ФОНДА</a:t>
            </a:r>
          </a:p>
        </p:txBody>
      </p:sp>
      <p:sp>
        <p:nvSpPr>
          <p:cNvPr id="49" name="Заголовок 1"/>
          <p:cNvSpPr txBox="1">
            <a:spLocks/>
          </p:cNvSpPr>
          <p:nvPr/>
        </p:nvSpPr>
        <p:spPr>
          <a:xfrm>
            <a:off x="728493" y="383352"/>
            <a:ext cx="8172400" cy="654050"/>
          </a:xfrm>
          <a:prstGeom prst="rect">
            <a:avLst/>
          </a:prstGeom>
        </p:spPr>
        <p:txBody>
          <a:bodyPr vert="horz" lIns="68550" tIns="34289" rIns="68550" bIns="34289" rtlCol="0" anchor="ctr">
            <a:normAutofit/>
          </a:bodyPr>
          <a:lstStyle>
            <a:lvl1pPr algn="l" defTabSz="685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tx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spc="-9" dirty="0">
                <a:solidFill>
                  <a:srgbClr val="0A304E"/>
                </a:solidFill>
                <a:latin typeface="DIN Pro Regular" panose="020B0504020101020102" charset="0"/>
                <a:ea typeface="+mn-ea"/>
                <a:cs typeface="DIN Pro Regular" panose="020B0504020101020102" charset="0"/>
              </a:rPr>
              <a:t>ПРИМЕРЫ ПОДДЕРЖКИ ИНВЕСТИЦИОННЫХ ПРОЕКТОВ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505081" y="2353044"/>
            <a:ext cx="2253680" cy="724476"/>
          </a:xfrm>
          <a:prstGeom prst="rect">
            <a:avLst/>
          </a:prstGeom>
          <a:noFill/>
          <a:ln w="34925">
            <a:solidFill>
              <a:srgbClr val="20B2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4" name="Прямоугольник 23"/>
          <p:cNvSpPr/>
          <p:nvPr/>
        </p:nvSpPr>
        <p:spPr>
          <a:xfrm>
            <a:off x="4178853" y="2664478"/>
            <a:ext cx="1930274" cy="880452"/>
          </a:xfrm>
          <a:prstGeom prst="rect">
            <a:avLst/>
          </a:prstGeom>
          <a:noFill/>
          <a:ln w="34925">
            <a:solidFill>
              <a:srgbClr val="7596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" name="Прямоугольник 24"/>
          <p:cNvSpPr/>
          <p:nvPr/>
        </p:nvSpPr>
        <p:spPr>
          <a:xfrm>
            <a:off x="3211977" y="2353044"/>
            <a:ext cx="2143840" cy="1547444"/>
          </a:xfrm>
          <a:prstGeom prst="rect">
            <a:avLst/>
          </a:prstGeom>
          <a:noFill/>
          <a:ln w="34925">
            <a:solidFill>
              <a:srgbClr val="FF6C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TextBox 28"/>
          <p:cNvSpPr txBox="1"/>
          <p:nvPr/>
        </p:nvSpPr>
        <p:spPr>
          <a:xfrm>
            <a:off x="6758529" y="3077521"/>
            <a:ext cx="243505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b="1" dirty="0">
                <a:solidFill>
                  <a:srgbClr val="30454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Организация производства дождевальных машин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1016" y="1268413"/>
            <a:ext cx="384838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b="1" dirty="0">
                <a:solidFill>
                  <a:srgbClr val="30454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Строительство завода по деревопереработке,  компания  «Хольц Хаус» в г. Луза, Кировской области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668755" y="1164033"/>
            <a:ext cx="239060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b="1" dirty="0">
                <a:solidFill>
                  <a:srgbClr val="30454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Реконструкция тепличного комплекса по разведению роз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158752" y="1811492"/>
            <a:ext cx="100659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>
                <a:solidFill>
                  <a:srgbClr val="20B2A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249,00</a:t>
            </a:r>
            <a:r>
              <a:rPr lang="ru-RU" sz="2100" dirty="0">
                <a:solidFill>
                  <a:schemeClr val="accent1">
                    <a:lumMod val="50000"/>
                  </a:schemeClr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 </a:t>
            </a:r>
            <a:r>
              <a:rPr lang="ru-RU" sz="1050" dirty="0">
                <a:solidFill>
                  <a:srgbClr val="556973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млн рублей</a:t>
            </a:r>
            <a:endParaRPr lang="ru-RU" sz="2100" dirty="0">
              <a:solidFill>
                <a:srgbClr val="556973"/>
              </a:solidFill>
              <a:latin typeface="DIN Pro Regular" panose="020B0504020101020102" pitchFamily="34" charset="0"/>
              <a:ea typeface="Tahoma" panose="020B0604030504040204" pitchFamily="34" charset="0"/>
              <a:cs typeface="DIN Pro Regular" panose="020B0504020101020102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95434" y="3656569"/>
            <a:ext cx="90563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>
                <a:solidFill>
                  <a:srgbClr val="20B2A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31,10</a:t>
            </a:r>
            <a:r>
              <a:rPr lang="ru-RU" sz="2100" dirty="0">
                <a:solidFill>
                  <a:schemeClr val="accent1">
                    <a:lumMod val="50000"/>
                  </a:schemeClr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 </a:t>
            </a:r>
            <a:r>
              <a:rPr lang="ru-RU" sz="1050" dirty="0">
                <a:solidFill>
                  <a:srgbClr val="556973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млн рублей</a:t>
            </a:r>
            <a:endParaRPr lang="ru-RU" sz="2100" dirty="0">
              <a:solidFill>
                <a:srgbClr val="556973"/>
              </a:solidFill>
              <a:latin typeface="DIN Pro Regular" panose="020B0504020101020102" pitchFamily="34" charset="0"/>
              <a:ea typeface="Tahoma" panose="020B0604030504040204" pitchFamily="34" charset="0"/>
              <a:cs typeface="DIN Pro Regular" panose="020B0504020101020102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774657" y="4439687"/>
            <a:ext cx="20448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г. Тольятти Самарская область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733672" y="4240167"/>
            <a:ext cx="19661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ООО «Билдинг Строй Гроуп»</a:t>
            </a:r>
          </a:p>
        </p:txBody>
      </p:sp>
      <p:pic>
        <p:nvPicPr>
          <p:cNvPr id="61" name="Picture 4" descr="https://corpmsp.ru/upload/iblock/f71/3%20(8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738" y="1389330"/>
            <a:ext cx="1980000" cy="148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Равнобедренный треугольник 63"/>
          <p:cNvSpPr/>
          <p:nvPr/>
        </p:nvSpPr>
        <p:spPr>
          <a:xfrm rot="16200000">
            <a:off x="6658213" y="2053403"/>
            <a:ext cx="540479" cy="181292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5" name="Равнобедренный треугольник 64"/>
          <p:cNvSpPr/>
          <p:nvPr/>
        </p:nvSpPr>
        <p:spPr>
          <a:xfrm rot="16200000">
            <a:off x="6658214" y="3854464"/>
            <a:ext cx="540479" cy="181292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66" name="Picture 2" descr="Круговые дождевальные машины | Продукция | Главная | ОАО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9"/>
          <a:stretch/>
        </p:blipFill>
        <p:spPr bwMode="auto">
          <a:xfrm>
            <a:off x="4586949" y="3204689"/>
            <a:ext cx="2031844" cy="1480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TextBox 79"/>
          <p:cNvSpPr txBox="1"/>
          <p:nvPr/>
        </p:nvSpPr>
        <p:spPr>
          <a:xfrm>
            <a:off x="6618793" y="2418257"/>
            <a:ext cx="18030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ООО «Мир цветов ТК»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625604" y="2612586"/>
            <a:ext cx="23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44546A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г. Кадошкино Республика Мордовия</a:t>
            </a: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503599" y="52390"/>
            <a:ext cx="1606826" cy="1824823"/>
          </a:xfrm>
          <a:prstGeom prst="rect">
            <a:avLst/>
          </a:prstGeom>
        </p:spPr>
      </p:pic>
      <p:pic>
        <p:nvPicPr>
          <p:cNvPr id="38" name="Picture 6" descr="Запуск производства клееного бруса в моногороде Луз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67" y="2100032"/>
            <a:ext cx="3720372" cy="1860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355108" y="4133601"/>
            <a:ext cx="243505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b="1" dirty="0">
                <a:solidFill>
                  <a:srgbClr val="30454F"/>
                </a:solidFill>
                <a:latin typeface="DIN Pro Regular" panose="020B0504020101020102" pitchFamily="34" charset="0"/>
                <a:ea typeface="Tahoma" panose="020B0604030504040204" pitchFamily="34" charset="0"/>
                <a:cs typeface="DIN Pro Regular" panose="020B0504020101020102" pitchFamily="34" charset="0"/>
              </a:rPr>
              <a:t>(заём + инфраструктура)</a:t>
            </a:r>
          </a:p>
        </p:txBody>
      </p:sp>
    </p:spTree>
    <p:extLst>
      <p:ext uri="{BB962C8B-B14F-4D97-AF65-F5344CB8AC3E}">
        <p14:creationId xmlns:p14="http://schemas.microsoft.com/office/powerpoint/2010/main" val="3227286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80">
            <a:extLst>
              <a:ext uri="{FF2B5EF4-FFF2-40B4-BE49-F238E27FC236}">
                <a16:creationId xmlns:a16="http://schemas.microsoft.com/office/drawing/2014/main" id="{C25DFD55-65D0-174F-BB2A-3680FC25E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33582" r="920"/>
          <a:stretch>
            <a:fillRect/>
          </a:stretch>
        </p:blipFill>
        <p:spPr>
          <a:xfrm>
            <a:off x="3" y="0"/>
            <a:ext cx="5049406" cy="5143500"/>
          </a:xfrm>
          <a:custGeom>
            <a:avLst/>
            <a:gdLst>
              <a:gd name="connsiteX0" fmla="*/ 0 w 6732541"/>
              <a:gd name="connsiteY0" fmla="*/ 0 h 6858000"/>
              <a:gd name="connsiteX1" fmla="*/ 6732541 w 6732541"/>
              <a:gd name="connsiteY1" fmla="*/ 0 h 6858000"/>
              <a:gd name="connsiteX2" fmla="*/ 2713136 w 6732541"/>
              <a:gd name="connsiteY2" fmla="*/ 6858000 h 6858000"/>
              <a:gd name="connsiteX3" fmla="*/ 0 w 673254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32541" h="6858000">
                <a:moveTo>
                  <a:pt x="0" y="0"/>
                </a:moveTo>
                <a:lnTo>
                  <a:pt x="6732541" y="0"/>
                </a:lnTo>
                <a:lnTo>
                  <a:pt x="271313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6" name="Freeform 75">
            <a:extLst>
              <a:ext uri="{FF2B5EF4-FFF2-40B4-BE49-F238E27FC236}">
                <a16:creationId xmlns:a16="http://schemas.microsoft.com/office/drawing/2014/main" id="{26A8B9C5-5607-9B4A-AE14-F8E12E0DFBEB}"/>
              </a:ext>
            </a:extLst>
          </p:cNvPr>
          <p:cNvSpPr/>
          <p:nvPr/>
        </p:nvSpPr>
        <p:spPr>
          <a:xfrm>
            <a:off x="-2829" y="-2159"/>
            <a:ext cx="5049406" cy="5143500"/>
          </a:xfrm>
          <a:custGeom>
            <a:avLst/>
            <a:gdLst>
              <a:gd name="connsiteX0" fmla="*/ 0 w 6732541"/>
              <a:gd name="connsiteY0" fmla="*/ 0 h 6858000"/>
              <a:gd name="connsiteX1" fmla="*/ 6732541 w 6732541"/>
              <a:gd name="connsiteY1" fmla="*/ 0 h 6858000"/>
              <a:gd name="connsiteX2" fmla="*/ 2713136 w 6732541"/>
              <a:gd name="connsiteY2" fmla="*/ 6858000 h 6858000"/>
              <a:gd name="connsiteX3" fmla="*/ 0 w 673254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32541" h="6858000">
                <a:moveTo>
                  <a:pt x="0" y="0"/>
                </a:moveTo>
                <a:lnTo>
                  <a:pt x="6732541" y="0"/>
                </a:lnTo>
                <a:lnTo>
                  <a:pt x="2713136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63000">
                <a:schemeClr val="tx2">
                  <a:alpha val="85000"/>
                </a:schemeClr>
              </a:gs>
              <a:gs pos="99000">
                <a:srgbClr val="00AFA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49" tIns="34289" rIns="68549" bIns="34289" rtlCol="0" anchor="ctr">
            <a:noAutofit/>
          </a:bodyPr>
          <a:lstStyle/>
          <a:p>
            <a:pPr algn="ctr" defTabSz="685443"/>
            <a:endParaRPr lang="en-US" sz="1400">
              <a:solidFill>
                <a:srgbClr val="FFFFFF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A4A8D48-DEE1-BC42-A0E1-0C977A027B17}"/>
              </a:ext>
            </a:extLst>
          </p:cNvPr>
          <p:cNvGrpSpPr/>
          <p:nvPr/>
        </p:nvGrpSpPr>
        <p:grpSpPr>
          <a:xfrm>
            <a:off x="842644" y="2023888"/>
            <a:ext cx="967184" cy="967184"/>
            <a:chOff x="3398838" y="2171701"/>
            <a:chExt cx="346075" cy="346075"/>
          </a:xfrm>
        </p:grpSpPr>
        <p:sp>
          <p:nvSpPr>
            <p:cNvPr id="5" name="Freeform 244">
              <a:extLst>
                <a:ext uri="{FF2B5EF4-FFF2-40B4-BE49-F238E27FC236}">
                  <a16:creationId xmlns:a16="http://schemas.microsoft.com/office/drawing/2014/main" id="{37DBC6F9-3538-C942-9286-6233B77E9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813" y="2352676"/>
              <a:ext cx="165100" cy="165100"/>
            </a:xfrm>
            <a:custGeom>
              <a:avLst/>
              <a:gdLst>
                <a:gd name="T0" fmla="*/ 33 w 104"/>
                <a:gd name="T1" fmla="*/ 95 h 104"/>
                <a:gd name="T2" fmla="*/ 0 w 104"/>
                <a:gd name="T3" fmla="*/ 104 h 104"/>
                <a:gd name="T4" fmla="*/ 9 w 104"/>
                <a:gd name="T5" fmla="*/ 71 h 104"/>
                <a:gd name="T6" fmla="*/ 80 w 104"/>
                <a:gd name="T7" fmla="*/ 0 h 104"/>
                <a:gd name="T8" fmla="*/ 104 w 104"/>
                <a:gd name="T9" fmla="*/ 23 h 104"/>
                <a:gd name="T10" fmla="*/ 33 w 104"/>
                <a:gd name="T11" fmla="*/ 9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4">
                  <a:moveTo>
                    <a:pt x="33" y="95"/>
                  </a:moveTo>
                  <a:lnTo>
                    <a:pt x="0" y="104"/>
                  </a:lnTo>
                  <a:lnTo>
                    <a:pt x="9" y="71"/>
                  </a:lnTo>
                  <a:lnTo>
                    <a:pt x="80" y="0"/>
                  </a:lnTo>
                  <a:lnTo>
                    <a:pt x="104" y="23"/>
                  </a:lnTo>
                  <a:lnTo>
                    <a:pt x="33" y="95"/>
                  </a:lnTo>
                  <a:close/>
                </a:path>
              </a:pathLst>
            </a:cu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6" name="Line 245">
              <a:extLst>
                <a:ext uri="{FF2B5EF4-FFF2-40B4-BE49-F238E27FC236}">
                  <a16:creationId xmlns:a16="http://schemas.microsoft.com/office/drawing/2014/main" id="{F9B3B3C0-44BC-1647-9046-E4A5F8E115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6650" y="2382838"/>
              <a:ext cx="38100" cy="36513"/>
            </a:xfrm>
            <a:prstGeom prst="line">
              <a:avLst/>
            </a:prstGeom>
            <a:noFill/>
            <a:ln w="31750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7" name="Line 246">
              <a:extLst>
                <a:ext uri="{FF2B5EF4-FFF2-40B4-BE49-F238E27FC236}">
                  <a16:creationId xmlns:a16="http://schemas.microsoft.com/office/drawing/2014/main" id="{D0269B35-A5D9-C745-BD1B-D41DF373AF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4100" y="2465388"/>
              <a:ext cx="38100" cy="38100"/>
            </a:xfrm>
            <a:prstGeom prst="line">
              <a:avLst/>
            </a:pr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8" name="Rectangle 247">
              <a:extLst>
                <a:ext uri="{FF2B5EF4-FFF2-40B4-BE49-F238E27FC236}">
                  <a16:creationId xmlns:a16="http://schemas.microsoft.com/office/drawing/2014/main" id="{07416FDB-6C19-074E-AE07-A9BD1FA994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4875" y="2276476"/>
              <a:ext cx="74613" cy="46038"/>
            </a:xfrm>
            <a:prstGeom prst="rect">
              <a:avLst/>
            </a:pr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9" name="Rectangle 248">
              <a:extLst>
                <a:ext uri="{FF2B5EF4-FFF2-40B4-BE49-F238E27FC236}">
                  <a16:creationId xmlns:a16="http://schemas.microsoft.com/office/drawing/2014/main" id="{A803D137-346B-1241-AF85-7DA15F82D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4875" y="2352676"/>
              <a:ext cx="74613" cy="44450"/>
            </a:xfrm>
            <a:prstGeom prst="rect">
              <a:avLst/>
            </a:pr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10" name="Rectangle 249">
              <a:extLst>
                <a:ext uri="{FF2B5EF4-FFF2-40B4-BE49-F238E27FC236}">
                  <a16:creationId xmlns:a16="http://schemas.microsoft.com/office/drawing/2014/main" id="{09ED53A2-88CD-8A44-93C0-7427FD97DD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4875" y="2427288"/>
              <a:ext cx="74613" cy="46038"/>
            </a:xfrm>
            <a:prstGeom prst="rect">
              <a:avLst/>
            </a:pr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11" name="Freeform 250">
              <a:extLst>
                <a:ext uri="{FF2B5EF4-FFF2-40B4-BE49-F238E27FC236}">
                  <a16:creationId xmlns:a16="http://schemas.microsoft.com/office/drawing/2014/main" id="{8B716ACC-B652-FD49-89ED-01D2F09509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8838" y="2171701"/>
              <a:ext cx="255588" cy="346075"/>
            </a:xfrm>
            <a:custGeom>
              <a:avLst/>
              <a:gdLst>
                <a:gd name="T0" fmla="*/ 90 w 161"/>
                <a:gd name="T1" fmla="*/ 218 h 218"/>
                <a:gd name="T2" fmla="*/ 0 w 161"/>
                <a:gd name="T3" fmla="*/ 218 h 218"/>
                <a:gd name="T4" fmla="*/ 0 w 161"/>
                <a:gd name="T5" fmla="*/ 0 h 218"/>
                <a:gd name="T6" fmla="*/ 104 w 161"/>
                <a:gd name="T7" fmla="*/ 0 h 218"/>
                <a:gd name="T8" fmla="*/ 161 w 161"/>
                <a:gd name="T9" fmla="*/ 57 h 218"/>
                <a:gd name="T10" fmla="*/ 161 w 161"/>
                <a:gd name="T11" fmla="*/ 1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218">
                  <a:moveTo>
                    <a:pt x="90" y="218"/>
                  </a:moveTo>
                  <a:lnTo>
                    <a:pt x="0" y="218"/>
                  </a:lnTo>
                  <a:lnTo>
                    <a:pt x="0" y="0"/>
                  </a:lnTo>
                  <a:lnTo>
                    <a:pt x="104" y="0"/>
                  </a:lnTo>
                  <a:lnTo>
                    <a:pt x="161" y="57"/>
                  </a:lnTo>
                  <a:lnTo>
                    <a:pt x="161" y="118"/>
                  </a:lnTo>
                </a:path>
              </a:pathLst>
            </a:cu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12" name="Freeform 251">
              <a:extLst>
                <a:ext uri="{FF2B5EF4-FFF2-40B4-BE49-F238E27FC236}">
                  <a16:creationId xmlns:a16="http://schemas.microsoft.com/office/drawing/2014/main" id="{195C7A40-A980-9143-B85F-22C37BA7C4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938" y="2171701"/>
              <a:ext cx="90488" cy="90488"/>
            </a:xfrm>
            <a:custGeom>
              <a:avLst/>
              <a:gdLst>
                <a:gd name="T0" fmla="*/ 0 w 57"/>
                <a:gd name="T1" fmla="*/ 0 h 57"/>
                <a:gd name="T2" fmla="*/ 0 w 57"/>
                <a:gd name="T3" fmla="*/ 57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0" y="57"/>
                  </a:lnTo>
                  <a:lnTo>
                    <a:pt x="57" y="57"/>
                  </a:lnTo>
                </a:path>
              </a:pathLst>
            </a:cu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13" name="Freeform 252">
              <a:extLst>
                <a:ext uri="{FF2B5EF4-FFF2-40B4-BE49-F238E27FC236}">
                  <a16:creationId xmlns:a16="http://schemas.microsoft.com/office/drawing/2014/main" id="{B1EC2FCC-F5D4-E64E-9405-78FD50077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9488" y="2292351"/>
              <a:ext cx="44450" cy="150813"/>
            </a:xfrm>
            <a:custGeom>
              <a:avLst/>
              <a:gdLst>
                <a:gd name="T0" fmla="*/ 0 w 28"/>
                <a:gd name="T1" fmla="*/ 0 h 95"/>
                <a:gd name="T2" fmla="*/ 28 w 28"/>
                <a:gd name="T3" fmla="*/ 0 h 95"/>
                <a:gd name="T4" fmla="*/ 28 w 28"/>
                <a:gd name="T5" fmla="*/ 95 h 95"/>
                <a:gd name="T6" fmla="*/ 0 w 28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95">
                  <a:moveTo>
                    <a:pt x="0" y="0"/>
                  </a:moveTo>
                  <a:lnTo>
                    <a:pt x="28" y="0"/>
                  </a:lnTo>
                  <a:lnTo>
                    <a:pt x="28" y="95"/>
                  </a:lnTo>
                  <a:lnTo>
                    <a:pt x="0" y="95"/>
                  </a:lnTo>
                </a:path>
              </a:pathLst>
            </a:cu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  <p:sp>
          <p:nvSpPr>
            <p:cNvPr id="14" name="Line 253">
              <a:extLst>
                <a:ext uri="{FF2B5EF4-FFF2-40B4-BE49-F238E27FC236}">
                  <a16:creationId xmlns:a16="http://schemas.microsoft.com/office/drawing/2014/main" id="{51A27210-918B-3C4F-8570-7D1DA294CA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3938" y="2366963"/>
              <a:ext cx="38100" cy="0"/>
            </a:xfrm>
            <a:prstGeom prst="line">
              <a:avLst/>
            </a:prstGeom>
            <a:noFill/>
            <a:ln w="317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443"/>
              <a:endParaRPr lang="id-ID" sz="1400">
                <a:solidFill>
                  <a:srgbClr val="000000"/>
                </a:solidFill>
              </a:endParaRPr>
            </a:p>
          </p:txBody>
        </p:sp>
      </p:grp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76A109E-FC55-1147-9F97-8D0E16504042}"/>
              </a:ext>
            </a:extLst>
          </p:cNvPr>
          <p:cNvCxnSpPr>
            <a:cxnSpLocks/>
          </p:cNvCxnSpPr>
          <p:nvPr/>
        </p:nvCxnSpPr>
        <p:spPr>
          <a:xfrm flipH="1">
            <a:off x="264276" y="4173161"/>
            <a:ext cx="595345" cy="97765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Oval 82">
            <a:extLst>
              <a:ext uri="{FF2B5EF4-FFF2-40B4-BE49-F238E27FC236}">
                <a16:creationId xmlns:a16="http://schemas.microsoft.com/office/drawing/2014/main" id="{F8EA3374-5813-7A45-B5D4-9135E807E8C6}"/>
              </a:ext>
            </a:extLst>
          </p:cNvPr>
          <p:cNvSpPr/>
          <p:nvPr/>
        </p:nvSpPr>
        <p:spPr>
          <a:xfrm>
            <a:off x="1" y="-389965"/>
            <a:ext cx="255494" cy="255494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9" tIns="34289" rIns="68549" bIns="34289" rtlCol="0" anchor="ctr"/>
          <a:lstStyle/>
          <a:p>
            <a:pPr algn="ctr" defTabSz="685443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AD8179F-CF99-B943-82BE-2FA7AD0B7592}"/>
              </a:ext>
            </a:extLst>
          </p:cNvPr>
          <p:cNvSpPr/>
          <p:nvPr/>
        </p:nvSpPr>
        <p:spPr>
          <a:xfrm>
            <a:off x="328507" y="-389965"/>
            <a:ext cx="255494" cy="2554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9" tIns="34289" rIns="68549" bIns="34289" rtlCol="0" anchor="ctr"/>
          <a:lstStyle/>
          <a:p>
            <a:pPr algn="ctr" defTabSz="685443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2036271" y="4602756"/>
            <a:ext cx="6854158" cy="545567"/>
          </a:xfrm>
          <a:custGeom>
            <a:avLst/>
            <a:gdLst>
              <a:gd name="connsiteX0" fmla="*/ 0 w 6854158"/>
              <a:gd name="connsiteY0" fmla="*/ 545567 h 545567"/>
              <a:gd name="connsiteX1" fmla="*/ 6854158 w 6854158"/>
              <a:gd name="connsiteY1" fmla="*/ 537882 h 545567"/>
              <a:gd name="connsiteX2" fmla="*/ 6854158 w 6854158"/>
              <a:gd name="connsiteY2" fmla="*/ 0 h 545567"/>
              <a:gd name="connsiteX3" fmla="*/ 299677 w 6854158"/>
              <a:gd name="connsiteY3" fmla="*/ 38420 h 545567"/>
              <a:gd name="connsiteX4" fmla="*/ 0 w 6854158"/>
              <a:gd name="connsiteY4" fmla="*/ 545567 h 545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4158" h="545567">
                <a:moveTo>
                  <a:pt x="0" y="545567"/>
                </a:moveTo>
                <a:lnTo>
                  <a:pt x="6854158" y="537882"/>
                </a:lnTo>
                <a:lnTo>
                  <a:pt x="6854158" y="0"/>
                </a:lnTo>
                <a:lnTo>
                  <a:pt x="299677" y="38420"/>
                </a:lnTo>
                <a:lnTo>
                  <a:pt x="0" y="5455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00" rIns="91400" bIns="45700" spcCol="0" rtlCol="0" anchor="ctr"/>
          <a:lstStyle/>
          <a:p>
            <a:pPr algn="ctr"/>
            <a:endParaRPr lang="ru-RU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814FF97-13DD-5347-BE7C-91599647218F}"/>
              </a:ext>
            </a:extLst>
          </p:cNvPr>
          <p:cNvSpPr/>
          <p:nvPr/>
        </p:nvSpPr>
        <p:spPr>
          <a:xfrm>
            <a:off x="657010" y="-389965"/>
            <a:ext cx="255494" cy="2554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9" tIns="34289" rIns="68549" bIns="34289" rtlCol="0" anchor="ctr"/>
          <a:lstStyle/>
          <a:p>
            <a:pPr algn="ctr" defTabSz="685443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DA71BF6B-B4F2-1B48-899B-198DC2B49245}"/>
              </a:ext>
            </a:extLst>
          </p:cNvPr>
          <p:cNvSpPr/>
          <p:nvPr/>
        </p:nvSpPr>
        <p:spPr>
          <a:xfrm>
            <a:off x="985516" y="-389965"/>
            <a:ext cx="255494" cy="25549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9" tIns="34289" rIns="68549" bIns="34289" rtlCol="0" anchor="ctr"/>
          <a:lstStyle/>
          <a:p>
            <a:pPr algn="ctr" defTabSz="685443"/>
            <a:endParaRPr lang="en-US" sz="1400">
              <a:solidFill>
                <a:srgbClr val="FFFFFF"/>
              </a:solidFill>
            </a:endParaRPr>
          </a:p>
        </p:txBody>
      </p: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480F3FD6-D008-8E4F-B4D2-49E80DBB65E3}"/>
              </a:ext>
            </a:extLst>
          </p:cNvPr>
          <p:cNvCxnSpPr>
            <a:cxnSpLocks/>
          </p:cNvCxnSpPr>
          <p:nvPr/>
        </p:nvCxnSpPr>
        <p:spPr>
          <a:xfrm flipH="1">
            <a:off x="842664" y="1"/>
            <a:ext cx="456425" cy="74952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Полилиния 230"/>
          <p:cNvSpPr/>
          <p:nvPr/>
        </p:nvSpPr>
        <p:spPr>
          <a:xfrm>
            <a:off x="8244429" y="4852685"/>
            <a:ext cx="499007" cy="294039"/>
          </a:xfrm>
          <a:custGeom>
            <a:avLst/>
            <a:gdLst>
              <a:gd name="connsiteX0" fmla="*/ 268941 w 645459"/>
              <a:gd name="connsiteY0" fmla="*/ 0 h 403412"/>
              <a:gd name="connsiteX1" fmla="*/ 645459 w 645459"/>
              <a:gd name="connsiteY1" fmla="*/ 8965 h 403412"/>
              <a:gd name="connsiteX2" fmla="*/ 367553 w 645459"/>
              <a:gd name="connsiteY2" fmla="*/ 403412 h 403412"/>
              <a:gd name="connsiteX3" fmla="*/ 0 w 645459"/>
              <a:gd name="connsiteY3" fmla="*/ 403412 h 403412"/>
              <a:gd name="connsiteX4" fmla="*/ 268941 w 645459"/>
              <a:gd name="connsiteY4" fmla="*/ 0 h 40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59" h="403412">
                <a:moveTo>
                  <a:pt x="268941" y="0"/>
                </a:moveTo>
                <a:lnTo>
                  <a:pt x="645459" y="8965"/>
                </a:lnTo>
                <a:lnTo>
                  <a:pt x="367553" y="403412"/>
                </a:lnTo>
                <a:lnTo>
                  <a:pt x="0" y="403412"/>
                </a:lnTo>
                <a:lnTo>
                  <a:pt x="268941" y="0"/>
                </a:lnTo>
                <a:close/>
              </a:path>
            </a:pathLst>
          </a:custGeom>
          <a:gradFill flip="none" rotWithShape="1">
            <a:gsLst>
              <a:gs pos="0">
                <a:srgbClr val="44546A">
                  <a:lumMod val="60000"/>
                  <a:lumOff val="40000"/>
                </a:srgbClr>
              </a:gs>
              <a:gs pos="100000">
                <a:srgbClr val="30454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91400" tIns="45700" rIns="91400" bIns="45700" spcCol="0" rtlCol="0" anchor="ctr"/>
          <a:lstStyle/>
          <a:p>
            <a:pPr algn="ctr"/>
            <a:endParaRPr lang="ru-RU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3">
            <a:extLst>
              <a:ext uri="{FF2B5EF4-FFF2-40B4-BE49-F238E27FC236}">
                <a16:creationId xmlns:a16="http://schemas.microsoft.com/office/drawing/2014/main" id="{8D3937FC-59DB-2A49-8B68-681B18E370E0}"/>
              </a:ext>
            </a:extLst>
          </p:cNvPr>
          <p:cNvSpPr/>
          <p:nvPr/>
        </p:nvSpPr>
        <p:spPr>
          <a:xfrm>
            <a:off x="8484840" y="4865776"/>
            <a:ext cx="205927" cy="138499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defTabSz="685426"/>
            <a:r>
              <a:rPr lang="ru-RU" sz="900" dirty="0" smtClean="0">
                <a:solidFill>
                  <a:schemeClr val="bg1"/>
                </a:solidFill>
                <a:latin typeface="Segoe UI"/>
                <a:cs typeface="Segoe UI"/>
              </a:rPr>
              <a:t>9</a:t>
            </a:r>
            <a:endParaRPr lang="en-US" sz="9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7" name="Line 96">
            <a:extLst>
              <a:ext uri="{FF2B5EF4-FFF2-40B4-BE49-F238E27FC236}">
                <a16:creationId xmlns:a16="http://schemas.microsoft.com/office/drawing/2014/main" id="{C792CCB1-CB84-FB42-86E8-D20B822B8D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18741" y="4280842"/>
            <a:ext cx="69547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8" name="Line 97">
            <a:extLst>
              <a:ext uri="{FF2B5EF4-FFF2-40B4-BE49-F238E27FC236}">
                <a16:creationId xmlns:a16="http://schemas.microsoft.com/office/drawing/2014/main" id="{E80CE2A9-A0DB-7044-BC13-635BFCC2576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18741" y="4308371"/>
            <a:ext cx="69547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9" name="Line 98">
            <a:extLst>
              <a:ext uri="{FF2B5EF4-FFF2-40B4-BE49-F238E27FC236}">
                <a16:creationId xmlns:a16="http://schemas.microsoft.com/office/drawing/2014/main" id="{9F8C1B91-80A2-9E45-BABB-711DBF602C95}"/>
              </a:ext>
            </a:extLst>
          </p:cNvPr>
          <p:cNvSpPr>
            <a:spLocks noChangeShapeType="1"/>
          </p:cNvSpPr>
          <p:nvPr/>
        </p:nvSpPr>
        <p:spPr bwMode="auto">
          <a:xfrm>
            <a:off x="5018741" y="4335900"/>
            <a:ext cx="69547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0" name="Line 99">
            <a:extLst>
              <a:ext uri="{FF2B5EF4-FFF2-40B4-BE49-F238E27FC236}">
                <a16:creationId xmlns:a16="http://schemas.microsoft.com/office/drawing/2014/main" id="{41559281-EA54-9244-BA89-BE3FF2D20D56}"/>
              </a:ext>
            </a:extLst>
          </p:cNvPr>
          <p:cNvSpPr>
            <a:spLocks noChangeShapeType="1"/>
          </p:cNvSpPr>
          <p:nvPr/>
        </p:nvSpPr>
        <p:spPr bwMode="auto">
          <a:xfrm>
            <a:off x="5018741" y="4363429"/>
            <a:ext cx="69547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9" name="Прямоугольник 28"/>
          <p:cNvSpPr/>
          <p:nvPr/>
        </p:nvSpPr>
        <p:spPr>
          <a:xfrm>
            <a:off x="3451059" y="3443265"/>
            <a:ext cx="5398549" cy="1366492"/>
          </a:xfrm>
          <a:prstGeom prst="rect">
            <a:avLst/>
          </a:prstGeom>
        </p:spPr>
        <p:txBody>
          <a:bodyPr wrap="square" lIns="91404" tIns="45702" rIns="91404" bIns="45702" anchor="t">
            <a:spAutoFit/>
          </a:bodyPr>
          <a:lstStyle/>
          <a:p>
            <a:pPr marL="899795">
              <a:lnSpc>
                <a:spcPct val="130000"/>
              </a:lnSpc>
              <a:spcAft>
                <a:spcPts val="600"/>
              </a:spcAft>
            </a:pPr>
            <a:r>
              <a:rPr lang="ru-RU" sz="1400" dirty="0">
                <a:solidFill>
                  <a:srgbClr val="323E48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Некоммерческая организация «Фонд развития моногородов» </a:t>
            </a:r>
          </a:p>
          <a:p>
            <a:pPr marL="899795">
              <a:lnSpc>
                <a:spcPct val="130000"/>
              </a:lnSpc>
              <a:spcAft>
                <a:spcPts val="600"/>
              </a:spcAft>
            </a:pPr>
            <a:r>
              <a:rPr lang="ru-RU" sz="1400" dirty="0">
                <a:solidFill>
                  <a:srgbClr val="323E48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т. +7 (495) 734 79 19</a:t>
            </a:r>
          </a:p>
          <a:p>
            <a:pPr marL="899795">
              <a:lnSpc>
                <a:spcPct val="130000"/>
              </a:lnSpc>
              <a:spcAft>
                <a:spcPts val="600"/>
              </a:spcAft>
            </a:pPr>
            <a:r>
              <a:rPr lang="en-US" sz="1400" dirty="0">
                <a:solidFill>
                  <a:srgbClr val="323E48"/>
                </a:solidFill>
                <a:latin typeface="DIN Pro Regular" panose="020B0504020101020102" pitchFamily="34" charset="0"/>
                <a:ea typeface="Tahoma"/>
                <a:cs typeface="DIN Pro Regular" panose="020B0504020101020102" pitchFamily="34" charset="0"/>
              </a:rPr>
              <a:t>E-mail: info@monogorodarf.ru</a:t>
            </a: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5480" y="194749"/>
            <a:ext cx="569055" cy="67887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503599" y="52390"/>
            <a:ext cx="1606826" cy="182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993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cByDLIhWgWZwrmfByPZf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7qoms7yKcShj3BwfHXfMg"/>
</p:tagLst>
</file>

<file path=ppt/theme/theme1.xml><?xml version="1.0" encoding="utf-8"?>
<a:theme xmlns:a="http://schemas.openxmlformats.org/drawingml/2006/main" name="1_Office Theme">
  <a:themeElements>
    <a:clrScheme name="Custom 1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28706"/>
      </a:accent1>
      <a:accent2>
        <a:srgbClr val="F19E05"/>
      </a:accent2>
      <a:accent3>
        <a:srgbClr val="F2B703"/>
      </a:accent3>
      <a:accent4>
        <a:srgbClr val="EFEFF2"/>
      </a:accent4>
      <a:accent5>
        <a:srgbClr val="221626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A8F4E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rtlCol="0" anchor="ctr">
        <a:spAutoFit/>
      </a:bodyPr>
      <a:lstStyle>
        <a:defPPr>
          <a:defRPr dirty="0" smtClean="0"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_презентации.potx" id="{EA7BFCB4-C7BE-4BFB-B6D1-A4F561CFAB7F}" vid="{608BE079-A222-499B-8645-821F39CFED3B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_презентации.potx" id="{EA7BFCB4-C7BE-4BFB-B6D1-A4F561CFAB7F}" vid="{608BE079-A222-499B-8645-821F39CFED3B}"/>
    </a:ext>
  </a:extLst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4370</TotalTime>
  <Words>942</Words>
  <Application>Microsoft Office PowerPoint</Application>
  <PresentationFormat>Экран (16:9)</PresentationFormat>
  <Paragraphs>163</Paragraphs>
  <Slides>9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6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DIN Pro Cond Bold</vt:lpstr>
      <vt:lpstr>DIN Pro Regular</vt:lpstr>
      <vt:lpstr>Segoe UI</vt:lpstr>
      <vt:lpstr>Segoe UI Light</vt:lpstr>
      <vt:lpstr>Tahoma</vt:lpstr>
      <vt:lpstr>Wingdings</vt:lpstr>
      <vt:lpstr>1_Office Theme</vt:lpstr>
      <vt:lpstr>2_Office Theme</vt:lpstr>
      <vt:lpstr>Тема Office</vt:lpstr>
      <vt:lpstr>1_Тема Office</vt:lpstr>
      <vt:lpstr>2_Тема Office</vt:lpstr>
      <vt:lpstr>3_Тема Office</vt:lpstr>
      <vt:lpstr>think-cell Slide</vt:lpstr>
      <vt:lpstr> МОНОГОРОДА.РФ   Финансовые меры поддержки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Попова Ольга Валентиновна</cp:lastModifiedBy>
  <cp:revision>432</cp:revision>
  <cp:lastPrinted>2020-09-17T12:14:55Z</cp:lastPrinted>
  <dcterms:created xsi:type="dcterms:W3CDTF">2020-08-04T13:35:09Z</dcterms:created>
  <dcterms:modified xsi:type="dcterms:W3CDTF">2020-10-08T12:10:44Z</dcterms:modified>
</cp:coreProperties>
</file>