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9" r:id="rId2"/>
    <p:sldId id="401" r:id="rId3"/>
    <p:sldId id="258" r:id="rId4"/>
    <p:sldId id="363" r:id="rId5"/>
    <p:sldId id="364" r:id="rId6"/>
    <p:sldId id="381" r:id="rId7"/>
    <p:sldId id="382" r:id="rId8"/>
    <p:sldId id="359" r:id="rId9"/>
    <p:sldId id="343" r:id="rId10"/>
    <p:sldId id="351" r:id="rId11"/>
    <p:sldId id="345" r:id="rId12"/>
    <p:sldId id="294" r:id="rId13"/>
    <p:sldId id="348" r:id="rId14"/>
    <p:sldId id="402" r:id="rId15"/>
    <p:sldId id="329" r:id="rId16"/>
    <p:sldId id="403" r:id="rId17"/>
    <p:sldId id="392" r:id="rId18"/>
    <p:sldId id="393" r:id="rId19"/>
    <p:sldId id="394" r:id="rId20"/>
    <p:sldId id="358" r:id="rId21"/>
    <p:sldId id="404" r:id="rId22"/>
    <p:sldId id="376" r:id="rId23"/>
    <p:sldId id="352" r:id="rId24"/>
    <p:sldId id="354" r:id="rId25"/>
    <p:sldId id="353" r:id="rId26"/>
    <p:sldId id="350" r:id="rId27"/>
    <p:sldId id="366" r:id="rId28"/>
    <p:sldId id="386" r:id="rId29"/>
    <p:sldId id="387" r:id="rId30"/>
    <p:sldId id="388" r:id="rId31"/>
    <p:sldId id="367" r:id="rId32"/>
    <p:sldId id="396" r:id="rId33"/>
    <p:sldId id="372" r:id="rId34"/>
    <p:sldId id="397" r:id="rId35"/>
    <p:sldId id="373" r:id="rId36"/>
    <p:sldId id="398" r:id="rId37"/>
    <p:sldId id="374" r:id="rId38"/>
    <p:sldId id="399" r:id="rId39"/>
    <p:sldId id="370" r:id="rId40"/>
    <p:sldId id="371" r:id="rId41"/>
    <p:sldId id="377" r:id="rId42"/>
    <p:sldId id="383" r:id="rId43"/>
    <p:sldId id="369" r:id="rId44"/>
    <p:sldId id="334" r:id="rId45"/>
    <p:sldId id="384" r:id="rId46"/>
    <p:sldId id="335" r:id="rId47"/>
    <p:sldId id="385" r:id="rId48"/>
    <p:sldId id="379" r:id="rId49"/>
    <p:sldId id="400" r:id="rId50"/>
    <p:sldId id="378" r:id="rId51"/>
    <p:sldId id="264" r:id="rId52"/>
  </p:sldIdLst>
  <p:sldSz cx="9144000" cy="6858000" type="screen4x3"/>
  <p:notesSz cx="6797675" cy="99298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ef" initials="S" lastIdx="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0000"/>
    <a:srgbClr val="969696"/>
    <a:srgbClr val="FF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59" autoAdjust="0"/>
    <p:restoredTop sz="94665" autoAdjust="0"/>
  </p:normalViewPr>
  <p:slideViewPr>
    <p:cSldViewPr>
      <p:cViewPr varScale="1">
        <p:scale>
          <a:sx n="74" d="100"/>
          <a:sy n="74" d="100"/>
        </p:scale>
        <p:origin x="170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2636926140650829"/>
          <c:y val="4.4150110375275942E-2"/>
          <c:w val="0.67363073859349176"/>
          <c:h val="0.816509321743772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Доходы от аренды имущества</c:v>
                </c:pt>
              </c:strCache>
            </c:strRef>
          </c:tx>
          <c:spPr>
            <a:solidFill>
              <a:srgbClr val="00FFFF"/>
            </a:solidFill>
            <a:ln w="12022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Sheet1!$A$2:$A$6</c:f>
              <c:strCache>
                <c:ptCount val="5"/>
                <c:pt idx="0">
                  <c:v>2019 год (факт)</c:v>
                </c:pt>
                <c:pt idx="1">
                  <c:v>2020 год (план)</c:v>
                </c:pt>
                <c:pt idx="2">
                  <c:v>2021 год (прогноз) </c:v>
                </c:pt>
                <c:pt idx="3">
                  <c:v>2022 год (прогноз) </c:v>
                </c:pt>
                <c:pt idx="4">
                  <c:v>2023 год (прогноз) </c:v>
                </c:pt>
              </c:strCache>
            </c:strRef>
          </c:cat>
          <c:val>
            <c:numRef>
              <c:f>Sheet1!$B$2:$B$6</c:f>
              <c:numCache>
                <c:formatCode>#\ ##0.0</c:formatCode>
                <c:ptCount val="5"/>
                <c:pt idx="0">
                  <c:v>250.8</c:v>
                </c:pt>
                <c:pt idx="1">
                  <c:v>173.8</c:v>
                </c:pt>
                <c:pt idx="2">
                  <c:v>173.8</c:v>
                </c:pt>
                <c:pt idx="3">
                  <c:v>180.6</c:v>
                </c:pt>
                <c:pt idx="4">
                  <c:v>187.8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Доходы от аренды земли</c:v>
                </c:pt>
              </c:strCache>
            </c:strRef>
          </c:tx>
          <c:spPr>
            <a:solidFill>
              <a:srgbClr val="FFFF00"/>
            </a:solidFill>
            <a:ln w="12022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Sheet1!$A$2:$A$6</c:f>
              <c:strCache>
                <c:ptCount val="5"/>
                <c:pt idx="0">
                  <c:v>2019 год (факт)</c:v>
                </c:pt>
                <c:pt idx="1">
                  <c:v>2020 год (план)</c:v>
                </c:pt>
                <c:pt idx="2">
                  <c:v>2021 год (прогноз) </c:v>
                </c:pt>
                <c:pt idx="3">
                  <c:v>2022 год (прогноз) </c:v>
                </c:pt>
                <c:pt idx="4">
                  <c:v>2023 год (прогноз) </c:v>
                </c:pt>
              </c:strCache>
            </c:strRef>
          </c:cat>
          <c:val>
            <c:numRef>
              <c:f>Sheet1!$C$2:$C$6</c:f>
              <c:numCache>
                <c:formatCode>#\ ##0.0</c:formatCode>
                <c:ptCount val="5"/>
                <c:pt idx="0">
                  <c:v>1533.3</c:v>
                </c:pt>
                <c:pt idx="1">
                  <c:v>1135.3</c:v>
                </c:pt>
                <c:pt idx="2">
                  <c:v>1135.3</c:v>
                </c:pt>
                <c:pt idx="3">
                  <c:v>1179.5999999999999</c:v>
                </c:pt>
                <c:pt idx="4">
                  <c:v>1226.8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Плата за негативное воздействие на окружающую среду</c:v>
                </c:pt>
              </c:strCache>
            </c:strRef>
          </c:tx>
          <c:spPr>
            <a:solidFill>
              <a:srgbClr val="FF0000"/>
            </a:solidFill>
            <a:ln w="12022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Sheet1!$A$2:$A$6</c:f>
              <c:strCache>
                <c:ptCount val="5"/>
                <c:pt idx="0">
                  <c:v>2019 год (факт)</c:v>
                </c:pt>
                <c:pt idx="1">
                  <c:v>2020 год (план)</c:v>
                </c:pt>
                <c:pt idx="2">
                  <c:v>2021 год (прогноз) </c:v>
                </c:pt>
                <c:pt idx="3">
                  <c:v>2022 год (прогноз) </c:v>
                </c:pt>
                <c:pt idx="4">
                  <c:v>2023 год (прогноз) </c:v>
                </c:pt>
              </c:strCache>
            </c:strRef>
          </c:cat>
          <c:val>
            <c:numRef>
              <c:f>Sheet1!$D$2:$D$6</c:f>
              <c:numCache>
                <c:formatCode>#\ ##0.0</c:formatCode>
                <c:ptCount val="5"/>
                <c:pt idx="0">
                  <c:v>987.3</c:v>
                </c:pt>
                <c:pt idx="1">
                  <c:v>1157</c:v>
                </c:pt>
                <c:pt idx="2">
                  <c:v>2383.3000000000002</c:v>
                </c:pt>
                <c:pt idx="3">
                  <c:v>2383.3000000000002</c:v>
                </c:pt>
                <c:pt idx="4">
                  <c:v>2383.3000000000002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Штрафы</c:v>
                </c:pt>
              </c:strCache>
            </c:strRef>
          </c:tx>
          <c:spPr>
            <a:solidFill>
              <a:schemeClr val="accent1"/>
            </a:solidFill>
            <a:ln w="12022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Sheet1!$A$2:$A$6</c:f>
              <c:strCache>
                <c:ptCount val="5"/>
                <c:pt idx="0">
                  <c:v>2019 год (факт)</c:v>
                </c:pt>
                <c:pt idx="1">
                  <c:v>2020 год (план)</c:v>
                </c:pt>
                <c:pt idx="2">
                  <c:v>2021 год (прогноз) </c:v>
                </c:pt>
                <c:pt idx="3">
                  <c:v>2022 год (прогноз) </c:v>
                </c:pt>
                <c:pt idx="4">
                  <c:v>2023 год (прогноз) </c:v>
                </c:pt>
              </c:strCache>
            </c:strRef>
          </c:cat>
          <c:val>
            <c:numRef>
              <c:f>Sheet1!$E$2:$E$6</c:f>
              <c:numCache>
                <c:formatCode>#\ ##0.0</c:formatCode>
                <c:ptCount val="5"/>
                <c:pt idx="0">
                  <c:v>8138.8</c:v>
                </c:pt>
                <c:pt idx="1">
                  <c:v>1725.5</c:v>
                </c:pt>
                <c:pt idx="2">
                  <c:v>1882.9</c:v>
                </c:pt>
                <c:pt idx="3">
                  <c:v>1956.3</c:v>
                </c:pt>
                <c:pt idx="4">
                  <c:v>2034.6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Прочие </c:v>
                </c:pt>
              </c:strCache>
            </c:strRef>
          </c:tx>
          <c:spPr>
            <a:solidFill>
              <a:srgbClr val="00FF00"/>
            </a:solidFill>
            <a:ln w="12022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Sheet1!$A$2:$A$6</c:f>
              <c:strCache>
                <c:ptCount val="5"/>
                <c:pt idx="0">
                  <c:v>2019 год (факт)</c:v>
                </c:pt>
                <c:pt idx="1">
                  <c:v>2020 год (план)</c:v>
                </c:pt>
                <c:pt idx="2">
                  <c:v>2021 год (прогноз) </c:v>
                </c:pt>
                <c:pt idx="3">
                  <c:v>2022 год (прогноз) </c:v>
                </c:pt>
                <c:pt idx="4">
                  <c:v>2023 год (прогноз) </c:v>
                </c:pt>
              </c:strCache>
            </c:strRef>
          </c:cat>
          <c:val>
            <c:numRef>
              <c:f>Sheet1!$F$2:$F$6</c:f>
              <c:numCache>
                <c:formatCode>#\ ##0.0</c:formatCode>
                <c:ptCount val="5"/>
                <c:pt idx="0">
                  <c:v>2376.6</c:v>
                </c:pt>
                <c:pt idx="1">
                  <c:v>3072.6</c:v>
                </c:pt>
                <c:pt idx="2">
                  <c:v>3899.1</c:v>
                </c:pt>
                <c:pt idx="3">
                  <c:v>4051.1</c:v>
                </c:pt>
                <c:pt idx="4">
                  <c:v>4213.2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38747560"/>
        <c:axId val="438745600"/>
      </c:barChart>
      <c:catAx>
        <c:axId val="438747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00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704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438745600"/>
        <c:crosses val="autoZero"/>
        <c:auto val="1"/>
        <c:lblAlgn val="ctr"/>
        <c:lblOffset val="100"/>
        <c:noMultiLvlLbl val="0"/>
      </c:catAx>
      <c:valAx>
        <c:axId val="438745600"/>
        <c:scaling>
          <c:orientation val="minMax"/>
        </c:scaling>
        <c:delete val="1"/>
        <c:axPos val="l"/>
        <c:majorGridlines>
          <c:spPr>
            <a:ln w="3007">
              <a:solidFill>
                <a:schemeClr val="tx1"/>
              </a:solidFill>
              <a:prstDash val="solid"/>
            </a:ln>
          </c:spPr>
        </c:majorGridlines>
        <c:numFmt formatCode="#\ ##0.0" sourceLinked="1"/>
        <c:majorTickMark val="out"/>
        <c:minorTickMark val="none"/>
        <c:tickLblPos val="nextTo"/>
        <c:crossAx val="438747560"/>
        <c:crosses val="autoZero"/>
        <c:crossBetween val="between"/>
      </c:valAx>
      <c:dTable>
        <c:showHorzBorder val="1"/>
        <c:showVertBorder val="0"/>
        <c:showOutline val="0"/>
        <c:showKeys val="0"/>
        <c:spPr>
          <a:ln w="3007">
            <a:solidFill>
              <a:schemeClr val="tx1">
                <a:alpha val="79000"/>
              </a:schemeClr>
            </a:solidFill>
            <a:prstDash val="solid"/>
          </a:ln>
        </c:spPr>
        <c:txPr>
          <a:bodyPr/>
          <a:lstStyle/>
          <a:p>
            <a:pPr rtl="0">
              <a:defRPr sz="1137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</c:dTable>
      <c:spPr>
        <a:noFill/>
        <a:ln w="12022">
          <a:solidFill>
            <a:schemeClr val="tx1"/>
          </a:solidFill>
          <a:prstDash val="solid"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680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>
    <c:autoUpdate val="0"/>
  </c:externalData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11-12T16:31:07.788" idx="1">
    <p:pos x="-662" y="2142"/>
    <p:text/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90DC90-EC89-4A2F-B0F9-82B9AA84272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8E62822E-4695-4AFF-A5AF-3EFFF270225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БЮДЖЕТНАЯ СИСТЕМА                                     ЧАМЗИНСКОГО                                      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МУНИЦИПАЛЬНОГО РАЙОНА РЕСПУБЛИКИ МОРДОВИЯ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</dgm:t>
    </dgm:pt>
    <dgm:pt modelId="{C0A2D378-955B-484F-970F-7129D0490525}" type="parTrans" cxnId="{D00D9DF0-9AD0-4F03-9B56-E345FDB3E94B}">
      <dgm:prSet/>
      <dgm:spPr/>
      <dgm:t>
        <a:bodyPr/>
        <a:lstStyle/>
        <a:p>
          <a:endParaRPr lang="ru-RU"/>
        </a:p>
      </dgm:t>
    </dgm:pt>
    <dgm:pt modelId="{B30ECF0E-9A64-4443-9530-E234F6CD49DF}" type="sibTrans" cxnId="{D00D9DF0-9AD0-4F03-9B56-E345FDB3E94B}">
      <dgm:prSet/>
      <dgm:spPr/>
      <dgm:t>
        <a:bodyPr/>
        <a:lstStyle/>
        <a:p>
          <a:endParaRPr lang="ru-RU"/>
        </a:p>
      </dgm:t>
    </dgm:pt>
    <dgm:pt modelId="{716DA3BD-31C0-432E-B577-E8E1E8D8F77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бюджет </a:t>
          </a:r>
          <a:r>
            <a:rPr kumimoji="0" lang="ru-RU" altLang="ru-RU" b="0" i="0" u="none" strike="noStrike" cap="none" normalizeH="0" baseline="0" dirty="0" err="1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Чамзинского</a:t>
          </a:r>
          <a:r>
            <a: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муниципального района</a:t>
          </a:r>
        </a:p>
      </dgm:t>
    </dgm:pt>
    <dgm:pt modelId="{6DD5274C-D0C6-4CFC-8853-65CA656876BA}" type="parTrans" cxnId="{82DB4344-7432-4C78-94A8-7A6E0C720766}">
      <dgm:prSet/>
      <dgm:spPr/>
      <dgm:t>
        <a:bodyPr/>
        <a:lstStyle/>
        <a:p>
          <a:endParaRPr lang="ru-RU"/>
        </a:p>
      </dgm:t>
    </dgm:pt>
    <dgm:pt modelId="{A9F3E7CD-FA1E-4244-8FDC-A76370E6D9BF}" type="sibTrans" cxnId="{82DB4344-7432-4C78-94A8-7A6E0C720766}">
      <dgm:prSet/>
      <dgm:spPr/>
      <dgm:t>
        <a:bodyPr/>
        <a:lstStyle/>
        <a:p>
          <a:endParaRPr lang="ru-RU"/>
        </a:p>
      </dgm:t>
    </dgm:pt>
    <dgm:pt modelId="{4E8EEFDA-C2A3-4B8B-99A5-B316193E212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Бюджеты 2 городских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поселений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A2AB5A4A-6E57-4E6B-B0BB-A26681A15838}" type="parTrans" cxnId="{65FD1CF1-5D20-4584-B6D1-605D4BE71CD1}">
      <dgm:prSet/>
      <dgm:spPr/>
      <dgm:t>
        <a:bodyPr/>
        <a:lstStyle/>
        <a:p>
          <a:endParaRPr lang="ru-RU"/>
        </a:p>
      </dgm:t>
    </dgm:pt>
    <dgm:pt modelId="{DB6C34C6-9774-4A79-BA85-B996155F284D}" type="sibTrans" cxnId="{65FD1CF1-5D20-4584-B6D1-605D4BE71CD1}">
      <dgm:prSet/>
      <dgm:spPr/>
      <dgm:t>
        <a:bodyPr/>
        <a:lstStyle/>
        <a:p>
          <a:endParaRPr lang="ru-RU"/>
        </a:p>
      </dgm:t>
    </dgm:pt>
    <dgm:pt modelId="{0AA4BD66-951B-4893-BF0A-8FBDE2917B9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Бюджеты 8 сельских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поселений</a:t>
          </a:r>
        </a:p>
      </dgm:t>
    </dgm:pt>
    <dgm:pt modelId="{9EA6F6A4-DA02-4A18-9F06-252AB028069D}" type="parTrans" cxnId="{7ACB6207-CA32-4019-AFA7-DBD97FB1F2BF}">
      <dgm:prSet/>
      <dgm:spPr/>
      <dgm:t>
        <a:bodyPr/>
        <a:lstStyle/>
        <a:p>
          <a:endParaRPr lang="ru-RU"/>
        </a:p>
      </dgm:t>
    </dgm:pt>
    <dgm:pt modelId="{9858C385-82B0-4BC4-9D17-4A2C00E6299C}" type="sibTrans" cxnId="{7ACB6207-CA32-4019-AFA7-DBD97FB1F2BF}">
      <dgm:prSet/>
      <dgm:spPr/>
      <dgm:t>
        <a:bodyPr/>
        <a:lstStyle/>
        <a:p>
          <a:endParaRPr lang="ru-RU"/>
        </a:p>
      </dgm:t>
    </dgm:pt>
    <dgm:pt modelId="{C634EFD8-4E7E-4367-A1C9-44C0A79FCBC7}" type="pres">
      <dgm:prSet presAssocID="{2B90DC90-EC89-4A2F-B0F9-82B9AA84272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CF56495-055B-4D92-9D8D-076232131B5C}" type="pres">
      <dgm:prSet presAssocID="{8E62822E-4695-4AFF-A5AF-3EFFF2702253}" presName="hierRoot1" presStyleCnt="0">
        <dgm:presLayoutVars>
          <dgm:hierBranch/>
        </dgm:presLayoutVars>
      </dgm:prSet>
      <dgm:spPr/>
    </dgm:pt>
    <dgm:pt modelId="{B6856560-A057-4D6A-85E4-1F02DD4D948E}" type="pres">
      <dgm:prSet presAssocID="{8E62822E-4695-4AFF-A5AF-3EFFF2702253}" presName="rootComposite1" presStyleCnt="0"/>
      <dgm:spPr/>
    </dgm:pt>
    <dgm:pt modelId="{467480F7-05DA-4888-8CB2-B4A8C4C09B99}" type="pres">
      <dgm:prSet presAssocID="{8E62822E-4695-4AFF-A5AF-3EFFF2702253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77A1BA-99A0-426E-BD4E-362A62E942BB}" type="pres">
      <dgm:prSet presAssocID="{8E62822E-4695-4AFF-A5AF-3EFFF2702253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5BF6B3C-A817-4131-A077-88C7F1ABC0C2}" type="pres">
      <dgm:prSet presAssocID="{8E62822E-4695-4AFF-A5AF-3EFFF2702253}" presName="hierChild2" presStyleCnt="0"/>
      <dgm:spPr/>
    </dgm:pt>
    <dgm:pt modelId="{87896CF6-C723-4A72-B6B1-9697FFD8C923}" type="pres">
      <dgm:prSet presAssocID="{6DD5274C-D0C6-4CFC-8853-65CA656876BA}" presName="Name35" presStyleLbl="parChTrans1D2" presStyleIdx="0" presStyleCnt="3"/>
      <dgm:spPr/>
      <dgm:t>
        <a:bodyPr/>
        <a:lstStyle/>
        <a:p>
          <a:endParaRPr lang="ru-RU"/>
        </a:p>
      </dgm:t>
    </dgm:pt>
    <dgm:pt modelId="{A63F35AF-B18F-4C6C-9621-6ABDB9BAB9CB}" type="pres">
      <dgm:prSet presAssocID="{716DA3BD-31C0-432E-B577-E8E1E8D8F779}" presName="hierRoot2" presStyleCnt="0">
        <dgm:presLayoutVars>
          <dgm:hierBranch/>
        </dgm:presLayoutVars>
      </dgm:prSet>
      <dgm:spPr/>
    </dgm:pt>
    <dgm:pt modelId="{CD6E1B6E-EFF9-43C4-8348-F46B15AF4C1E}" type="pres">
      <dgm:prSet presAssocID="{716DA3BD-31C0-432E-B577-E8E1E8D8F779}" presName="rootComposite" presStyleCnt="0"/>
      <dgm:spPr/>
    </dgm:pt>
    <dgm:pt modelId="{8CCD2997-9E9D-4DF3-B4BA-BA95D5D5CC40}" type="pres">
      <dgm:prSet presAssocID="{716DA3BD-31C0-432E-B577-E8E1E8D8F779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74E61B6-E1B1-4736-BA46-C902DB70EBB7}" type="pres">
      <dgm:prSet presAssocID="{716DA3BD-31C0-432E-B577-E8E1E8D8F779}" presName="rootConnector" presStyleLbl="node2" presStyleIdx="0" presStyleCnt="3"/>
      <dgm:spPr/>
      <dgm:t>
        <a:bodyPr/>
        <a:lstStyle/>
        <a:p>
          <a:endParaRPr lang="ru-RU"/>
        </a:p>
      </dgm:t>
    </dgm:pt>
    <dgm:pt modelId="{3B1590B2-9B38-4BA0-848E-0D3FD5BD76FD}" type="pres">
      <dgm:prSet presAssocID="{716DA3BD-31C0-432E-B577-E8E1E8D8F779}" presName="hierChild4" presStyleCnt="0"/>
      <dgm:spPr/>
    </dgm:pt>
    <dgm:pt modelId="{2A7067F6-5EBA-4F01-BEE1-6CB48AE15EB4}" type="pres">
      <dgm:prSet presAssocID="{716DA3BD-31C0-432E-B577-E8E1E8D8F779}" presName="hierChild5" presStyleCnt="0"/>
      <dgm:spPr/>
    </dgm:pt>
    <dgm:pt modelId="{3C0A6A42-483E-497B-A1DF-90D6C87A3FF2}" type="pres">
      <dgm:prSet presAssocID="{A2AB5A4A-6E57-4E6B-B0BB-A26681A15838}" presName="Name35" presStyleLbl="parChTrans1D2" presStyleIdx="1" presStyleCnt="3"/>
      <dgm:spPr/>
      <dgm:t>
        <a:bodyPr/>
        <a:lstStyle/>
        <a:p>
          <a:endParaRPr lang="ru-RU"/>
        </a:p>
      </dgm:t>
    </dgm:pt>
    <dgm:pt modelId="{E88F7869-89DE-4BEA-AAF0-E483AD1070D7}" type="pres">
      <dgm:prSet presAssocID="{4E8EEFDA-C2A3-4B8B-99A5-B316193E2126}" presName="hierRoot2" presStyleCnt="0">
        <dgm:presLayoutVars>
          <dgm:hierBranch/>
        </dgm:presLayoutVars>
      </dgm:prSet>
      <dgm:spPr/>
    </dgm:pt>
    <dgm:pt modelId="{C60F7D8E-119E-4287-8F6B-139496732146}" type="pres">
      <dgm:prSet presAssocID="{4E8EEFDA-C2A3-4B8B-99A5-B316193E2126}" presName="rootComposite" presStyleCnt="0"/>
      <dgm:spPr/>
    </dgm:pt>
    <dgm:pt modelId="{3457A992-BA5D-4F9B-8AD5-37791DE74B40}" type="pres">
      <dgm:prSet presAssocID="{4E8EEFDA-C2A3-4B8B-99A5-B316193E212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19CE8BF-6D8F-4F41-8E1B-617B25CE2430}" type="pres">
      <dgm:prSet presAssocID="{4E8EEFDA-C2A3-4B8B-99A5-B316193E2126}" presName="rootConnector" presStyleLbl="node2" presStyleIdx="1" presStyleCnt="3"/>
      <dgm:spPr/>
      <dgm:t>
        <a:bodyPr/>
        <a:lstStyle/>
        <a:p>
          <a:endParaRPr lang="ru-RU"/>
        </a:p>
      </dgm:t>
    </dgm:pt>
    <dgm:pt modelId="{D0BA3BC1-D2AF-4A30-B5FF-4ADADE3067AF}" type="pres">
      <dgm:prSet presAssocID="{4E8EEFDA-C2A3-4B8B-99A5-B316193E2126}" presName="hierChild4" presStyleCnt="0"/>
      <dgm:spPr/>
    </dgm:pt>
    <dgm:pt modelId="{940BD8FA-A4DE-496F-ABF5-A203CFF90C0E}" type="pres">
      <dgm:prSet presAssocID="{4E8EEFDA-C2A3-4B8B-99A5-B316193E2126}" presName="hierChild5" presStyleCnt="0"/>
      <dgm:spPr/>
    </dgm:pt>
    <dgm:pt modelId="{166BDC09-0BE1-4653-BF82-86425E6DD089}" type="pres">
      <dgm:prSet presAssocID="{9EA6F6A4-DA02-4A18-9F06-252AB028069D}" presName="Name35" presStyleLbl="parChTrans1D2" presStyleIdx="2" presStyleCnt="3"/>
      <dgm:spPr/>
      <dgm:t>
        <a:bodyPr/>
        <a:lstStyle/>
        <a:p>
          <a:endParaRPr lang="ru-RU"/>
        </a:p>
      </dgm:t>
    </dgm:pt>
    <dgm:pt modelId="{27576CF2-DEA9-46F6-89CC-0380715C981F}" type="pres">
      <dgm:prSet presAssocID="{0AA4BD66-951B-4893-BF0A-8FBDE2917B9F}" presName="hierRoot2" presStyleCnt="0">
        <dgm:presLayoutVars>
          <dgm:hierBranch/>
        </dgm:presLayoutVars>
      </dgm:prSet>
      <dgm:spPr/>
    </dgm:pt>
    <dgm:pt modelId="{16D3F8DC-8E15-46F1-BF3D-4062F6EF2867}" type="pres">
      <dgm:prSet presAssocID="{0AA4BD66-951B-4893-BF0A-8FBDE2917B9F}" presName="rootComposite" presStyleCnt="0"/>
      <dgm:spPr/>
    </dgm:pt>
    <dgm:pt modelId="{E4994984-7510-4BAF-AF4A-28CD21F35337}" type="pres">
      <dgm:prSet presAssocID="{0AA4BD66-951B-4893-BF0A-8FBDE2917B9F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FFDB33-B156-4606-A356-791EEADB8D51}" type="pres">
      <dgm:prSet presAssocID="{0AA4BD66-951B-4893-BF0A-8FBDE2917B9F}" presName="rootConnector" presStyleLbl="node2" presStyleIdx="2" presStyleCnt="3"/>
      <dgm:spPr/>
      <dgm:t>
        <a:bodyPr/>
        <a:lstStyle/>
        <a:p>
          <a:endParaRPr lang="ru-RU"/>
        </a:p>
      </dgm:t>
    </dgm:pt>
    <dgm:pt modelId="{CF4A7AE1-ACD3-4675-AE0F-1B77DC9842BF}" type="pres">
      <dgm:prSet presAssocID="{0AA4BD66-951B-4893-BF0A-8FBDE2917B9F}" presName="hierChild4" presStyleCnt="0"/>
      <dgm:spPr/>
    </dgm:pt>
    <dgm:pt modelId="{4A06C178-1E42-42B8-AEB0-F04DA0C5164B}" type="pres">
      <dgm:prSet presAssocID="{0AA4BD66-951B-4893-BF0A-8FBDE2917B9F}" presName="hierChild5" presStyleCnt="0"/>
      <dgm:spPr/>
    </dgm:pt>
    <dgm:pt modelId="{3D362833-1A79-40E6-BFBE-BACB5093B41D}" type="pres">
      <dgm:prSet presAssocID="{8E62822E-4695-4AFF-A5AF-3EFFF2702253}" presName="hierChild3" presStyleCnt="0"/>
      <dgm:spPr/>
    </dgm:pt>
  </dgm:ptLst>
  <dgm:cxnLst>
    <dgm:cxn modelId="{65FD1CF1-5D20-4584-B6D1-605D4BE71CD1}" srcId="{8E62822E-4695-4AFF-A5AF-3EFFF2702253}" destId="{4E8EEFDA-C2A3-4B8B-99A5-B316193E2126}" srcOrd="1" destOrd="0" parTransId="{A2AB5A4A-6E57-4E6B-B0BB-A26681A15838}" sibTransId="{DB6C34C6-9774-4A79-BA85-B996155F284D}"/>
    <dgm:cxn modelId="{2F837559-1486-456A-935C-6702E633E79A}" type="presOf" srcId="{4E8EEFDA-C2A3-4B8B-99A5-B316193E2126}" destId="{419CE8BF-6D8F-4F41-8E1B-617B25CE2430}" srcOrd="1" destOrd="0" presId="urn:microsoft.com/office/officeart/2005/8/layout/orgChart1"/>
    <dgm:cxn modelId="{42F838FD-F7C8-416C-87B0-DF0FD1294DC5}" type="presOf" srcId="{6DD5274C-D0C6-4CFC-8853-65CA656876BA}" destId="{87896CF6-C723-4A72-B6B1-9697FFD8C923}" srcOrd="0" destOrd="0" presId="urn:microsoft.com/office/officeart/2005/8/layout/orgChart1"/>
    <dgm:cxn modelId="{B24B65D3-52AF-439B-B885-0955F2CD1693}" type="presOf" srcId="{9EA6F6A4-DA02-4A18-9F06-252AB028069D}" destId="{166BDC09-0BE1-4653-BF82-86425E6DD089}" srcOrd="0" destOrd="0" presId="urn:microsoft.com/office/officeart/2005/8/layout/orgChart1"/>
    <dgm:cxn modelId="{6D3C87B6-3270-47EA-97B4-1FFEF90FEDF7}" type="presOf" srcId="{716DA3BD-31C0-432E-B577-E8E1E8D8F779}" destId="{8CCD2997-9E9D-4DF3-B4BA-BA95D5D5CC40}" srcOrd="0" destOrd="0" presId="urn:microsoft.com/office/officeart/2005/8/layout/orgChart1"/>
    <dgm:cxn modelId="{41930EE8-7060-4D58-8C70-4D83E42C0C52}" type="presOf" srcId="{4E8EEFDA-C2A3-4B8B-99A5-B316193E2126}" destId="{3457A992-BA5D-4F9B-8AD5-37791DE74B40}" srcOrd="0" destOrd="0" presId="urn:microsoft.com/office/officeart/2005/8/layout/orgChart1"/>
    <dgm:cxn modelId="{FC51BFCB-E63A-490F-AB6B-D7119EF7B68F}" type="presOf" srcId="{716DA3BD-31C0-432E-B577-E8E1E8D8F779}" destId="{574E61B6-E1B1-4736-BA46-C902DB70EBB7}" srcOrd="1" destOrd="0" presId="urn:microsoft.com/office/officeart/2005/8/layout/orgChart1"/>
    <dgm:cxn modelId="{EDC25BCE-DE55-404D-AF7D-24D8D3F797FD}" type="presOf" srcId="{0AA4BD66-951B-4893-BF0A-8FBDE2917B9F}" destId="{6FFFDB33-B156-4606-A356-791EEADB8D51}" srcOrd="1" destOrd="0" presId="urn:microsoft.com/office/officeart/2005/8/layout/orgChart1"/>
    <dgm:cxn modelId="{8BE6746A-2F2A-428D-80F3-0C3E3C1AA844}" type="presOf" srcId="{8E62822E-4695-4AFF-A5AF-3EFFF2702253}" destId="{467480F7-05DA-4888-8CB2-B4A8C4C09B99}" srcOrd="0" destOrd="0" presId="urn:microsoft.com/office/officeart/2005/8/layout/orgChart1"/>
    <dgm:cxn modelId="{D609696B-0E9C-4498-B6A3-90911931BB20}" type="presOf" srcId="{8E62822E-4695-4AFF-A5AF-3EFFF2702253}" destId="{5177A1BA-99A0-426E-BD4E-362A62E942BB}" srcOrd="1" destOrd="0" presId="urn:microsoft.com/office/officeart/2005/8/layout/orgChart1"/>
    <dgm:cxn modelId="{82DB4344-7432-4C78-94A8-7A6E0C720766}" srcId="{8E62822E-4695-4AFF-A5AF-3EFFF2702253}" destId="{716DA3BD-31C0-432E-B577-E8E1E8D8F779}" srcOrd="0" destOrd="0" parTransId="{6DD5274C-D0C6-4CFC-8853-65CA656876BA}" sibTransId="{A9F3E7CD-FA1E-4244-8FDC-A76370E6D9BF}"/>
    <dgm:cxn modelId="{42F349CE-62C5-4C03-9D95-831BFD61CA5E}" type="presOf" srcId="{0AA4BD66-951B-4893-BF0A-8FBDE2917B9F}" destId="{E4994984-7510-4BAF-AF4A-28CD21F35337}" srcOrd="0" destOrd="0" presId="urn:microsoft.com/office/officeart/2005/8/layout/orgChart1"/>
    <dgm:cxn modelId="{7ACB6207-CA32-4019-AFA7-DBD97FB1F2BF}" srcId="{8E62822E-4695-4AFF-A5AF-3EFFF2702253}" destId="{0AA4BD66-951B-4893-BF0A-8FBDE2917B9F}" srcOrd="2" destOrd="0" parTransId="{9EA6F6A4-DA02-4A18-9F06-252AB028069D}" sibTransId="{9858C385-82B0-4BC4-9D17-4A2C00E6299C}"/>
    <dgm:cxn modelId="{D00D9DF0-9AD0-4F03-9B56-E345FDB3E94B}" srcId="{2B90DC90-EC89-4A2F-B0F9-82B9AA84272E}" destId="{8E62822E-4695-4AFF-A5AF-3EFFF2702253}" srcOrd="0" destOrd="0" parTransId="{C0A2D378-955B-484F-970F-7129D0490525}" sibTransId="{B30ECF0E-9A64-4443-9530-E234F6CD49DF}"/>
    <dgm:cxn modelId="{EE245A2A-EDE5-479A-BF49-9347E819192E}" type="presOf" srcId="{A2AB5A4A-6E57-4E6B-B0BB-A26681A15838}" destId="{3C0A6A42-483E-497B-A1DF-90D6C87A3FF2}" srcOrd="0" destOrd="0" presId="urn:microsoft.com/office/officeart/2005/8/layout/orgChart1"/>
    <dgm:cxn modelId="{3A16ECF4-7F53-4580-8187-57F4FDD5ADEE}" type="presOf" srcId="{2B90DC90-EC89-4A2F-B0F9-82B9AA84272E}" destId="{C634EFD8-4E7E-4367-A1C9-44C0A79FCBC7}" srcOrd="0" destOrd="0" presId="urn:microsoft.com/office/officeart/2005/8/layout/orgChart1"/>
    <dgm:cxn modelId="{8B2A4EE8-A28D-4A77-953B-45BD99988BAE}" type="presParOf" srcId="{C634EFD8-4E7E-4367-A1C9-44C0A79FCBC7}" destId="{4CF56495-055B-4D92-9D8D-076232131B5C}" srcOrd="0" destOrd="0" presId="urn:microsoft.com/office/officeart/2005/8/layout/orgChart1"/>
    <dgm:cxn modelId="{FBA3F2D7-C699-4FA6-808E-68EA9DD28C44}" type="presParOf" srcId="{4CF56495-055B-4D92-9D8D-076232131B5C}" destId="{B6856560-A057-4D6A-85E4-1F02DD4D948E}" srcOrd="0" destOrd="0" presId="urn:microsoft.com/office/officeart/2005/8/layout/orgChart1"/>
    <dgm:cxn modelId="{212402E1-CA9E-46AA-A0D9-C7E035B3BA01}" type="presParOf" srcId="{B6856560-A057-4D6A-85E4-1F02DD4D948E}" destId="{467480F7-05DA-4888-8CB2-B4A8C4C09B99}" srcOrd="0" destOrd="0" presId="urn:microsoft.com/office/officeart/2005/8/layout/orgChart1"/>
    <dgm:cxn modelId="{47317AF3-4FA6-4559-8752-219F01CCE1AC}" type="presParOf" srcId="{B6856560-A057-4D6A-85E4-1F02DD4D948E}" destId="{5177A1BA-99A0-426E-BD4E-362A62E942BB}" srcOrd="1" destOrd="0" presId="urn:microsoft.com/office/officeart/2005/8/layout/orgChart1"/>
    <dgm:cxn modelId="{C6432997-6803-497E-8BCA-5316B4D867F2}" type="presParOf" srcId="{4CF56495-055B-4D92-9D8D-076232131B5C}" destId="{E5BF6B3C-A817-4131-A077-88C7F1ABC0C2}" srcOrd="1" destOrd="0" presId="urn:microsoft.com/office/officeart/2005/8/layout/orgChart1"/>
    <dgm:cxn modelId="{874F23B9-0DCD-4FA2-92FA-BBB41AB0AC72}" type="presParOf" srcId="{E5BF6B3C-A817-4131-A077-88C7F1ABC0C2}" destId="{87896CF6-C723-4A72-B6B1-9697FFD8C923}" srcOrd="0" destOrd="0" presId="urn:microsoft.com/office/officeart/2005/8/layout/orgChart1"/>
    <dgm:cxn modelId="{44CD0943-08FE-490B-83E6-614F2F16355A}" type="presParOf" srcId="{E5BF6B3C-A817-4131-A077-88C7F1ABC0C2}" destId="{A63F35AF-B18F-4C6C-9621-6ABDB9BAB9CB}" srcOrd="1" destOrd="0" presId="urn:microsoft.com/office/officeart/2005/8/layout/orgChart1"/>
    <dgm:cxn modelId="{7972D3DA-4581-4EBA-A7C5-693E4DD8248E}" type="presParOf" srcId="{A63F35AF-B18F-4C6C-9621-6ABDB9BAB9CB}" destId="{CD6E1B6E-EFF9-43C4-8348-F46B15AF4C1E}" srcOrd="0" destOrd="0" presId="urn:microsoft.com/office/officeart/2005/8/layout/orgChart1"/>
    <dgm:cxn modelId="{EB194F4A-7E06-4ADE-9EF0-766CA05288F4}" type="presParOf" srcId="{CD6E1B6E-EFF9-43C4-8348-F46B15AF4C1E}" destId="{8CCD2997-9E9D-4DF3-B4BA-BA95D5D5CC40}" srcOrd="0" destOrd="0" presId="urn:microsoft.com/office/officeart/2005/8/layout/orgChart1"/>
    <dgm:cxn modelId="{B5DA459A-61C2-4DE9-AE0B-64516EB3CFCE}" type="presParOf" srcId="{CD6E1B6E-EFF9-43C4-8348-F46B15AF4C1E}" destId="{574E61B6-E1B1-4736-BA46-C902DB70EBB7}" srcOrd="1" destOrd="0" presId="urn:microsoft.com/office/officeart/2005/8/layout/orgChart1"/>
    <dgm:cxn modelId="{DD0B2DBB-CEAC-48CE-9DC2-23D9E1054B21}" type="presParOf" srcId="{A63F35AF-B18F-4C6C-9621-6ABDB9BAB9CB}" destId="{3B1590B2-9B38-4BA0-848E-0D3FD5BD76FD}" srcOrd="1" destOrd="0" presId="urn:microsoft.com/office/officeart/2005/8/layout/orgChart1"/>
    <dgm:cxn modelId="{189E4159-2205-411B-B3C3-32C0BE18DF9C}" type="presParOf" srcId="{A63F35AF-B18F-4C6C-9621-6ABDB9BAB9CB}" destId="{2A7067F6-5EBA-4F01-BEE1-6CB48AE15EB4}" srcOrd="2" destOrd="0" presId="urn:microsoft.com/office/officeart/2005/8/layout/orgChart1"/>
    <dgm:cxn modelId="{F21A357F-F316-42A0-8CA5-F453A5EB0637}" type="presParOf" srcId="{E5BF6B3C-A817-4131-A077-88C7F1ABC0C2}" destId="{3C0A6A42-483E-497B-A1DF-90D6C87A3FF2}" srcOrd="2" destOrd="0" presId="urn:microsoft.com/office/officeart/2005/8/layout/orgChart1"/>
    <dgm:cxn modelId="{EB4C8EDC-0121-43BC-8DF4-C85A72F8208C}" type="presParOf" srcId="{E5BF6B3C-A817-4131-A077-88C7F1ABC0C2}" destId="{E88F7869-89DE-4BEA-AAF0-E483AD1070D7}" srcOrd="3" destOrd="0" presId="urn:microsoft.com/office/officeart/2005/8/layout/orgChart1"/>
    <dgm:cxn modelId="{1198AD70-A80A-408E-8FF8-2CBDCD9D485B}" type="presParOf" srcId="{E88F7869-89DE-4BEA-AAF0-E483AD1070D7}" destId="{C60F7D8E-119E-4287-8F6B-139496732146}" srcOrd="0" destOrd="0" presId="urn:microsoft.com/office/officeart/2005/8/layout/orgChart1"/>
    <dgm:cxn modelId="{F51FE93E-3FE2-4BA2-82AD-51A75FBA7BA1}" type="presParOf" srcId="{C60F7D8E-119E-4287-8F6B-139496732146}" destId="{3457A992-BA5D-4F9B-8AD5-37791DE74B40}" srcOrd="0" destOrd="0" presId="urn:microsoft.com/office/officeart/2005/8/layout/orgChart1"/>
    <dgm:cxn modelId="{17AC7021-1B11-464D-B3D7-738E2F920863}" type="presParOf" srcId="{C60F7D8E-119E-4287-8F6B-139496732146}" destId="{419CE8BF-6D8F-4F41-8E1B-617B25CE2430}" srcOrd="1" destOrd="0" presId="urn:microsoft.com/office/officeart/2005/8/layout/orgChart1"/>
    <dgm:cxn modelId="{7DF2EBEF-1F7B-4BDD-B032-21795AF52246}" type="presParOf" srcId="{E88F7869-89DE-4BEA-AAF0-E483AD1070D7}" destId="{D0BA3BC1-D2AF-4A30-B5FF-4ADADE3067AF}" srcOrd="1" destOrd="0" presId="urn:microsoft.com/office/officeart/2005/8/layout/orgChart1"/>
    <dgm:cxn modelId="{F3D620C7-834A-4F26-B7EA-A22071C4E682}" type="presParOf" srcId="{E88F7869-89DE-4BEA-AAF0-E483AD1070D7}" destId="{940BD8FA-A4DE-496F-ABF5-A203CFF90C0E}" srcOrd="2" destOrd="0" presId="urn:microsoft.com/office/officeart/2005/8/layout/orgChart1"/>
    <dgm:cxn modelId="{751104AC-DA20-4F19-A314-50AD1EB5933A}" type="presParOf" srcId="{E5BF6B3C-A817-4131-A077-88C7F1ABC0C2}" destId="{166BDC09-0BE1-4653-BF82-86425E6DD089}" srcOrd="4" destOrd="0" presId="urn:microsoft.com/office/officeart/2005/8/layout/orgChart1"/>
    <dgm:cxn modelId="{E5E82085-E95F-4C9C-998B-D442AAD79C8B}" type="presParOf" srcId="{E5BF6B3C-A817-4131-A077-88C7F1ABC0C2}" destId="{27576CF2-DEA9-46F6-89CC-0380715C981F}" srcOrd="5" destOrd="0" presId="urn:microsoft.com/office/officeart/2005/8/layout/orgChart1"/>
    <dgm:cxn modelId="{949B1199-2B9C-4FF2-855A-F15F842DC8F5}" type="presParOf" srcId="{27576CF2-DEA9-46F6-89CC-0380715C981F}" destId="{16D3F8DC-8E15-46F1-BF3D-4062F6EF2867}" srcOrd="0" destOrd="0" presId="urn:microsoft.com/office/officeart/2005/8/layout/orgChart1"/>
    <dgm:cxn modelId="{015B333A-74B9-4B5A-BE52-D7B9B96F53E7}" type="presParOf" srcId="{16D3F8DC-8E15-46F1-BF3D-4062F6EF2867}" destId="{E4994984-7510-4BAF-AF4A-28CD21F35337}" srcOrd="0" destOrd="0" presId="urn:microsoft.com/office/officeart/2005/8/layout/orgChart1"/>
    <dgm:cxn modelId="{D4D97331-58FD-466A-95C3-A39ECD023D58}" type="presParOf" srcId="{16D3F8DC-8E15-46F1-BF3D-4062F6EF2867}" destId="{6FFFDB33-B156-4606-A356-791EEADB8D51}" srcOrd="1" destOrd="0" presId="urn:microsoft.com/office/officeart/2005/8/layout/orgChart1"/>
    <dgm:cxn modelId="{094D4BA8-1AFE-47F4-BA0D-589CC22C4024}" type="presParOf" srcId="{27576CF2-DEA9-46F6-89CC-0380715C981F}" destId="{CF4A7AE1-ACD3-4675-AE0F-1B77DC9842BF}" srcOrd="1" destOrd="0" presId="urn:microsoft.com/office/officeart/2005/8/layout/orgChart1"/>
    <dgm:cxn modelId="{73957297-4079-4B1A-9289-E31E8E0244CD}" type="presParOf" srcId="{27576CF2-DEA9-46F6-89CC-0380715C981F}" destId="{4A06C178-1E42-42B8-AEB0-F04DA0C5164B}" srcOrd="2" destOrd="0" presId="urn:microsoft.com/office/officeart/2005/8/layout/orgChart1"/>
    <dgm:cxn modelId="{83E63072-8B01-429F-AB77-48F1D0351599}" type="presParOf" srcId="{4CF56495-055B-4D92-9D8D-076232131B5C}" destId="{3D362833-1A79-40E6-BFBE-BACB5093B41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6BDC09-0BE1-4653-BF82-86425E6DD089}">
      <dsp:nvSpPr>
        <dsp:cNvPr id="0" name=""/>
        <dsp:cNvSpPr/>
      </dsp:nvSpPr>
      <dsp:spPr>
        <a:xfrm>
          <a:off x="4104481" y="1980029"/>
          <a:ext cx="2903950" cy="5039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995"/>
              </a:lnTo>
              <a:lnTo>
                <a:pt x="2903950" y="251995"/>
              </a:lnTo>
              <a:lnTo>
                <a:pt x="2903950" y="5039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0A6A42-483E-497B-A1DF-90D6C87A3FF2}">
      <dsp:nvSpPr>
        <dsp:cNvPr id="0" name=""/>
        <dsp:cNvSpPr/>
      </dsp:nvSpPr>
      <dsp:spPr>
        <a:xfrm>
          <a:off x="4058761" y="1980029"/>
          <a:ext cx="91440" cy="5039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39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896CF6-C723-4A72-B6B1-9697FFD8C923}">
      <dsp:nvSpPr>
        <dsp:cNvPr id="0" name=""/>
        <dsp:cNvSpPr/>
      </dsp:nvSpPr>
      <dsp:spPr>
        <a:xfrm>
          <a:off x="1200530" y="1980029"/>
          <a:ext cx="2903950" cy="503991"/>
        </a:xfrm>
        <a:custGeom>
          <a:avLst/>
          <a:gdLst/>
          <a:ahLst/>
          <a:cxnLst/>
          <a:rect l="0" t="0" r="0" b="0"/>
          <a:pathLst>
            <a:path>
              <a:moveTo>
                <a:pt x="2903950" y="0"/>
              </a:moveTo>
              <a:lnTo>
                <a:pt x="2903950" y="251995"/>
              </a:lnTo>
              <a:lnTo>
                <a:pt x="0" y="251995"/>
              </a:lnTo>
              <a:lnTo>
                <a:pt x="0" y="5039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7480F7-05DA-4888-8CB2-B4A8C4C09B99}">
      <dsp:nvSpPr>
        <dsp:cNvPr id="0" name=""/>
        <dsp:cNvSpPr/>
      </dsp:nvSpPr>
      <dsp:spPr>
        <a:xfrm>
          <a:off x="2904501" y="780049"/>
          <a:ext cx="2399958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3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БЮДЖЕТНАЯ СИСТЕМА                                     ЧАМЗИНСКОГО                                      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3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МУНИЦИПАЛЬНОГО РАЙОНА РЕСПУБЛИКИ МОРДОВИЯ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1300" b="0" i="0" u="none" strike="noStrike" kern="1200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</dsp:txBody>
      <dsp:txXfrm>
        <a:off x="2904501" y="780049"/>
        <a:ext cx="2399958" cy="1199979"/>
      </dsp:txXfrm>
    </dsp:sp>
    <dsp:sp modelId="{8CCD2997-9E9D-4DF3-B4BA-BA95D5D5CC40}">
      <dsp:nvSpPr>
        <dsp:cNvPr id="0" name=""/>
        <dsp:cNvSpPr/>
      </dsp:nvSpPr>
      <dsp:spPr>
        <a:xfrm>
          <a:off x="551" y="2484020"/>
          <a:ext cx="2399958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3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бюджет </a:t>
          </a:r>
          <a:r>
            <a:rPr kumimoji="0" lang="ru-RU" altLang="ru-RU" sz="1300" b="0" i="0" u="none" strike="noStrike" kern="1200" cap="none" normalizeH="0" baseline="0" dirty="0" err="1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Чамзинского</a:t>
          </a:r>
          <a:r>
            <a:rPr kumimoji="0" lang="ru-RU" altLang="ru-RU" sz="13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3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муниципального района</a:t>
          </a:r>
        </a:p>
      </dsp:txBody>
      <dsp:txXfrm>
        <a:off x="551" y="2484020"/>
        <a:ext cx="2399958" cy="1199979"/>
      </dsp:txXfrm>
    </dsp:sp>
    <dsp:sp modelId="{3457A992-BA5D-4F9B-8AD5-37791DE74B40}">
      <dsp:nvSpPr>
        <dsp:cNvPr id="0" name=""/>
        <dsp:cNvSpPr/>
      </dsp:nvSpPr>
      <dsp:spPr>
        <a:xfrm>
          <a:off x="2904501" y="2484020"/>
          <a:ext cx="2399958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3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Бюджеты 2 городских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3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поселений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13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2904501" y="2484020"/>
        <a:ext cx="2399958" cy="1199979"/>
      </dsp:txXfrm>
    </dsp:sp>
    <dsp:sp modelId="{E4994984-7510-4BAF-AF4A-28CD21F35337}">
      <dsp:nvSpPr>
        <dsp:cNvPr id="0" name=""/>
        <dsp:cNvSpPr/>
      </dsp:nvSpPr>
      <dsp:spPr>
        <a:xfrm>
          <a:off x="5808451" y="2484020"/>
          <a:ext cx="2399958" cy="11999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3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Бюджеты 8 сельских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3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поселений</a:t>
          </a:r>
        </a:p>
      </dsp:txBody>
      <dsp:txXfrm>
        <a:off x="5808451" y="2484020"/>
        <a:ext cx="2399958" cy="11999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/>
              <a:t>Образец заголовка</a:t>
            </a:r>
          </a:p>
        </p:txBody>
      </p:sp>
      <p:sp>
        <p:nvSpPr>
          <p:cNvPr id="2324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1CAEE-68BB-498B-87FE-AA3C471D59C6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7EAD2-6B73-4CAF-A55F-BC3C4C0A254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982204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405E07-D4A7-4800-90C8-A80FEA497875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CDEC58-3C42-462C-8C03-0A47FC8E33D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95098581"/>
      </p:ext>
    </p:extLst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94C5B-792E-4F02-8A31-897951DCE2D0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26D2CF-F4F1-48B6-97EA-505B1A3F588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25197643"/>
      </p:ext>
    </p:extLst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B380F-8F8B-4626-BAE2-56BC2F7FA909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DB5744-B4FE-420C-B483-87662D4CD04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42747701"/>
      </p:ext>
    </p:extLst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FA473-5D17-4B1A-8558-8126271F7CD7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C7C86B-5893-42A9-B3FB-C5258E5640E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72582605"/>
      </p:ext>
    </p:extLst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459C0-D49B-464F-B750-DA8F23B5EA4B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10AD90-35E6-4D93-A70E-E08F71CD55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9447591"/>
      </p:ext>
    </p:extLst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FCD75-106B-405D-9C27-BEE41755E593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D4CA8E-C75D-4972-A268-29552EACCC3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94955158"/>
      </p:ext>
    </p:extLst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76BEF-C7D9-421E-A1BB-44A90EC42BEC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6BE4AE-B75E-46B5-AD26-AA82C062F0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4276294"/>
      </p:ext>
    </p:extLst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5992C8-18C2-4F3E-A9CE-384A23E9F0F6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17B491-8B9C-4CAD-A130-CCCE3E959DF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6925439"/>
      </p:ext>
    </p:extLst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8E33A-88CC-4C98-B70C-6C30F0DFBA13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886944-6525-4653-A5F2-BCA6D5FDE0D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16990813"/>
      </p:ext>
    </p:extLst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40E6A-5FFE-4BF7-BE00-F961D0C5F858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F22E3B-1B8C-4C90-B93B-C35AB713F38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163471"/>
      </p:ext>
    </p:extLst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1625" y="1676400"/>
            <a:ext cx="8540750" cy="4422775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372D1-4D87-4609-90FB-55581D060E00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39FF50-1EF8-4349-AE41-845D8C541DE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8221851"/>
      </p:ext>
    </p:extLst>
  </p:cSld>
  <p:clrMapOvr>
    <a:masterClrMapping/>
  </p:clrMapOvr>
  <p:transition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301625" y="228600"/>
            <a:ext cx="8540750" cy="5870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710C0-9189-4A7C-B59F-AF704634E668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1E231B-10D2-48FB-9615-31948244579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65054823"/>
      </p:ext>
    </p:extLst>
  </p:cSld>
  <p:clrMapOvr>
    <a:masterClrMapping/>
  </p:clrMapOvr>
  <p:transition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301625" y="1676400"/>
            <a:ext cx="8540750" cy="4422775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3AAAE-6F56-48E5-93C3-4EB0FA8CD5A1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6F41E-10AA-459B-A53E-CE0EA9CD190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92148950"/>
      </p:ext>
    </p:extLst>
  </p:cSld>
  <p:clrMapOvr>
    <a:masterClrMapping/>
  </p:clrMapOvr>
  <p:transition>
    <p:wipe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625" y="1676400"/>
            <a:ext cx="4194175" cy="21351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76400"/>
            <a:ext cx="4194175" cy="21351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301625" y="3963988"/>
            <a:ext cx="4194175" cy="2135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63988"/>
            <a:ext cx="4194175" cy="2135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5B472-B6FA-43B6-BF53-4A57334760C7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3FFDF-9EF3-41F9-AA4C-3ABDBE9D3C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92467378"/>
      </p:ext>
    </p:extLst>
  </p:cSld>
  <p:clrMapOvr>
    <a:masterClrMapping/>
  </p:clrMapOvr>
  <p:transition>
    <p:wipe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1625" y="1676400"/>
            <a:ext cx="8540750" cy="4422775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18673-4C1E-4192-93CC-99EC725F3FE1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E7FEBC-D248-4D7D-8E55-7ED2E049C61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99548988"/>
      </p:ext>
    </p:extLst>
  </p:cSld>
  <p:clrMapOvr>
    <a:masterClrMapping/>
  </p:clrMapOvr>
  <p:transition>
    <p:wipe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4773F-11C7-4D72-8EB6-9650509962B3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AC2CA7-00A4-4480-BF5B-3D50ECDC5FD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66508327"/>
      </p:ext>
    </p:extLst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23142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2314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5C7B6FD1-F21F-411C-9727-FAADE3DCA109}" type="datetimeFigureOut">
              <a:rPr lang="ru-RU" altLang="ru-RU"/>
              <a:pPr>
                <a:defRPr/>
              </a:pPr>
              <a:t>22.01.2021</a:t>
            </a:fld>
            <a:endParaRPr lang="ru-RU" altLang="ru-RU"/>
          </a:p>
        </p:txBody>
      </p:sp>
      <p:sp>
        <p:nvSpPr>
          <p:cNvPr id="2314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314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787AC410-764A-4A28-AC46-2D08C11468B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5432" r:id="rId1"/>
    <p:sldLayoutId id="2147485416" r:id="rId2"/>
    <p:sldLayoutId id="2147485417" r:id="rId3"/>
    <p:sldLayoutId id="2147485418" r:id="rId4"/>
    <p:sldLayoutId id="2147485419" r:id="rId5"/>
    <p:sldLayoutId id="2147485420" r:id="rId6"/>
    <p:sldLayoutId id="2147485421" r:id="rId7"/>
    <p:sldLayoutId id="2147485422" r:id="rId8"/>
    <p:sldLayoutId id="2147485423" r:id="rId9"/>
    <p:sldLayoutId id="2147485424" r:id="rId10"/>
    <p:sldLayoutId id="2147485425" r:id="rId11"/>
    <p:sldLayoutId id="2147485426" r:id="rId12"/>
    <p:sldLayoutId id="2147485427" r:id="rId13"/>
    <p:sldLayoutId id="2147485428" r:id="rId14"/>
    <p:sldLayoutId id="2147485429" r:id="rId15"/>
    <p:sldLayoutId id="2147485430" r:id="rId16"/>
    <p:sldLayoutId id="2147485431" r:id="rId17"/>
  </p:sldLayoutIdLst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1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1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31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31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98" decel="100000" fill="hold"/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98" decel="100000" fill="hold"/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6" grpId="0"/>
      <p:bldP spid="231427" grpId="0" build="p">
        <p:tmplLst>
          <p:tmpl lvl="1">
            <p:tnLst>
              <p:par>
                <p:cTn presetID="3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314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314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231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231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314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314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231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231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314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314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231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231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314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314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231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231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3142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314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231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231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png"/><Relationship Id="rId4" Type="http://schemas.openxmlformats.org/officeDocument/2006/relationships/oleObject" Target="../embeddings/Microsoft_Excel_Chart1.xls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0.png"/><Relationship Id="rId4" Type="http://schemas.openxmlformats.org/officeDocument/2006/relationships/oleObject" Target="../embeddings/Microsoft_Excel_Chart2.xls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oleObject" Target="../embeddings/Microsoft_Excel_Chart6.xls"/><Relationship Id="rId18" Type="http://schemas.openxmlformats.org/officeDocument/2006/relationships/comments" Target="../comments/comment1.xml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Microsoft_Excel_Chart4.xls"/><Relationship Id="rId12" Type="http://schemas.openxmlformats.org/officeDocument/2006/relationships/oleObject" Target="../embeddings/oleObject6.bin"/><Relationship Id="rId17" Type="http://schemas.openxmlformats.org/officeDocument/2006/relationships/image" Target="../media/image15.png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Microsoft_Excel_Chart7.xls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13.png"/><Relationship Id="rId5" Type="http://schemas.openxmlformats.org/officeDocument/2006/relationships/image" Target="../media/image11.png"/><Relationship Id="rId15" Type="http://schemas.openxmlformats.org/officeDocument/2006/relationships/oleObject" Target="../embeddings/oleObject7.bin"/><Relationship Id="rId10" Type="http://schemas.openxmlformats.org/officeDocument/2006/relationships/oleObject" Target="../embeddings/Microsoft_Excel_Chart5.xls"/><Relationship Id="rId4" Type="http://schemas.openxmlformats.org/officeDocument/2006/relationships/oleObject" Target="../embeddings/Microsoft_Excel_Chart3.xls"/><Relationship Id="rId9" Type="http://schemas.openxmlformats.org/officeDocument/2006/relationships/oleObject" Target="../embeddings/oleObject5.bin"/><Relationship Id="rId1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6.png"/><Relationship Id="rId4" Type="http://schemas.openxmlformats.org/officeDocument/2006/relationships/oleObject" Target="../embeddings/Microsoft_Excel_Chart8.xls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7.png"/><Relationship Id="rId4" Type="http://schemas.openxmlformats.org/officeDocument/2006/relationships/oleObject" Target="../embeddings/Microsoft_Excel_Chart9.xls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jpeg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12" Type="http://schemas.openxmlformats.org/officeDocument/2006/relationships/image" Target="../media/image29.jpeg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wmf"/><Relationship Id="rId11" Type="http://schemas.openxmlformats.org/officeDocument/2006/relationships/image" Target="../media/image28.wmf"/><Relationship Id="rId5" Type="http://schemas.openxmlformats.org/officeDocument/2006/relationships/image" Target="../media/image22.png"/><Relationship Id="rId10" Type="http://schemas.openxmlformats.org/officeDocument/2006/relationships/image" Target="../media/image27.wmf"/><Relationship Id="rId4" Type="http://schemas.openxmlformats.org/officeDocument/2006/relationships/image" Target="../media/image21.wmf"/><Relationship Id="rId9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1.png"/><Relationship Id="rId4" Type="http://schemas.openxmlformats.org/officeDocument/2006/relationships/oleObject" Target="../embeddings/Microsoft_Excel_Chart10.xls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2.png"/><Relationship Id="rId4" Type="http://schemas.openxmlformats.org/officeDocument/2006/relationships/oleObject" Target="../embeddings/Microsoft_Excel_Chart11.xls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3.png"/><Relationship Id="rId4" Type="http://schemas.openxmlformats.org/officeDocument/2006/relationships/oleObject" Target="../embeddings/Microsoft_Excel_Chart12.xls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5.pn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hyperlink" Target="mailto:finupr22@bk.ru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388" y="274638"/>
            <a:ext cx="8785225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1400" b="1" i="1" dirty="0">
                <a:solidFill>
                  <a:schemeClr val="tx1"/>
                </a:solidFill>
              </a:rPr>
              <a:t/>
            </a:r>
            <a:br>
              <a:rPr lang="ru-RU" altLang="ru-RU" sz="1400" b="1" i="1" dirty="0">
                <a:solidFill>
                  <a:schemeClr val="tx1"/>
                </a:solidFill>
              </a:rPr>
            </a:br>
            <a:r>
              <a:rPr lang="ru-RU" altLang="ru-RU" sz="1400" b="1" i="1" dirty="0">
                <a:solidFill>
                  <a:schemeClr val="tx1"/>
                </a:solidFill>
              </a:rPr>
              <a:t/>
            </a:r>
            <a:br>
              <a:rPr lang="ru-RU" altLang="ru-RU" sz="1400" b="1" i="1" dirty="0">
                <a:solidFill>
                  <a:schemeClr val="tx1"/>
                </a:solidFill>
              </a:rPr>
            </a:br>
            <a:r>
              <a:rPr lang="ru-RU" altLang="ru-RU" sz="2000" b="1" i="1" dirty="0">
                <a:solidFill>
                  <a:schemeClr val="tx1"/>
                </a:solidFill>
                <a:latin typeface="Times New Roman" panose="02020603050405020304" pitchFamily="18" charset="0"/>
              </a:rPr>
              <a:t>«БЮДЖЕТ ДЛЯ ГРАЖДАН»</a:t>
            </a:r>
            <a:br>
              <a:rPr lang="ru-RU" altLang="ru-RU" sz="2000" b="1" i="1" dirty="0">
                <a:solidFill>
                  <a:schemeClr val="tx1"/>
                </a:solidFill>
                <a:latin typeface="Times New Roman" panose="02020603050405020304" pitchFamily="18" charset="0"/>
              </a:rPr>
            </a:br>
            <a:r>
              <a:rPr lang="ru-RU" altLang="ru-RU" sz="1400" b="1" i="1" dirty="0">
                <a:solidFill>
                  <a:schemeClr val="tx1"/>
                </a:solidFill>
              </a:rPr>
              <a:t/>
            </a:r>
            <a:br>
              <a:rPr lang="ru-RU" altLang="ru-RU" sz="1400" b="1" i="1" dirty="0">
                <a:solidFill>
                  <a:schemeClr val="tx1"/>
                </a:solidFill>
              </a:rPr>
            </a:br>
            <a:r>
              <a:rPr lang="ru-RU" altLang="ru-RU" sz="2000" b="1" i="1" dirty="0">
                <a:solidFill>
                  <a:schemeClr val="tx1"/>
                </a:solidFill>
              </a:rPr>
              <a:t>к решению Совета депутатов </a:t>
            </a:r>
            <a:r>
              <a:rPr lang="ru-RU" altLang="ru-RU" sz="2000" b="1" i="1" dirty="0" err="1">
                <a:solidFill>
                  <a:schemeClr val="tx1"/>
                </a:solidFill>
              </a:rPr>
              <a:t>Чамзинского</a:t>
            </a:r>
            <a:r>
              <a:rPr lang="ru-RU" altLang="ru-RU" sz="2000" b="1" i="1" dirty="0">
                <a:solidFill>
                  <a:schemeClr val="tx1"/>
                </a:solidFill>
              </a:rPr>
              <a:t> муниципального района Республики Мордовия от 25.12.2020 года №289 «О бюджете </a:t>
            </a:r>
            <a:r>
              <a:rPr lang="ru-RU" altLang="ru-RU" sz="2000" b="1" i="1" dirty="0" err="1">
                <a:solidFill>
                  <a:schemeClr val="tx1"/>
                </a:solidFill>
              </a:rPr>
              <a:t>Чамзинского</a:t>
            </a:r>
            <a:r>
              <a:rPr lang="ru-RU" altLang="ru-RU" sz="2000" b="1" i="1" dirty="0">
                <a:solidFill>
                  <a:schemeClr val="tx1"/>
                </a:solidFill>
              </a:rPr>
              <a:t> муниципального района Республики Мордовия на 2021 год и на плановый период 2022 и 2023 годов» </a:t>
            </a:r>
            <a:br>
              <a:rPr lang="ru-RU" altLang="ru-RU" sz="2000" b="1" i="1" dirty="0">
                <a:solidFill>
                  <a:schemeClr val="tx1"/>
                </a:solidFill>
              </a:rPr>
            </a:br>
            <a:endParaRPr lang="ru-RU" altLang="ru-RU" sz="2000" b="1" i="1" dirty="0">
              <a:solidFill>
                <a:schemeClr val="tx1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03575" y="1817688"/>
            <a:ext cx="5832475" cy="4924425"/>
          </a:xfrm>
        </p:spPr>
        <p:txBody>
          <a:bodyPr/>
          <a:lstStyle/>
          <a:p>
            <a:pPr marL="0" indent="0" eaLnBrk="1" hangingPunct="1">
              <a:buFont typeface="Wingdings" panose="05000000000000000000" pitchFamily="2" charset="2"/>
              <a:buNone/>
              <a:tabLst>
                <a:tab pos="0" algn="l"/>
              </a:tabLst>
              <a:defRPr/>
            </a:pPr>
            <a:endParaRPr lang="ru-RU" altLang="ru-RU" sz="1300" dirty="0"/>
          </a:p>
        </p:txBody>
      </p:sp>
      <p:pic>
        <p:nvPicPr>
          <p:cNvPr id="3076" name="Picture 8" descr="091714_0248548384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775" y="1824038"/>
            <a:ext cx="3627438" cy="434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3" descr="031414_00024149071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675" y="1817688"/>
            <a:ext cx="2376488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1" descr="031914_055503655429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4005263"/>
            <a:ext cx="237648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5" descr="031414_00953488456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125" y="1824038"/>
            <a:ext cx="2259013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091714_009664598499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6388" y="4279900"/>
            <a:ext cx="21240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539750" y="333375"/>
            <a:ext cx="8280400" cy="593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tabLst>
                <a:tab pos="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tabLst>
                <a:tab pos="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tabLst>
                <a:tab pos="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tabLst>
                <a:tab pos="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tabLst>
                <a:tab pos="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tabLst>
                <a:tab pos="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tabLst>
                <a:tab pos="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ru-RU" altLang="ru-RU" sz="2000" b="1" i="1"/>
              <a:t>Уважаемые жители Чамзинского муниципального района!</a:t>
            </a:r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endParaRPr lang="ru-RU" altLang="ru-RU" sz="1800" i="1"/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ru-RU" altLang="ru-RU" sz="1800" i="1"/>
              <a:t>	     Финансовое управление администрации Чамзинского муниципального</a:t>
            </a:r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ru-RU" altLang="ru-RU" sz="1800" i="1"/>
              <a:t>Района Республики Мордовия представляет бюджет Чамзинского муниципального района Республики Мордовия на 2021 год и на плановый период 2022 и 2023 годов в доступной форме.</a:t>
            </a:r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ru-RU" altLang="ru-RU" sz="1800" i="1"/>
              <a:t>   «Бюджет для граждан» - это документ, разрабатываемый в целях ознакомления граждан с основными целями, задачами и приоритетными направлениями бюджетной и налоговой политики Чамзинского муници-пального района, обоснованиями бюджетных расходов, планируемыми и достигнутыми результатами использования бюджетных средств.</a:t>
            </a:r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ru-RU" altLang="ru-RU" sz="1800" i="1"/>
              <a:t>   «Бюджет для граждан» предназначен для жителей Чамзинского муни-</a:t>
            </a:r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ru-RU" altLang="ru-RU" sz="1800" i="1"/>
              <a:t>ципального района, не обладающих специальными знаниями в сфере </a:t>
            </a:r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ru-RU" altLang="ru-RU" sz="1800" i="1"/>
              <a:t>бюджетного законодательства.</a:t>
            </a:r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ru-RU" altLang="ru-RU" sz="1800" i="1"/>
              <a:t>   Основной целью этого проекта является вовлечение общества в ре-шение одной из важнейших задач текущего момента – более эффектив-ного управления государственными средствами.</a:t>
            </a:r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endParaRPr lang="ru-RU" altLang="ru-RU" sz="1800" i="1"/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endParaRPr lang="ru-RU" altLang="ru-RU" sz="1800" i="1"/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ru-RU" altLang="ru-RU" sz="1800"/>
              <a:t>                                                   </a:t>
            </a:r>
          </a:p>
        </p:txBody>
      </p:sp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1600" b="1">
                <a:latin typeface="Times New Roman" panose="02020603050405020304" pitchFamily="18" charset="0"/>
              </a:rPr>
              <a:t>ХАРАКТЕРИСТИКА ЧАМЗИНСКОГО МУНИЦИПАЛЬНОГО РАЙОНА </a:t>
            </a:r>
            <a:br>
              <a:rPr lang="ru-RU" altLang="ru-RU" sz="1600" b="1">
                <a:latin typeface="Times New Roman" panose="02020603050405020304" pitchFamily="18" charset="0"/>
              </a:rPr>
            </a:br>
            <a:r>
              <a:rPr lang="ru-RU" altLang="ru-RU" sz="1600" b="1">
                <a:latin typeface="Times New Roman" panose="02020603050405020304" pitchFamily="18" charset="0"/>
              </a:rPr>
              <a:t>РЕСПУБЛИКИ МОРДОВИЯ</a:t>
            </a:r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body" sz="half" idx="2"/>
          </p:nvPr>
        </p:nvSpPr>
        <p:spPr>
          <a:xfrm>
            <a:off x="179388" y="1412875"/>
            <a:ext cx="8964612" cy="4824413"/>
          </a:xfrm>
        </p:spPr>
        <p:txBody>
          <a:bodyPr/>
          <a:lstStyle/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400" dirty="0">
                <a:latin typeface="Times New Roman" panose="02020603050405020304" pitchFamily="18" charset="0"/>
              </a:rPr>
              <a:t>                                                                                              </a:t>
            </a:r>
            <a:r>
              <a:rPr lang="ru-RU" altLang="ru-RU" sz="1300" dirty="0" err="1"/>
              <a:t>Чамзинский</a:t>
            </a:r>
            <a:r>
              <a:rPr lang="ru-RU" altLang="ru-RU" sz="1300" dirty="0"/>
              <a:t> район расположен в северо-восточной</a:t>
            </a:r>
          </a:p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                                                                                      части Республики Мордовия. Площадь  района состав-                				           </a:t>
            </a:r>
            <a:r>
              <a:rPr lang="ru-RU" altLang="ru-RU" sz="1300" dirty="0" err="1"/>
              <a:t>ляет</a:t>
            </a:r>
            <a:r>
              <a:rPr lang="ru-RU" altLang="ru-RU" sz="1300" dirty="0"/>
              <a:t> 1009,5 кв. километров, протяженность с запада на </a:t>
            </a:r>
          </a:p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                                                                                       восток 40 км, с севера на юг 50 км.     </a:t>
            </a:r>
          </a:p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                                                                                             Район граничит с шестью муниципальными районами </a:t>
            </a:r>
          </a:p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                                                                                        Республики Мордовия. Район имеет благоприятное    </a:t>
            </a:r>
          </a:p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                                                                                        транспортно-географическое расположение: рабочий         </a:t>
            </a:r>
          </a:p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                                                                                        поселок Чамзинка расположен в 48 км от </a:t>
            </a:r>
            <a:r>
              <a:rPr lang="ru-RU" altLang="ru-RU" sz="1300" dirty="0" err="1"/>
              <a:t>г.Саранск</a:t>
            </a:r>
            <a:r>
              <a:rPr lang="ru-RU" altLang="ru-RU" sz="1300" dirty="0"/>
              <a:t>.    </a:t>
            </a:r>
          </a:p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                                                                                              Связь с республиканским центром осуществляется  по  </a:t>
            </a:r>
          </a:p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                                                                                       Горьковской железной дороге и автомобильной дороге </a:t>
            </a:r>
          </a:p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                                                                                       федерального значения  Саранск-Ульяновск.</a:t>
            </a:r>
          </a:p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В настоящее время наш район  индустриально-аграрный  с развитой промышленностью стройматериалов, пищевой и перерабатывающей промышленностью, многоотраслевым сельским хозяйством и развитой инфраструктурой. На  территории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 сосредоточены крупнейшие в  Приволжском Федеральном округе предприятия, связанные с производством и переработкой цемента; а также предприятия по производству стройматериала из </a:t>
            </a:r>
            <a:r>
              <a:rPr lang="ru-RU" altLang="ru-RU" sz="1300" dirty="0" err="1"/>
              <a:t>пенополистерола</a:t>
            </a:r>
            <a:r>
              <a:rPr lang="ru-RU" altLang="ru-RU" sz="1300" dirty="0"/>
              <a:t>, сухих строительных смесей, переработке гипсового камня и производству гипсовых вяжущих, комплектующих изделий для машиностроения, светотехнической продукции. Ведущие предприятия пищевой промышленности и переработки  - предприятия по переработке молока и мяса, а также по производству комбикормов, круп, растительного масла. </a:t>
            </a:r>
          </a:p>
          <a:p>
            <a:pPr marL="0" indent="180975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Территория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 включает в себя 2 городских и 8 сельских поселений:</a:t>
            </a:r>
          </a:p>
          <a:p>
            <a:pPr marL="0" indent="180975" eaLnBrk="1" hangingPunct="1">
              <a:buFontTx/>
              <a:buChar char="-"/>
              <a:defRPr/>
            </a:pPr>
            <a:r>
              <a:rPr lang="ru-RU" altLang="ru-RU" sz="1300" dirty="0"/>
              <a:t>городские поселения: Комсомольское и городское поселение Чамзинка;</a:t>
            </a:r>
          </a:p>
          <a:p>
            <a:pPr marL="0" indent="180975" eaLnBrk="1" hangingPunct="1">
              <a:buFontTx/>
              <a:buChar char="-"/>
              <a:defRPr/>
            </a:pPr>
            <a:r>
              <a:rPr lang="ru-RU" altLang="ru-RU" sz="1300" dirty="0"/>
              <a:t>- сельские поселения: Алексеевское, </a:t>
            </a:r>
            <a:r>
              <a:rPr lang="ru-RU" altLang="ru-RU" sz="1300" dirty="0" err="1"/>
              <a:t>Апраксинское</a:t>
            </a:r>
            <a:r>
              <a:rPr lang="ru-RU" altLang="ru-RU" sz="1300" dirty="0"/>
              <a:t>, </a:t>
            </a:r>
            <a:r>
              <a:rPr lang="ru-RU" altLang="ru-RU" sz="1300" dirty="0" err="1"/>
              <a:t>Большемаресевское</a:t>
            </a:r>
            <a:r>
              <a:rPr lang="ru-RU" altLang="ru-RU" sz="1300" dirty="0"/>
              <a:t>, </a:t>
            </a:r>
            <a:r>
              <a:rPr lang="ru-RU" altLang="ru-RU" sz="1300" dirty="0" err="1"/>
              <a:t>Большеремезенское</a:t>
            </a:r>
            <a:r>
              <a:rPr lang="ru-RU" altLang="ru-RU" sz="1300" dirty="0"/>
              <a:t>,  </a:t>
            </a:r>
            <a:r>
              <a:rPr lang="ru-RU" altLang="ru-RU" sz="1300" dirty="0" err="1"/>
              <a:t>Медаевское</a:t>
            </a:r>
            <a:r>
              <a:rPr lang="ru-RU" altLang="ru-RU" sz="1300" dirty="0"/>
              <a:t>, Мичуринское, </a:t>
            </a:r>
            <a:r>
              <a:rPr lang="ru-RU" altLang="ru-RU" sz="1300" dirty="0" err="1"/>
              <a:t>Отрадненское</a:t>
            </a:r>
            <a:r>
              <a:rPr lang="ru-RU" altLang="ru-RU" sz="1300" dirty="0"/>
              <a:t>, </a:t>
            </a:r>
            <a:r>
              <a:rPr lang="ru-RU" altLang="ru-RU" sz="1300" dirty="0" err="1"/>
              <a:t>Пичеурское</a:t>
            </a:r>
            <a:r>
              <a:rPr lang="ru-RU" altLang="ru-RU" sz="1300" dirty="0"/>
              <a:t>.</a:t>
            </a:r>
          </a:p>
        </p:txBody>
      </p:sp>
      <p:pic>
        <p:nvPicPr>
          <p:cNvPr id="5124" name="Picture 14"/>
          <p:cNvPicPr>
            <a:picLocks noChangeAspect="1" noChangeArrowheads="1"/>
          </p:cNvPicPr>
          <p:nvPr>
            <p:ph type="body"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0825" y="1412875"/>
            <a:ext cx="4038600" cy="23764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750" y="115888"/>
            <a:ext cx="8229600" cy="72072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dirty="0">
                <a:latin typeface="Times New Roman" panose="02020603050405020304" pitchFamily="18" charset="0"/>
              </a:rPr>
              <a:t>Основные показатели социально-экономического развития </a:t>
            </a:r>
            <a:r>
              <a:rPr lang="ru-RU" altLang="ru-RU" sz="2000" dirty="0" err="1">
                <a:latin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latin typeface="Times New Roman" panose="02020603050405020304" pitchFamily="18" charset="0"/>
              </a:rPr>
              <a:t> муниципального района Республики Мордовия на 2021 год и на плановый период 2022 и 2023 годов</a:t>
            </a:r>
          </a:p>
        </p:txBody>
      </p:sp>
      <p:graphicFrame>
        <p:nvGraphicFramePr>
          <p:cNvPr id="210986" name="Group 1066"/>
          <p:cNvGraphicFramePr>
            <a:graphicFrameLocks noGrp="1"/>
          </p:cNvGraphicFramePr>
          <p:nvPr>
            <p:ph idx="1"/>
          </p:nvPr>
        </p:nvGraphicFramePr>
        <p:xfrm>
          <a:off x="250825" y="1196975"/>
          <a:ext cx="8713788" cy="5040313"/>
        </p:xfrm>
        <a:graphic>
          <a:graphicData uri="http://schemas.openxmlformats.org/drawingml/2006/table">
            <a:tbl>
              <a:tblPr/>
              <a:tblGrid>
                <a:gridCol w="2160588"/>
                <a:gridCol w="864443"/>
                <a:gridCol w="935782"/>
                <a:gridCol w="936625"/>
                <a:gridCol w="935905"/>
                <a:gridCol w="935757"/>
                <a:gridCol w="1008063"/>
                <a:gridCol w="936625"/>
              </a:tblGrid>
              <a:tr h="37749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Единица измере-ния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2019 год (отчет)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2020 год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71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 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Факт (оценка)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 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Численность населения на 1 января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человек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29737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29457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29457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29177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28897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28621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98,7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99,1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90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Объем валового районного продукта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 рублей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37 737 816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38 501 304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37 123 237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38 724 541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40 861 321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45 531 174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85,0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102,0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98,4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104,3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105,5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111,4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Индекс потребительских цен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103,6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104,0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102,7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103,6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103,9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104,0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Уровень безработицы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1,1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1,1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Среднемесячная заработная плата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рублей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31001,2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33602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33078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35724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38296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41283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105,0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108,4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106,7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107,2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107,8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2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Прожиточный минимум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рублей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9104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9329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9329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9665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10041,5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10443,2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108,2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102,5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103,6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103,9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104,0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106997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dirty="0">
                <a:latin typeface="Times New Roman" panose="02020603050405020304" pitchFamily="18" charset="0"/>
              </a:rPr>
              <a:t>Основные показатели социально-экономического развития </a:t>
            </a:r>
            <a:r>
              <a:rPr lang="ru-RU" altLang="ru-RU" sz="2000" dirty="0" err="1">
                <a:latin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latin typeface="Times New Roman" panose="02020603050405020304" pitchFamily="18" charset="0"/>
              </a:rPr>
              <a:t> муниципального района Республики Мордовия на 2021 год и на плановый период 2022 и 2023 годов </a:t>
            </a:r>
          </a:p>
        </p:txBody>
      </p:sp>
      <p:graphicFrame>
        <p:nvGraphicFramePr>
          <p:cNvPr id="150957" name="Group 429"/>
          <p:cNvGraphicFramePr>
            <a:graphicFrameLocks noGrp="1"/>
          </p:cNvGraphicFramePr>
          <p:nvPr>
            <p:ph idx="1"/>
          </p:nvPr>
        </p:nvGraphicFramePr>
        <p:xfrm>
          <a:off x="107950" y="1268413"/>
          <a:ext cx="8928100" cy="5048250"/>
        </p:xfrm>
        <a:graphic>
          <a:graphicData uri="http://schemas.openxmlformats.org/drawingml/2006/table">
            <a:tbl>
              <a:tblPr/>
              <a:tblGrid>
                <a:gridCol w="2376488"/>
                <a:gridCol w="863600"/>
                <a:gridCol w="936625"/>
                <a:gridCol w="935037"/>
                <a:gridCol w="936625"/>
                <a:gridCol w="936625"/>
                <a:gridCol w="935038"/>
                <a:gridCol w="1008062"/>
              </a:tblGrid>
              <a:tr h="276267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Единица измере-ния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2019 год (отчет)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2020 год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39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 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факт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 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542925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542925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3762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Объем отгруженных товаров собственного производства, выполненных работ и услуг собственными силами по видам экономической деятельности: «обрабатывающие производства», «производство и распределение электроэнергии, газа и воды» 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 рублей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20914355,7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21531913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20180851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21577529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23292109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27538490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8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113,7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105,1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96,7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106,7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104,7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115,1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Объем закупок скота и птицы от сельхозтоваро-производителей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Тонн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132694,9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133130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133062,1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8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100,4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100,3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100,3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Объем закупок молока от сельхозтоваро-производителей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тонн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25987,2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25846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25449,8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8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 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103,6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99,5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97,9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000" dirty="0">
                <a:latin typeface="Times New Roman" panose="02020603050405020304" pitchFamily="18" charset="0"/>
              </a:rPr>
              <a:t>Основные показатели социально-экономического развития </a:t>
            </a:r>
            <a:r>
              <a:rPr lang="ru-RU" altLang="ru-RU" sz="2000" dirty="0" err="1">
                <a:latin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latin typeface="Times New Roman" panose="02020603050405020304" pitchFamily="18" charset="0"/>
              </a:rPr>
              <a:t> муниципального района Республики Мордовия на 2021 год и на плановый период 2022 и 2023 годов</a:t>
            </a:r>
          </a:p>
        </p:txBody>
      </p:sp>
      <p:graphicFrame>
        <p:nvGraphicFramePr>
          <p:cNvPr id="209166" name="Group 270"/>
          <p:cNvGraphicFramePr>
            <a:graphicFrameLocks noGrp="1"/>
          </p:cNvGraphicFramePr>
          <p:nvPr>
            <p:ph idx="1"/>
          </p:nvPr>
        </p:nvGraphicFramePr>
        <p:xfrm>
          <a:off x="179388" y="1600200"/>
          <a:ext cx="8856662" cy="4852988"/>
        </p:xfrm>
        <a:graphic>
          <a:graphicData uri="http://schemas.openxmlformats.org/drawingml/2006/table">
            <a:tbl>
              <a:tblPr/>
              <a:tblGrid>
                <a:gridCol w="1872238"/>
                <a:gridCol w="936057"/>
                <a:gridCol w="1008055"/>
                <a:gridCol w="1008062"/>
                <a:gridCol w="1008063"/>
                <a:gridCol w="936625"/>
                <a:gridCol w="1008062"/>
                <a:gridCol w="1079500"/>
              </a:tblGrid>
              <a:tr h="587902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marL="91435" marR="9143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Единица измере-ния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2019 год (отчет)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2020 год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01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 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Факт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 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87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1435" marR="9143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9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Объем поставки сахарной свеклы на предприятия переработки</a:t>
                      </a:r>
                    </a:p>
                  </a:txBody>
                  <a:tcPr marL="91435" marR="9143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тонн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52078,3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22900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18100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22900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22900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22900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3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L="91435" marR="9143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161,7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44,0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34,8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126,5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90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Объем оборота розничной торговли</a:t>
                      </a:r>
                    </a:p>
                  </a:txBody>
                  <a:tcPr marL="91435" marR="9143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3714455,7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3947819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3916236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4069161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4358922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4669277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3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L="91435" marR="9143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99,5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102,2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102,4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104,2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103,1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103,0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6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Фонд оплаты труда</a:t>
                      </a:r>
                    </a:p>
                  </a:txBody>
                  <a:tcPr marL="91435" marR="91435"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3477998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3660337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3518452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3814001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4058197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4309895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90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L="91435" marR="91435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101,7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105,2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101,2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108,4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106,4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106,2</a:t>
                      </a:r>
                    </a:p>
                  </a:txBody>
                  <a:tcPr marL="91435" marR="91435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000" dirty="0">
                <a:latin typeface="Times New Roman" panose="02020603050405020304" pitchFamily="18" charset="0"/>
              </a:rPr>
              <a:t>Основные показатели социально-экономического развития </a:t>
            </a:r>
            <a:r>
              <a:rPr lang="ru-RU" altLang="ru-RU" sz="2000" dirty="0" err="1">
                <a:latin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latin typeface="Times New Roman" panose="02020603050405020304" pitchFamily="18" charset="0"/>
              </a:rPr>
              <a:t> муниципального района Республики Мордовия на 2021 год и на плановый период 2022 и 2023 годов</a:t>
            </a:r>
          </a:p>
        </p:txBody>
      </p:sp>
      <p:graphicFrame>
        <p:nvGraphicFramePr>
          <p:cNvPr id="212143" name="Group 175"/>
          <p:cNvGraphicFramePr>
            <a:graphicFrameLocks noGrp="1"/>
          </p:cNvGraphicFramePr>
          <p:nvPr>
            <p:ph idx="1"/>
          </p:nvPr>
        </p:nvGraphicFramePr>
        <p:xfrm>
          <a:off x="250825" y="1600200"/>
          <a:ext cx="8713788" cy="4781550"/>
        </p:xfrm>
        <a:graphic>
          <a:graphicData uri="http://schemas.openxmlformats.org/drawingml/2006/table">
            <a:tbl>
              <a:tblPr/>
              <a:tblGrid>
                <a:gridCol w="2233095"/>
                <a:gridCol w="1007522"/>
                <a:gridCol w="936179"/>
                <a:gridCol w="936179"/>
                <a:gridCol w="864165"/>
                <a:gridCol w="864165"/>
                <a:gridCol w="936179"/>
                <a:gridCol w="936304"/>
              </a:tblGrid>
              <a:tr h="343105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marL="91449" marR="91449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Единица измерения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2019 год (отчет)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2020 год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31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 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Факт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 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66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Прибыль прибыльных предприятий - всего</a:t>
                      </a:r>
                    </a:p>
                  </a:txBody>
                  <a:tcPr marL="91449" marR="91449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3374914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3733766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2976700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3787811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3898922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3919033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L="91449" marR="91449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93,0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110,6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88,2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127,2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102,9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100,5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в том числе прибыль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прибыльных СПХ</a:t>
                      </a:r>
                    </a:p>
                  </a:txBody>
                  <a:tcPr marL="91449" marR="91449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2263994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2074312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2322006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2342782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2453893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2564904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L="91449" marR="91449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94,1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91,6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102,6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100,9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104,7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104,5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931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Общая площадь введенного жилья с учетом индивидуального строительства</a:t>
                      </a:r>
                    </a:p>
                  </a:txBody>
                  <a:tcPr marL="91449" marR="91449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кв.м.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12586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9300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7297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7400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10130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11130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темп роста к уровню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прошлого года</a:t>
                      </a:r>
                    </a:p>
                  </a:txBody>
                  <a:tcPr marL="91449" marR="91449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194,6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73,9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101,4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136,9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109,9</a:t>
                      </a:r>
                    </a:p>
                  </a:txBody>
                  <a:tcPr marL="91449" marR="91449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11188" y="115888"/>
            <a:ext cx="8229600" cy="100965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dirty="0">
                <a:latin typeface="Times New Roman" panose="02020603050405020304" pitchFamily="18" charset="0"/>
              </a:rPr>
              <a:t>Основные направления бюджетной и налоговой политики  </a:t>
            </a:r>
            <a:r>
              <a:rPr lang="ru-RU" altLang="ru-RU" sz="2000" dirty="0" err="1">
                <a:latin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latin typeface="Times New Roman" panose="02020603050405020304" pitchFamily="18" charset="0"/>
              </a:rPr>
              <a:t> муниципального района Республики Мордовия на 2021-2023 годы</a:t>
            </a:r>
          </a:p>
        </p:txBody>
      </p:sp>
      <p:sp>
        <p:nvSpPr>
          <p:cNvPr id="1454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marL="741600" indent="-285750">
              <a:lnSpc>
                <a:spcPct val="150000"/>
              </a:lnSpc>
              <a:spcBef>
                <a:spcPts val="312"/>
              </a:spcBef>
              <a:buFont typeface="Wingdings" panose="05000000000000000000" pitchFamily="2" charset="2"/>
              <a:buChar char="Ø"/>
              <a:defRPr/>
            </a:pPr>
            <a:r>
              <a:rPr lang="ru-RU" sz="13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сбалансированности и финансовой устойчивости районного бюджета в условиях ухудшения экономической ситуации, связанной с распространением новой </a:t>
            </a:r>
            <a:r>
              <a:rPr lang="ru-RU" sz="13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13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инфекции, и падения  собственных доходов;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sz="13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концентрация финансовых ресурсов на достижении целей, показателей и результатов региональных проектов, направленных на достижение соответствующих результатов федеральных проектов; 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sz="13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бюджетных расходов, сокращение неэффективных расходов;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sz="13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долговой устойчивости </a:t>
            </a:r>
            <a:r>
              <a:rPr lang="ru-RU" sz="13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Чамзинского</a:t>
            </a:r>
            <a:r>
              <a:rPr lang="ru-RU" sz="13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Республики Мордовия;</a:t>
            </a:r>
            <a:endParaRPr lang="ru-RU" altLang="ru-RU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sz="13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межбюджетных отношений;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sz="13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и качества осуществления муниципального финансового контроля и финансового аудита;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sz="13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прозрачности и открытости бюджета </a:t>
            </a:r>
            <a:r>
              <a:rPr lang="ru-RU" sz="13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Чамзинского</a:t>
            </a:r>
            <a:r>
              <a:rPr lang="ru-RU" sz="13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Республики Мордовия и бюджетного процесса для общества.</a:t>
            </a:r>
            <a:endParaRPr lang="ru-RU" altLang="ru-RU" sz="13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260350"/>
            <a:ext cx="8229600" cy="77787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400">
                <a:latin typeface="Times New Roman" panose="02020603050405020304" pitchFamily="18" charset="0"/>
              </a:rPr>
              <a:t>Основные термины</a:t>
            </a:r>
          </a:p>
        </p:txBody>
      </p:sp>
      <p:sp>
        <p:nvSpPr>
          <p:cNvPr id="72707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3635375" y="981075"/>
            <a:ext cx="5257800" cy="5761038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400" b="1" u="sng" dirty="0"/>
              <a:t>Бюджет</a:t>
            </a:r>
            <a:r>
              <a:rPr lang="ru-RU" altLang="ru-RU" sz="1400" dirty="0"/>
              <a:t> - в переводе со </a:t>
            </a:r>
            <a:r>
              <a:rPr lang="ru-RU" altLang="ru-RU" sz="1400" dirty="0" err="1"/>
              <a:t>старонордманского</a:t>
            </a:r>
            <a:r>
              <a:rPr lang="ru-RU" altLang="ru-RU" sz="1400" dirty="0"/>
              <a:t> </a:t>
            </a:r>
            <a:r>
              <a:rPr lang="en-US" altLang="ru-RU" sz="1400" dirty="0" err="1"/>
              <a:t>bougette</a:t>
            </a:r>
            <a:r>
              <a:rPr lang="en-US" altLang="ru-RU" sz="1400" dirty="0"/>
              <a:t> </a:t>
            </a:r>
            <a:r>
              <a:rPr lang="ru-RU" altLang="ru-RU" sz="1400" dirty="0"/>
              <a:t>– это сумка, кошелёк, мешок с деньгами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400" b="1" u="sng" dirty="0"/>
              <a:t> Бюджет</a:t>
            </a:r>
            <a:r>
              <a:rPr lang="ru-RU" altLang="ru-RU" sz="1400" dirty="0"/>
              <a:t> – план доходов и расходов на определенный период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400" b="1" u="sng" dirty="0"/>
              <a:t> Бюджет муниципального образования</a:t>
            </a:r>
            <a:r>
              <a:rPr lang="ru-RU" altLang="ru-RU" sz="1400" dirty="0"/>
              <a:t> – это форма образования и расходования денежных средств, предназначенных для обеспечения задач и функций, отнесенных к предметам ведения местного самоуправления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400" b="1" u="sng" dirty="0"/>
              <a:t> Доходы бюджета</a:t>
            </a:r>
            <a:r>
              <a:rPr lang="ru-RU" altLang="ru-RU" sz="1400" dirty="0"/>
              <a:t> – денежные средства, поступающие в бюджет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400" b="1" u="sng" dirty="0"/>
              <a:t> Расходы бюджета</a:t>
            </a:r>
            <a:r>
              <a:rPr lang="ru-RU" altLang="ru-RU" sz="1400" dirty="0"/>
              <a:t> – денежные средства, выплачиваемые из бюджета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200" b="1" u="sng" dirty="0"/>
              <a:t> </a:t>
            </a:r>
            <a:r>
              <a:rPr lang="ru-RU" altLang="ru-RU" sz="1400" b="1" u="sng" dirty="0"/>
              <a:t>Бюджетная система</a:t>
            </a:r>
            <a:r>
              <a:rPr lang="ru-RU" altLang="ru-RU" sz="1400" dirty="0"/>
              <a:t> – совокупность федерального бюджета, бюджет субъектов Российской Федерации, местных бюджетов и бюджетов государственных внебюджетных фондов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400" dirty="0"/>
              <a:t> </a:t>
            </a:r>
            <a:r>
              <a:rPr lang="ru-RU" altLang="ru-RU" sz="1400" b="1" u="sng" dirty="0"/>
              <a:t>Межбюджетные трансферты</a:t>
            </a:r>
            <a:r>
              <a:rPr lang="ru-RU" altLang="ru-RU" sz="1400" dirty="0"/>
              <a:t> 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400" dirty="0"/>
              <a:t> </a:t>
            </a:r>
            <a:r>
              <a:rPr lang="ru-RU" altLang="ru-RU" sz="1400" b="1" u="sng" dirty="0"/>
              <a:t>Консолидированный бюджет</a:t>
            </a:r>
            <a:r>
              <a:rPr lang="ru-RU" altLang="ru-RU" sz="1400" dirty="0"/>
              <a:t> – свод районного бюджета и бюджетов сельских и городских поселений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400" dirty="0"/>
              <a:t> </a:t>
            </a:r>
            <a:r>
              <a:rPr lang="ru-RU" altLang="ru-RU" sz="1400" b="1" u="sng" dirty="0"/>
              <a:t>Дефицит бюджета</a:t>
            </a:r>
            <a:r>
              <a:rPr lang="ru-RU" altLang="ru-RU" sz="1400" dirty="0"/>
              <a:t> – превышение расходов над его доходами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400" dirty="0"/>
              <a:t> </a:t>
            </a:r>
            <a:r>
              <a:rPr lang="ru-RU" altLang="ru-RU" sz="1400" b="1" u="sng" dirty="0"/>
              <a:t>Профицит бюджета</a:t>
            </a:r>
            <a:r>
              <a:rPr lang="ru-RU" altLang="ru-RU" sz="1400" dirty="0"/>
              <a:t> – превышение доходов над его расходами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400" dirty="0"/>
              <a:t> </a:t>
            </a:r>
            <a:r>
              <a:rPr lang="ru-RU" altLang="ru-RU" sz="1400" b="1" u="sng" dirty="0"/>
              <a:t>Бюджетный процесс</a:t>
            </a:r>
            <a:r>
              <a:rPr lang="ru-RU" altLang="ru-RU" sz="1400" dirty="0"/>
              <a:t> – ежегодное формирование и исполнение бюджета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1300" dirty="0"/>
          </a:p>
          <a:p>
            <a:pPr eaLnBrk="1" hangingPunct="1">
              <a:lnSpc>
                <a:spcPct val="80000"/>
              </a:lnSpc>
              <a:defRPr/>
            </a:pPr>
            <a:endParaRPr lang="ru-RU" altLang="ru-RU" sz="1300" dirty="0"/>
          </a:p>
        </p:txBody>
      </p:sp>
      <p:pic>
        <p:nvPicPr>
          <p:cNvPr id="11268" name="Picture 7"/>
          <p:cNvPicPr>
            <a:picLocks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0825" y="1196975"/>
            <a:ext cx="3313113" cy="43195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98" decel="1000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98" decel="1000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98" decel="100000" fill="hold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98" decel="100000" fill="hold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98" decel="100000" fill="hold"/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98" decel="100000" fill="hold"/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98" decel="100000" fill="hold"/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98" decel="100000" fill="hold"/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727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27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98" decel="100000" fill="hold"/>
                                        <p:tgtEl>
                                          <p:spTgt spid="727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000" dirty="0">
                <a:latin typeface="Times New Roman" panose="02020603050405020304" pitchFamily="18" charset="0"/>
              </a:rPr>
              <a:t>БЮДЖЕТНАЯ СИСТЕМА ЧАМЗИНСКОГО </a:t>
            </a:r>
            <a:br>
              <a:rPr lang="ru-RU" altLang="ru-RU" sz="2000" dirty="0">
                <a:latin typeface="Times New Roman" panose="02020603050405020304" pitchFamily="18" charset="0"/>
              </a:rPr>
            </a:br>
            <a:r>
              <a:rPr lang="ru-RU" altLang="ru-RU" sz="2000" dirty="0">
                <a:latin typeface="Times New Roman" panose="02020603050405020304" pitchFamily="18" charset="0"/>
              </a:rPr>
              <a:t>МУНИЦИПАЛЬНОГО РАЙОНА РЕСПУБЛИКИ МОРДОВИЯ</a:t>
            </a:r>
            <a:br>
              <a:rPr lang="ru-RU" altLang="ru-RU" sz="2000" dirty="0">
                <a:latin typeface="Times New Roman" panose="02020603050405020304" pitchFamily="18" charset="0"/>
              </a:rPr>
            </a:br>
            <a:endParaRPr lang="ru-RU" altLang="ru-RU" sz="20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/>
        </p:nvGraphicFramePr>
        <p:xfrm>
          <a:off x="442913" y="1614488"/>
          <a:ext cx="8208962" cy="4464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188913"/>
            <a:ext cx="8229600" cy="4318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>
                <a:latin typeface="Times New Roman" panose="02020603050405020304" pitchFamily="18" charset="0"/>
              </a:rPr>
              <a:t>Этапы создания бюджета</a:t>
            </a:r>
          </a:p>
        </p:txBody>
      </p:sp>
      <p:sp>
        <p:nvSpPr>
          <p:cNvPr id="1054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68313" y="692150"/>
            <a:ext cx="8229600" cy="5616575"/>
          </a:xfrm>
        </p:spPr>
        <p:txBody>
          <a:bodyPr/>
          <a:lstStyle/>
          <a:p>
            <a:pPr marL="0" indent="266700"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300" dirty="0"/>
              <a:t>Составление и утверждение бюджета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 Республики Мордовия – сложный и многоуровневый процесс, основанный на правовых нормах. Формирование, рассмотрение и утверждение бюджета района происходят ежегодно.</a:t>
            </a:r>
          </a:p>
          <a:p>
            <a:pPr marL="0" indent="266700"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1300" b="1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altLang="ru-RU" sz="1300" b="1" dirty="0"/>
              <a:t>Составление проекта решения о бюджете о</a:t>
            </a:r>
            <a:r>
              <a:rPr lang="ru-RU" altLang="ru-RU" sz="1300" dirty="0"/>
              <a:t>сновывается на:</a:t>
            </a:r>
          </a:p>
          <a:p>
            <a:pPr marL="0" indent="266700" algn="just" eaLnBrk="1" hangingPunct="1">
              <a:lnSpc>
                <a:spcPct val="80000"/>
              </a:lnSpc>
              <a:buFontTx/>
              <a:buChar char="-"/>
              <a:defRPr/>
            </a:pPr>
            <a:r>
              <a:rPr lang="ru-RU" altLang="ru-RU" sz="1300" b="1" dirty="0"/>
              <a:t>прогнозе социально-экономического развития</a:t>
            </a:r>
            <a:r>
              <a:rPr lang="ru-RU" altLang="ru-RU" sz="1300" dirty="0"/>
              <a:t>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 (</a:t>
            </a:r>
            <a:r>
              <a:rPr lang="ru-RU" altLang="ru-RU" sz="1300" dirty="0" err="1"/>
              <a:t>разраба-тывает</a:t>
            </a:r>
            <a:r>
              <a:rPr lang="ru-RU" altLang="ru-RU" sz="1300" dirty="0"/>
              <a:t> отдел экономики и прогнозирования Администрации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района);</a:t>
            </a:r>
          </a:p>
          <a:p>
            <a:pPr marL="0" indent="266700" algn="just" eaLnBrk="1" hangingPunct="1">
              <a:lnSpc>
                <a:spcPct val="80000"/>
              </a:lnSpc>
              <a:buFontTx/>
              <a:buChar char="-"/>
              <a:defRPr/>
            </a:pPr>
            <a:r>
              <a:rPr lang="ru-RU" altLang="ru-RU" sz="1300" b="1" dirty="0"/>
              <a:t>основных направлениях бюджетной и налоговой политики</a:t>
            </a:r>
            <a:r>
              <a:rPr lang="ru-RU" altLang="ru-RU" sz="1300" dirty="0"/>
              <a:t>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 (разрабатывает Финансовое управление администрации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 РМ);</a:t>
            </a:r>
          </a:p>
          <a:p>
            <a:pPr marL="0" indent="266700" algn="just" eaLnBrk="1" hangingPunct="1">
              <a:lnSpc>
                <a:spcPct val="80000"/>
              </a:lnSpc>
              <a:buFontTx/>
              <a:buChar char="-"/>
              <a:defRPr/>
            </a:pPr>
            <a:r>
              <a:rPr lang="ru-RU" altLang="ru-RU" sz="1300" b="1" dirty="0"/>
              <a:t>муниципальных программах</a:t>
            </a:r>
            <a:r>
              <a:rPr lang="ru-RU" altLang="ru-RU" sz="1300" dirty="0"/>
              <a:t> (проектах муниципальных программ, проектах изменений указан-</a:t>
            </a:r>
            <a:r>
              <a:rPr lang="ru-RU" altLang="ru-RU" sz="1300" dirty="0" err="1"/>
              <a:t>ных</a:t>
            </a:r>
            <a:r>
              <a:rPr lang="ru-RU" altLang="ru-RU" sz="1300" dirty="0"/>
              <a:t> программ) – разрабатывают отраслевые отделы и управления.</a:t>
            </a:r>
          </a:p>
          <a:p>
            <a:pPr marL="0" indent="266700" algn="just"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300" dirty="0"/>
              <a:t>Проводится анализ и сопоставление сумм доходов, расходов и дефицита. После согласования с Главой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района, проект бюджета направляется в Совет депутатов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района.</a:t>
            </a:r>
          </a:p>
          <a:p>
            <a:pPr marL="0" indent="266700" algn="just" eaLnBrk="1" hangingPunct="1">
              <a:lnSpc>
                <a:spcPct val="80000"/>
              </a:lnSpc>
              <a:buFontTx/>
              <a:buNone/>
              <a:defRPr/>
            </a:pPr>
            <a:endParaRPr lang="ru-RU" altLang="ru-RU" sz="1300" dirty="0"/>
          </a:p>
          <a:p>
            <a:pPr marL="0" indent="266700" algn="just" eaLnBrk="1" hangingPunct="1">
              <a:lnSpc>
                <a:spcPct val="80000"/>
              </a:lnSpc>
              <a:defRPr/>
            </a:pPr>
            <a:r>
              <a:rPr lang="ru-RU" altLang="ru-RU" sz="1300" b="1" dirty="0"/>
              <a:t>Рассмотрение проекта решения о бюджете:</a:t>
            </a:r>
            <a:r>
              <a:rPr lang="ru-RU" altLang="ru-RU" sz="1300" dirty="0"/>
              <a:t> Проект решения о бюджете на очередной финансовый год и плановый период направляется депутатам Совета депутатов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 не позднее 15 ноября текущего года. Проект решения о бюджете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 выносится на публичные слушания в обязательном порядке. Постановлением Главы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 назначается время и место проведения публичных слушаний, но не ранее пяти дней со дня его официального опубликования в средствах массовой информации. В установленный срок проводятся публичные слушания, где рассматривается проект решения о бюджете.</a:t>
            </a:r>
          </a:p>
          <a:p>
            <a:pPr marL="0" indent="266700" algn="just" eaLnBrk="1" hangingPunct="1">
              <a:lnSpc>
                <a:spcPct val="80000"/>
              </a:lnSpc>
              <a:defRPr/>
            </a:pPr>
            <a:endParaRPr lang="ru-RU" altLang="ru-RU" sz="1300" dirty="0"/>
          </a:p>
          <a:p>
            <a:pPr marL="0" indent="266700" algn="just" eaLnBrk="1" hangingPunct="1">
              <a:lnSpc>
                <a:spcPct val="80000"/>
              </a:lnSpc>
              <a:defRPr/>
            </a:pPr>
            <a:r>
              <a:rPr lang="ru-RU" altLang="ru-RU" sz="1300" b="1" dirty="0"/>
              <a:t>Утверждение бюджета: </a:t>
            </a:r>
            <a:r>
              <a:rPr lang="ru-RU" altLang="ru-RU" sz="1300" dirty="0"/>
              <a:t>Принятое Советом депутатов решение о бюджете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 на очередной финансовый год и плановый период подписывается Главой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района, Председателем Совета депутатов и направляется на опубликование в соответствии с Уставом </a:t>
            </a:r>
            <a:r>
              <a:rPr lang="ru-RU" altLang="ru-RU" sz="1300" dirty="0" err="1"/>
              <a:t>Чамзинского</a:t>
            </a:r>
            <a:r>
              <a:rPr lang="ru-RU" altLang="ru-RU" sz="1300" dirty="0"/>
              <a:t> муниципального района Республики Мордовия.</a:t>
            </a:r>
          </a:p>
        </p:txBody>
      </p:sp>
    </p:spTree>
  </p:cSld>
  <p:clrMapOvr>
    <a:masterClrMapping/>
  </p:clrMapOvr>
  <p:transition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000">
                <a:latin typeface="Times New Roman" panose="02020603050405020304" pitchFamily="18" charset="0"/>
              </a:rPr>
              <a:t>Основные характеристики бюджетов</a:t>
            </a:r>
          </a:p>
        </p:txBody>
      </p:sp>
      <p:sp>
        <p:nvSpPr>
          <p:cNvPr id="4102" name="Text Box 4"/>
          <p:cNvSpPr txBox="1">
            <a:spLocks noGrp="1" noChangeArrowheads="1"/>
          </p:cNvSpPr>
          <p:nvPr>
            <p:ph idx="4294967295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algn="ctr" eaLnBrk="1" hangingPunct="1"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ru-RU" altLang="ru-RU" sz="2000" b="1"/>
              <a:t>Доходы – Расходы = Дефицит (Профицит)</a:t>
            </a:r>
            <a:r>
              <a:rPr lang="ru-RU" altLang="ru-RU" sz="2000"/>
              <a:t> </a:t>
            </a:r>
          </a:p>
        </p:txBody>
      </p:sp>
      <p:sp>
        <p:nvSpPr>
          <p:cNvPr id="14340" name="AutoShape 5"/>
          <p:cNvSpPr>
            <a:spLocks noChangeArrowheads="1"/>
          </p:cNvSpPr>
          <p:nvPr/>
        </p:nvSpPr>
        <p:spPr bwMode="auto">
          <a:xfrm>
            <a:off x="611188" y="3068638"/>
            <a:ext cx="914400" cy="6096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/>
              <a:t>ДОХОДЫ</a:t>
            </a:r>
          </a:p>
        </p:txBody>
      </p:sp>
      <p:sp>
        <p:nvSpPr>
          <p:cNvPr id="14341" name="AutoShape 7"/>
          <p:cNvSpPr>
            <a:spLocks noChangeArrowheads="1"/>
          </p:cNvSpPr>
          <p:nvPr/>
        </p:nvSpPr>
        <p:spPr bwMode="auto">
          <a:xfrm>
            <a:off x="2484438" y="2708275"/>
            <a:ext cx="1512887" cy="1401763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/>
              <a:t>РАСХОДЫ</a:t>
            </a:r>
          </a:p>
        </p:txBody>
      </p:sp>
      <p:sp>
        <p:nvSpPr>
          <p:cNvPr id="14342" name="Text Box 17"/>
          <p:cNvSpPr txBox="1">
            <a:spLocks noChangeArrowheads="1"/>
          </p:cNvSpPr>
          <p:nvPr/>
        </p:nvSpPr>
        <p:spPr bwMode="auto">
          <a:xfrm>
            <a:off x="395288" y="4292600"/>
            <a:ext cx="4105275" cy="217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ru-RU" altLang="ru-RU" sz="1600" b="1"/>
              <a:t>Дефицит (расходы больше доходов)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/>
              <a:t>При превышении расходов над доходами принимается решение об источниках покрытия  дефицита (например, использовать имеющиеся накопления, остатки, взять в долг)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ru-RU" altLang="ru-RU" sz="1600"/>
          </a:p>
        </p:txBody>
      </p:sp>
      <p:sp>
        <p:nvSpPr>
          <p:cNvPr id="14343" name="AutoShape 8"/>
          <p:cNvSpPr>
            <a:spLocks noChangeArrowheads="1"/>
          </p:cNvSpPr>
          <p:nvPr/>
        </p:nvSpPr>
        <p:spPr bwMode="auto">
          <a:xfrm>
            <a:off x="5003800" y="2708275"/>
            <a:ext cx="1512888" cy="1401763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/>
              <a:t>ДОХОДЫ</a:t>
            </a:r>
          </a:p>
        </p:txBody>
      </p:sp>
      <p:sp>
        <p:nvSpPr>
          <p:cNvPr id="14344" name="AutoShape 6"/>
          <p:cNvSpPr>
            <a:spLocks noChangeArrowheads="1"/>
          </p:cNvSpPr>
          <p:nvPr/>
        </p:nvSpPr>
        <p:spPr bwMode="auto">
          <a:xfrm>
            <a:off x="7451725" y="3068638"/>
            <a:ext cx="914400" cy="6096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/>
              <a:t>РАСХОДЫ</a:t>
            </a:r>
          </a:p>
        </p:txBody>
      </p:sp>
      <p:sp>
        <p:nvSpPr>
          <p:cNvPr id="14345" name="Text Box 18"/>
          <p:cNvSpPr txBox="1">
            <a:spLocks noChangeArrowheads="1"/>
          </p:cNvSpPr>
          <p:nvPr/>
        </p:nvSpPr>
        <p:spPr bwMode="auto">
          <a:xfrm>
            <a:off x="4787900" y="4365625"/>
            <a:ext cx="4105275" cy="192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ru-RU" altLang="ru-RU" sz="1600" b="1"/>
              <a:t>Профицит (доходы больше расходов)</a:t>
            </a:r>
            <a:r>
              <a:rPr lang="ru-RU" altLang="ru-RU" sz="1600"/>
              <a:t> </a:t>
            </a:r>
            <a:r>
              <a:rPr lang="ru-RU" altLang="ru-RU" sz="1600" b="1"/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/>
              <a:t>При превышении расходов над доходами принимается решение как их использовать (например, накапливать резервы, остатки,  погашать в долг)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ru-RU" altLang="ru-RU" sz="160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84213" y="260350"/>
            <a:ext cx="8229600" cy="77787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b="1">
                <a:latin typeface="Times New Roman" panose="02020603050405020304" pitchFamily="18" charset="0"/>
              </a:rPr>
              <a:t>Прогноз консолидированного бюджета Чамзинского муниципального района Республики Мордовия</a:t>
            </a:r>
            <a:r>
              <a:rPr lang="ru-RU" altLang="ru-RU" sz="2000">
                <a:latin typeface="Times New Roman" panose="02020603050405020304" pitchFamily="18" charset="0"/>
              </a:rPr>
              <a:t/>
            </a:r>
            <a:br>
              <a:rPr lang="ru-RU" altLang="ru-RU" sz="2000">
                <a:latin typeface="Times New Roman" panose="02020603050405020304" pitchFamily="18" charset="0"/>
              </a:rPr>
            </a:br>
            <a:r>
              <a:rPr lang="ru-RU" altLang="ru-RU" sz="2000">
                <a:latin typeface="Times New Roman" panose="02020603050405020304" pitchFamily="18" charset="0"/>
              </a:rPr>
              <a:t>(тыс.рублей)</a:t>
            </a:r>
          </a:p>
        </p:txBody>
      </p:sp>
      <p:graphicFrame>
        <p:nvGraphicFramePr>
          <p:cNvPr id="108698" name="Group 154"/>
          <p:cNvGraphicFramePr>
            <a:graphicFrameLocks noGrp="1"/>
          </p:cNvGraphicFramePr>
          <p:nvPr>
            <p:ph/>
          </p:nvPr>
        </p:nvGraphicFramePr>
        <p:xfrm>
          <a:off x="468313" y="1700213"/>
          <a:ext cx="8496300" cy="3892550"/>
        </p:xfrm>
        <a:graphic>
          <a:graphicData uri="http://schemas.openxmlformats.org/drawingml/2006/table">
            <a:tbl>
              <a:tblPr/>
              <a:tblGrid>
                <a:gridCol w="3240087"/>
                <a:gridCol w="1223963"/>
                <a:gridCol w="1008062"/>
                <a:gridCol w="1008063"/>
                <a:gridCol w="1008062"/>
                <a:gridCol w="1008063"/>
              </a:tblGrid>
              <a:tr h="57943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Показатель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Факт      2019 г.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План        2020 г.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48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kumimoji="0" lang="en-US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Доходы, всего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609 831,5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489 324,2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732 391,7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464 577,7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428 943,8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в том числе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налоговые и неналоговые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208 307,8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202 179,4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206 262,8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210 919,0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217 885,8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3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безвозмездные поступления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401 523,7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287 144,8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526 128,9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253 658,7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211 058,0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Расходы, всего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612 697,8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489 324,2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733 289,3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464 372,9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428 636,6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Дефицит (-), профицит (+)</a:t>
                      </a:r>
                      <a:endParaRPr kumimoji="0" lang="ru-RU" alt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-2 866,3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+102,4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+204,8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+307,2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altLang="ru-RU" sz="3000" b="1" dirty="0">
                <a:latin typeface="Times New Roman" panose="02020603050405020304" pitchFamily="18" charset="0"/>
              </a:rPr>
              <a:t>Основные характеристики бюджета </a:t>
            </a:r>
            <a:r>
              <a:rPr lang="ru-RU" altLang="ru-RU" sz="3000" b="1" dirty="0" err="1">
                <a:latin typeface="Times New Roman" panose="02020603050405020304" pitchFamily="18" charset="0"/>
              </a:rPr>
              <a:t>Чамзинского</a:t>
            </a:r>
            <a:r>
              <a:rPr lang="ru-RU" altLang="ru-RU" sz="3000" b="1" dirty="0">
                <a:latin typeface="Times New Roman" panose="02020603050405020304" pitchFamily="18" charset="0"/>
              </a:rPr>
              <a:t> муниципального района Республики Мордовия за 2019-2023 годы</a:t>
            </a:r>
            <a:endParaRPr lang="ru-RU" sz="3000" dirty="0"/>
          </a:p>
        </p:txBody>
      </p:sp>
      <p:graphicFrame>
        <p:nvGraphicFramePr>
          <p:cNvPr id="16387" name="Объект 5"/>
          <p:cNvGraphicFramePr>
            <a:graphicFrameLocks noGrp="1"/>
          </p:cNvGraphicFramePr>
          <p:nvPr>
            <p:ph idx="1"/>
          </p:nvPr>
        </p:nvGraphicFramePr>
        <p:xfrm>
          <a:off x="250825" y="1625600"/>
          <a:ext cx="8642350" cy="452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" name="Chart" r:id="rId4" imgW="8644877" imgH="4529721" progId="Excel.Chart.8">
                  <p:embed/>
                </p:oleObj>
              </mc:Choice>
              <mc:Fallback>
                <p:oleObj name="Chart" r:id="rId4" imgW="8644877" imgH="4529721" progId="Excel.Chart.8">
                  <p:embed/>
                  <p:pic>
                    <p:nvPicPr>
                      <p:cNvPr id="0" name="Объект 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625600"/>
                        <a:ext cx="8642350" cy="452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ChangeArrowheads="1"/>
          </p:cNvSpPr>
          <p:nvPr/>
        </p:nvSpPr>
        <p:spPr bwMode="auto">
          <a:xfrm>
            <a:off x="3419475" y="2492375"/>
            <a:ext cx="2590800" cy="30241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u="sng">
                <a:latin typeface="Times New Roman" panose="02020603050405020304" pitchFamily="18" charset="0"/>
              </a:rPr>
              <a:t>Неналоговые доходы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 b="1" u="sng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Char char="-"/>
            </a:pPr>
            <a:r>
              <a:rPr lang="ru-RU" altLang="ru-RU" sz="1200">
                <a:latin typeface="Times New Roman" panose="02020603050405020304" pitchFamily="18" charset="0"/>
              </a:rPr>
              <a:t>доходы от продажи муниципального</a:t>
            </a:r>
          </a:p>
          <a:p>
            <a:pPr eaLnBrk="1" hangingPunct="1">
              <a:spcBef>
                <a:spcPct val="0"/>
              </a:spcBef>
              <a:buClrTx/>
              <a:buFontTx/>
              <a:buChar char="-"/>
            </a:pPr>
            <a:r>
              <a:rPr lang="ru-RU" altLang="ru-RU" sz="1200">
                <a:latin typeface="Times New Roman" panose="02020603050405020304" pitchFamily="18" charset="0"/>
              </a:rPr>
              <a:t>имущества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- доходы от использования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муниципального имущества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- плата при пользовании природными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ресурсами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- доходы от платных услуг,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оказываемых муниципальными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казенными учреждениями</a:t>
            </a:r>
          </a:p>
          <a:p>
            <a:pPr eaLnBrk="1" hangingPunct="1">
              <a:spcBef>
                <a:spcPct val="0"/>
              </a:spcBef>
              <a:buClrTx/>
              <a:buFontTx/>
              <a:buChar char="-"/>
            </a:pPr>
            <a:r>
              <a:rPr lang="ru-RU" altLang="ru-RU" sz="1200">
                <a:latin typeface="Times New Roman" panose="02020603050405020304" pitchFamily="18" charset="0"/>
              </a:rPr>
              <a:t> штрафы</a:t>
            </a:r>
          </a:p>
          <a:p>
            <a:pPr eaLnBrk="1" hangingPunct="1">
              <a:spcBef>
                <a:spcPct val="0"/>
              </a:spcBef>
              <a:buClrTx/>
              <a:buFontTx/>
              <a:buChar char="-"/>
            </a:pPr>
            <a:r>
              <a:rPr lang="ru-RU" altLang="ru-RU" sz="1200">
                <a:latin typeface="Times New Roman" panose="02020603050405020304" pitchFamily="18" charset="0"/>
              </a:rPr>
              <a:t> другие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200">
              <a:latin typeface="Times New Roman" panose="02020603050405020304" pitchFamily="18" charset="0"/>
            </a:endParaRPr>
          </a:p>
        </p:txBody>
      </p:sp>
      <p:sp>
        <p:nvSpPr>
          <p:cNvPr id="512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042988" y="188913"/>
            <a:ext cx="7772400" cy="1109662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1600"/>
              <a:t>ДОХОДЫ БЮДЖЕТА</a:t>
            </a:r>
          </a:p>
        </p:txBody>
      </p:sp>
      <p:sp>
        <p:nvSpPr>
          <p:cNvPr id="512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84213" y="1341438"/>
            <a:ext cx="7993062" cy="358775"/>
          </a:xfrm>
        </p:spPr>
        <p:txBody>
          <a:bodyPr/>
          <a:lstStyle/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2000">
                <a:latin typeface="Times New Roman" panose="02020603050405020304" pitchFamily="18" charset="0"/>
              </a:rPr>
              <a:t>Доходы бюджета – безвозмездные и безвозвратные поступления денежных средств в бюджет</a:t>
            </a:r>
          </a:p>
        </p:txBody>
      </p:sp>
      <p:sp>
        <p:nvSpPr>
          <p:cNvPr id="17413" name="Rectangle 9"/>
          <p:cNvSpPr>
            <a:spLocks noChangeArrowheads="1"/>
          </p:cNvSpPr>
          <p:nvPr/>
        </p:nvSpPr>
        <p:spPr bwMode="auto">
          <a:xfrm>
            <a:off x="900113" y="2565400"/>
            <a:ext cx="18716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800"/>
          </a:p>
        </p:txBody>
      </p:sp>
      <p:sp>
        <p:nvSpPr>
          <p:cNvPr id="17414" name="Rectangle 5"/>
          <p:cNvSpPr>
            <a:spLocks noChangeArrowheads="1"/>
          </p:cNvSpPr>
          <p:nvPr/>
        </p:nvSpPr>
        <p:spPr bwMode="auto">
          <a:xfrm>
            <a:off x="468313" y="2133600"/>
            <a:ext cx="2735262" cy="42481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 b="1" u="sng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u="sng">
                <a:latin typeface="Times New Roman" panose="02020603050405020304" pitchFamily="18" charset="0"/>
              </a:rPr>
              <a:t>Налоговые доходы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 b="1" u="sng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Поступления от уплаты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налогов, установленных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Налоговым кодексом РФ: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20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Char char="-"/>
            </a:pPr>
            <a:r>
              <a:rPr lang="ru-RU" altLang="ru-RU" sz="1200">
                <a:latin typeface="Times New Roman" panose="02020603050405020304" pitchFamily="18" charset="0"/>
              </a:rPr>
              <a:t>налог на доходы физических лиц</a:t>
            </a:r>
            <a:br>
              <a:rPr lang="ru-RU" altLang="ru-RU" sz="1200">
                <a:latin typeface="Times New Roman" panose="02020603050405020304" pitchFamily="18" charset="0"/>
              </a:rPr>
            </a:br>
            <a:r>
              <a:rPr lang="ru-RU" altLang="ru-RU" sz="1200">
                <a:latin typeface="Times New Roman" panose="02020603050405020304" pitchFamily="18" charset="0"/>
              </a:rPr>
              <a:t>- акцизы на ГСМ</a:t>
            </a:r>
          </a:p>
          <a:p>
            <a:pPr eaLnBrk="1" hangingPunct="1">
              <a:spcBef>
                <a:spcPct val="0"/>
              </a:spcBef>
              <a:buClrTx/>
              <a:buFontTx/>
              <a:buChar char="-"/>
            </a:pPr>
            <a:r>
              <a:rPr lang="ru-RU" altLang="ru-RU" sz="1200">
                <a:latin typeface="Times New Roman" panose="02020603050405020304" pitchFamily="18" charset="0"/>
              </a:rPr>
              <a:t> налоги на совокупный доход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-государственная пошлина (подле-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жащая зачислению по месту гос.ре-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гистрации, совершения юридически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значимых действий или выдачи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документов)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200">
              <a:latin typeface="Times New Roman" panose="02020603050405020304" pitchFamily="18" charset="0"/>
            </a:endParaRPr>
          </a:p>
        </p:txBody>
      </p:sp>
      <p:sp>
        <p:nvSpPr>
          <p:cNvPr id="17415" name="Rectangle 8"/>
          <p:cNvSpPr>
            <a:spLocks noChangeArrowheads="1"/>
          </p:cNvSpPr>
          <p:nvPr/>
        </p:nvSpPr>
        <p:spPr bwMode="auto">
          <a:xfrm>
            <a:off x="6227763" y="3068638"/>
            <a:ext cx="2232025" cy="2232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u="sng">
                <a:latin typeface="Times New Roman" panose="02020603050405020304" pitchFamily="18" charset="0"/>
              </a:rPr>
              <a:t>Безвозмездные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u="sng">
                <a:latin typeface="Times New Roman" panose="02020603050405020304" pitchFamily="18" charset="0"/>
              </a:rPr>
              <a:t>поступления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800" b="1" u="sng">
              <a:latin typeface="Garamond" panose="02020404030301010803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Поступления от других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 бюджетов(межбюджетные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трансферты), организаций,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граждан (кроме налоговых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</a:rPr>
              <a:t>и неналоговых доходов)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altLang="ru-RU" sz="2600" b="1" dirty="0"/>
              <a:t>Доходная часть бюджета </a:t>
            </a:r>
            <a:r>
              <a:rPr lang="ru-RU" altLang="ru-RU" sz="2600" b="1" dirty="0" err="1"/>
              <a:t>Чамзинского</a:t>
            </a:r>
            <a:r>
              <a:rPr lang="ru-RU" altLang="ru-RU" sz="2600" b="1" dirty="0"/>
              <a:t> муниципального района Республики Мордовия</a:t>
            </a:r>
            <a:br>
              <a:rPr lang="ru-RU" altLang="ru-RU" sz="2600" b="1" dirty="0"/>
            </a:br>
            <a:r>
              <a:rPr lang="ru-RU" altLang="ru-RU" sz="2600" dirty="0"/>
              <a:t>(</a:t>
            </a:r>
            <a:r>
              <a:rPr lang="ru-RU" altLang="ru-RU" sz="2600" dirty="0" err="1"/>
              <a:t>тыс.рублей</a:t>
            </a:r>
            <a:r>
              <a:rPr lang="ru-RU" altLang="ru-RU" sz="2600" dirty="0"/>
              <a:t>)</a:t>
            </a:r>
            <a:endParaRPr lang="ru-RU" sz="2600" dirty="0"/>
          </a:p>
        </p:txBody>
      </p:sp>
      <p:graphicFrame>
        <p:nvGraphicFramePr>
          <p:cNvPr id="18435" name="Объект 5"/>
          <p:cNvGraphicFramePr>
            <a:graphicFrameLocks noGrp="1"/>
          </p:cNvGraphicFramePr>
          <p:nvPr>
            <p:ph idx="1"/>
          </p:nvPr>
        </p:nvGraphicFramePr>
        <p:xfrm>
          <a:off x="252413" y="1625600"/>
          <a:ext cx="8639175" cy="452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6" name="Chart" r:id="rId4" imgW="8644877" imgH="4529721" progId="Excel.Chart.8">
                  <p:embed/>
                </p:oleObj>
              </mc:Choice>
              <mc:Fallback>
                <p:oleObj name="Chart" r:id="rId4" imgW="8644877" imgH="4529721" progId="Excel.Chart.8">
                  <p:embed/>
                  <p:pic>
                    <p:nvPicPr>
                      <p:cNvPr id="0" name="Объект 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2413" y="1625600"/>
                        <a:ext cx="8639175" cy="452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Заголовок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000" b="1" dirty="0"/>
              <a:t>Структура доходов бюджета </a:t>
            </a:r>
            <a:r>
              <a:rPr lang="ru-RU" altLang="ru-RU" sz="2000" b="1" dirty="0" err="1"/>
              <a:t>Чамзинского</a:t>
            </a:r>
            <a:r>
              <a:rPr lang="ru-RU" altLang="ru-RU" sz="2000" b="1" dirty="0"/>
              <a:t> муниципального района Республики Мордовия в 2019-2023 годах</a:t>
            </a:r>
            <a:r>
              <a:rPr lang="ru-RU" altLang="ru-RU" sz="2400" b="1" dirty="0"/>
              <a:t/>
            </a:r>
            <a:br>
              <a:rPr lang="ru-RU" altLang="ru-RU" sz="2400" b="1" dirty="0"/>
            </a:br>
            <a:r>
              <a:rPr lang="ru-RU" altLang="ru-RU" sz="1600" dirty="0">
                <a:latin typeface="Times New Roman" panose="02020603050405020304" pitchFamily="18" charset="0"/>
              </a:rPr>
              <a:t>(</a:t>
            </a:r>
            <a:r>
              <a:rPr lang="ru-RU" altLang="ru-RU" sz="1600" dirty="0" err="1">
                <a:latin typeface="Times New Roman" panose="02020603050405020304" pitchFamily="18" charset="0"/>
              </a:rPr>
              <a:t>тыс.рублей</a:t>
            </a:r>
            <a:r>
              <a:rPr lang="ru-RU" altLang="ru-RU" sz="1600" dirty="0">
                <a:latin typeface="Times New Roman" panose="02020603050405020304" pitchFamily="18" charset="0"/>
              </a:rPr>
              <a:t>)</a:t>
            </a:r>
            <a:br>
              <a:rPr lang="ru-RU" altLang="ru-RU" sz="1600" dirty="0">
                <a:latin typeface="Times New Roman" panose="02020603050405020304" pitchFamily="18" charset="0"/>
              </a:rPr>
            </a:br>
            <a:endParaRPr lang="ru-RU" altLang="ru-RU" sz="16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238595" name="Group 3"/>
          <p:cNvGraphicFramePr>
            <a:graphicFrameLocks noGrp="1"/>
          </p:cNvGraphicFramePr>
          <p:nvPr>
            <p:ph sz="quarter" idx="1"/>
          </p:nvPr>
        </p:nvGraphicFramePr>
        <p:xfrm>
          <a:off x="468313" y="1196975"/>
          <a:ext cx="8135937" cy="2492375"/>
        </p:xfrm>
        <a:graphic>
          <a:graphicData uri="http://schemas.openxmlformats.org/drawingml/2006/table">
            <a:tbl>
              <a:tblPr/>
              <a:tblGrid>
                <a:gridCol w="2374900"/>
                <a:gridCol w="1008062"/>
                <a:gridCol w="1081088"/>
                <a:gridCol w="1223962"/>
                <a:gridCol w="1295400"/>
                <a:gridCol w="1152525"/>
              </a:tblGrid>
              <a:tr h="27434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2019 год (Факт)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2020 год (План)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38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kumimoji="0" lang="en-US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Налоговые доходы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122215,8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117133,6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114731,2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115889,6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120350,4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темп роста, %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99,9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95,8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97,9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101,0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103,8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Неналоговые доходы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13286,8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7264,2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9474,4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9750,9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10045,7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темп роста, %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169,8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54,7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130,4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102,9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103,0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Безвозмездные поступления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386596,1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284193,7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393764,8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250428,4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207394,7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темп роста, %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119,5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73,5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138,6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63,6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82,8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9519" name="Объект 15"/>
          <p:cNvGraphicFramePr>
            <a:graphicFrameLocks noGrp="1"/>
          </p:cNvGraphicFramePr>
          <p:nvPr>
            <p:ph sz="quarter" idx="2"/>
          </p:nvPr>
        </p:nvGraphicFramePr>
        <p:xfrm>
          <a:off x="3581400" y="3937000"/>
          <a:ext cx="2097088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4" name="Chart" r:id="rId4" imgW="2103302" imgH="2310584" progId="Excel.Chart.8">
                  <p:embed/>
                </p:oleObj>
              </mc:Choice>
              <mc:Fallback>
                <p:oleObj name="Chart" r:id="rId4" imgW="2103302" imgH="2310584" progId="Excel.Chart.8">
                  <p:embed/>
                  <p:pic>
                    <p:nvPicPr>
                      <p:cNvPr id="0" name="Объект 1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3937000"/>
                        <a:ext cx="2097088" cy="230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520" name="Объект 9"/>
          <p:cNvGraphicFramePr>
            <a:graphicFrameLocks noGrp="1"/>
          </p:cNvGraphicFramePr>
          <p:nvPr>
            <p:ph sz="quarter" idx="3"/>
          </p:nvPr>
        </p:nvGraphicFramePr>
        <p:xfrm>
          <a:off x="250825" y="3913188"/>
          <a:ext cx="1995488" cy="215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5" name="Chart" r:id="rId7" imgW="1999661" imgH="2170364" progId="Excel.Chart.8">
                  <p:embed/>
                </p:oleObj>
              </mc:Choice>
              <mc:Fallback>
                <p:oleObj name="Chart" r:id="rId7" imgW="1999661" imgH="2170364" progId="Excel.Chart.8">
                  <p:embed/>
                  <p:pic>
                    <p:nvPicPr>
                      <p:cNvPr id="0" name="Объект 9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3913188"/>
                        <a:ext cx="1995488" cy="215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521" name="Объект 12"/>
          <p:cNvGraphicFramePr>
            <a:graphicFrameLocks noGrp="1"/>
          </p:cNvGraphicFramePr>
          <p:nvPr>
            <p:ph sz="quarter" idx="4"/>
          </p:nvPr>
        </p:nvGraphicFramePr>
        <p:xfrm>
          <a:off x="1928813" y="3954463"/>
          <a:ext cx="1995487" cy="216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6" name="Chart" r:id="rId10" imgW="1999661" imgH="2170364" progId="Excel.Chart.8">
                  <p:embed/>
                </p:oleObj>
              </mc:Choice>
              <mc:Fallback>
                <p:oleObj name="Chart" r:id="rId10" imgW="1999661" imgH="2170364" progId="Excel.Chart.8">
                  <p:embed/>
                  <p:pic>
                    <p:nvPicPr>
                      <p:cNvPr id="0" name="Объект 12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813" y="3954463"/>
                        <a:ext cx="1995487" cy="2160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522" name="Диаграмма 18"/>
          <p:cNvGraphicFramePr>
            <a:graphicFrameLocks/>
          </p:cNvGraphicFramePr>
          <p:nvPr/>
        </p:nvGraphicFramePr>
        <p:xfrm>
          <a:off x="5500688" y="3913188"/>
          <a:ext cx="1954212" cy="2333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7" name="Chart" r:id="rId13" imgW="1956986" imgH="2341067" progId="Excel.Chart.8">
                  <p:embed/>
                </p:oleObj>
              </mc:Choice>
              <mc:Fallback>
                <p:oleObj name="Chart" r:id="rId13" imgW="1956986" imgH="2341067" progId="Excel.Chart.8">
                  <p:embed/>
                  <p:pic>
                    <p:nvPicPr>
                      <p:cNvPr id="0" name="Диаграмма 18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0688" y="3913188"/>
                        <a:ext cx="1954212" cy="2333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523" name="Диаграмма 21"/>
          <p:cNvGraphicFramePr>
            <a:graphicFrameLocks/>
          </p:cNvGraphicFramePr>
          <p:nvPr/>
        </p:nvGraphicFramePr>
        <p:xfrm>
          <a:off x="7097713" y="3962400"/>
          <a:ext cx="1995487" cy="2255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8" name="Chart" r:id="rId16" imgW="1999661" imgH="2261812" progId="Excel.Chart.8">
                  <p:embed/>
                </p:oleObj>
              </mc:Choice>
              <mc:Fallback>
                <p:oleObj name="Chart" r:id="rId16" imgW="1999661" imgH="2261812" progId="Excel.Chart.8">
                  <p:embed/>
                  <p:pic>
                    <p:nvPicPr>
                      <p:cNvPr id="0" name="Диаграмма 21"/>
                      <p:cNvPicPr>
                        <a:picLocks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97713" y="3962400"/>
                        <a:ext cx="1995487" cy="2255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000" dirty="0"/>
              <a:t>Налоговые доходы бюджета </a:t>
            </a:r>
            <a:r>
              <a:rPr lang="ru-RU" altLang="ru-RU" sz="2000" dirty="0" err="1"/>
              <a:t>Чамзинского</a:t>
            </a:r>
            <a:r>
              <a:rPr lang="ru-RU" altLang="ru-RU" sz="2000" dirty="0"/>
              <a:t> муниципального района Республики Мордовия в 2019-2023 годах</a:t>
            </a:r>
            <a:br>
              <a:rPr lang="ru-RU" altLang="ru-RU" sz="2000" dirty="0"/>
            </a:br>
            <a:r>
              <a:rPr lang="ru-RU" altLang="ru-RU" sz="1600" dirty="0">
                <a:latin typeface="Times New Roman" panose="02020603050405020304" pitchFamily="18" charset="0"/>
              </a:rPr>
              <a:t>(</a:t>
            </a:r>
            <a:r>
              <a:rPr lang="ru-RU" altLang="ru-RU" sz="1600" dirty="0" err="1">
                <a:latin typeface="Times New Roman" panose="02020603050405020304" pitchFamily="18" charset="0"/>
              </a:rPr>
              <a:t>тыс.рублей</a:t>
            </a:r>
            <a:r>
              <a:rPr lang="ru-RU" altLang="ru-RU" sz="1600" dirty="0">
                <a:latin typeface="Times New Roman" panose="02020603050405020304" pitchFamily="18" charset="0"/>
              </a:rPr>
              <a:t>)</a:t>
            </a:r>
            <a:endParaRPr lang="ru-RU" altLang="ru-RU" sz="24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20483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468313" y="1628775"/>
          <a:ext cx="8229600" cy="452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4" name="Chart" r:id="rId4" imgW="8236410" imgH="4529721" progId="Excel.Chart.8">
                  <p:embed/>
                </p:oleObj>
              </mc:Choice>
              <mc:Fallback>
                <p:oleObj name="Chart" r:id="rId4" imgW="8236410" imgH="4529721" progId="Excel.Chart.8">
                  <p:embed/>
                  <p:pic>
                    <p:nvPicPr>
                      <p:cNvPr id="0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628775"/>
                        <a:ext cx="8229600" cy="452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3" name="Rectangle 3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dirty="0"/>
              <a:t>Неналоговые доходы бюджета </a:t>
            </a:r>
            <a:r>
              <a:rPr lang="ru-RU" altLang="ru-RU" sz="2000" dirty="0" err="1"/>
              <a:t>Чамзинского</a:t>
            </a:r>
            <a:r>
              <a:rPr lang="ru-RU" altLang="ru-RU" sz="2000" dirty="0"/>
              <a:t> муниципального района Республики Мордовия в 2019-2023</a:t>
            </a:r>
            <a:br>
              <a:rPr lang="ru-RU" altLang="ru-RU" sz="2000" dirty="0"/>
            </a:br>
            <a:r>
              <a:rPr lang="ru-RU" altLang="ru-RU" sz="2000" dirty="0"/>
              <a:t> годах </a:t>
            </a:r>
            <a:r>
              <a:rPr lang="ru-RU" altLang="ru-RU" sz="1600" dirty="0"/>
              <a:t>(</a:t>
            </a:r>
            <a:r>
              <a:rPr lang="ru-RU" altLang="ru-RU" sz="1600" dirty="0" err="1"/>
              <a:t>тыс.рублей</a:t>
            </a:r>
            <a:r>
              <a:rPr lang="ru-RU" altLang="ru-RU" sz="1600" dirty="0"/>
              <a:t>)</a:t>
            </a:r>
          </a:p>
        </p:txBody>
      </p:sp>
      <p:graphicFrame>
        <p:nvGraphicFramePr>
          <p:cNvPr id="2" name="Object 2"/>
          <p:cNvGraphicFramePr>
            <a:graphicFrameLocks noGrp="1" noChangeAspect="1"/>
          </p:cNvGraphicFramePr>
          <p:nvPr>
            <p:ph/>
          </p:nvPr>
        </p:nvGraphicFramePr>
        <p:xfrm>
          <a:off x="-125413" y="706438"/>
          <a:ext cx="9250363" cy="63134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0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3" grpId="0"/>
      <p:bldGraphic spid="2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Группа 15"/>
          <p:cNvGrpSpPr>
            <a:grpSpLocks/>
          </p:cNvGrpSpPr>
          <p:nvPr/>
        </p:nvGrpSpPr>
        <p:grpSpPr bwMode="auto">
          <a:xfrm>
            <a:off x="523875" y="700088"/>
            <a:ext cx="8088313" cy="5391150"/>
            <a:chOff x="917603" y="665366"/>
            <a:chExt cx="7658377" cy="4462544"/>
          </a:xfrm>
        </p:grpSpPr>
        <p:sp>
          <p:nvSpPr>
            <p:cNvPr id="17" name="Полилиния: фигура 16"/>
            <p:cNvSpPr/>
            <p:nvPr/>
          </p:nvSpPr>
          <p:spPr>
            <a:xfrm>
              <a:off x="5112801" y="2773116"/>
              <a:ext cx="2704105" cy="88961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44543"/>
                  </a:lnTo>
                  <a:lnTo>
                    <a:pt x="2704560" y="444543"/>
                  </a:lnTo>
                  <a:lnTo>
                    <a:pt x="2704560" y="88908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Полилиния: фигура 17"/>
            <p:cNvSpPr/>
            <p:nvPr/>
          </p:nvSpPr>
          <p:spPr>
            <a:xfrm>
              <a:off x="5019607" y="2773116"/>
              <a:ext cx="946963" cy="96320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518189"/>
                  </a:lnTo>
                  <a:lnTo>
                    <a:pt x="947280" y="518189"/>
                  </a:lnTo>
                  <a:lnTo>
                    <a:pt x="947280" y="962733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ru-RU" dirty="0"/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943376" y="2773116"/>
              <a:ext cx="1169424" cy="101445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065698" y="0"/>
                  </a:moveTo>
                  <a:lnTo>
                    <a:pt x="1065698" y="569502"/>
                  </a:lnTo>
                  <a:lnTo>
                    <a:pt x="0" y="569502"/>
                  </a:lnTo>
                  <a:lnTo>
                    <a:pt x="0" y="101404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Полилиния: фигура 19"/>
            <p:cNvSpPr/>
            <p:nvPr/>
          </p:nvSpPr>
          <p:spPr>
            <a:xfrm>
              <a:off x="917603" y="3578622"/>
              <a:ext cx="1568037" cy="1549288"/>
            </a:xfrm>
            <a:custGeom>
              <a:avLst/>
              <a:gdLst>
                <a:gd name="connsiteX0" fmla="*/ 0 w 1708105"/>
                <a:gd name="connsiteY0" fmla="*/ 0 h 1443475"/>
                <a:gd name="connsiteX1" fmla="*/ 1708105 w 1708105"/>
                <a:gd name="connsiteY1" fmla="*/ 0 h 1443475"/>
                <a:gd name="connsiteX2" fmla="*/ 1708105 w 1708105"/>
                <a:gd name="connsiteY2" fmla="*/ 1443475 h 1443475"/>
                <a:gd name="connsiteX3" fmla="*/ 0 w 1708105"/>
                <a:gd name="connsiteY3" fmla="*/ 1443475 h 1443475"/>
                <a:gd name="connsiteX4" fmla="*/ 0 w 1708105"/>
                <a:gd name="connsiteY4" fmla="*/ 0 h 1443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08105" h="1443475">
                  <a:moveTo>
                    <a:pt x="0" y="0"/>
                  </a:moveTo>
                  <a:lnTo>
                    <a:pt x="1708105" y="0"/>
                  </a:lnTo>
                  <a:lnTo>
                    <a:pt x="1708105" y="1443475"/>
                  </a:lnTo>
                  <a:lnTo>
                    <a:pt x="0" y="1443475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5080" tIns="5080" rIns="5080" bIns="5080" spcCol="1270" anchor="ctr"/>
            <a:lstStyle/>
            <a:p>
              <a:pPr algn="ctr" defTabSz="355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1000" dirty="0"/>
                <a:t>Дотации (от лат. «</a:t>
              </a:r>
              <a:r>
                <a:rPr lang="en-US" sz="1000" dirty="0" err="1"/>
                <a:t>Dotatio</a:t>
              </a:r>
              <a:r>
                <a:rPr lang="ru-RU" sz="1000" dirty="0"/>
                <a:t>» - дар, пожертвование) предоставляются для покрытия разрыва между доходами и расходами</a:t>
              </a: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2957974" y="665366"/>
              <a:ext cx="4233748" cy="2116874"/>
            </a:xfrm>
            <a:custGeom>
              <a:avLst/>
              <a:gdLst>
                <a:gd name="connsiteX0" fmla="*/ 0 w 4233748"/>
                <a:gd name="connsiteY0" fmla="*/ 0 h 2116874"/>
                <a:gd name="connsiteX1" fmla="*/ 4233748 w 4233748"/>
                <a:gd name="connsiteY1" fmla="*/ 0 h 2116874"/>
                <a:gd name="connsiteX2" fmla="*/ 4233748 w 4233748"/>
                <a:gd name="connsiteY2" fmla="*/ 2116874 h 2116874"/>
                <a:gd name="connsiteX3" fmla="*/ 0 w 4233748"/>
                <a:gd name="connsiteY3" fmla="*/ 2116874 h 2116874"/>
                <a:gd name="connsiteX4" fmla="*/ 0 w 4233748"/>
                <a:gd name="connsiteY4" fmla="*/ 0 h 2116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33748" h="2116874">
                  <a:moveTo>
                    <a:pt x="0" y="0"/>
                  </a:moveTo>
                  <a:lnTo>
                    <a:pt x="4233748" y="0"/>
                  </a:lnTo>
                  <a:lnTo>
                    <a:pt x="4233748" y="2116874"/>
                  </a:lnTo>
                  <a:lnTo>
                    <a:pt x="0" y="2116874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5080" tIns="5080" rIns="5080" bIns="5080" spcCol="1270" anchor="ctr"/>
            <a:lstStyle/>
            <a:p>
              <a:pPr algn="ctr" eaLnBrk="1" hangingPunct="1">
                <a:defRPr/>
              </a:pPr>
              <a:r>
                <a:rPr lang="ru-RU" altLang="ru-RU" sz="2000" dirty="0">
                  <a:solidFill>
                    <a:schemeClr val="tx1"/>
                  </a:solidFill>
                </a:rPr>
                <a:t>Безвозмездные </a:t>
              </a:r>
            </a:p>
            <a:p>
              <a:pPr algn="ctr" eaLnBrk="1" hangingPunct="1">
                <a:defRPr/>
              </a:pPr>
              <a:r>
                <a:rPr lang="ru-RU" altLang="ru-RU" sz="2000" dirty="0">
                  <a:solidFill>
                    <a:schemeClr val="tx1"/>
                  </a:solidFill>
                </a:rPr>
                <a:t>поступления</a:t>
              </a:r>
            </a:p>
            <a:p>
              <a:pPr algn="ctr" eaLnBrk="1" hangingPunct="1">
                <a:defRPr/>
              </a:pPr>
              <a:endParaRPr lang="ru-RU" altLang="ru-RU" sz="800" dirty="0">
                <a:solidFill>
                  <a:schemeClr val="tx1"/>
                </a:solidFill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2958130" y="3565811"/>
              <a:ext cx="1568037" cy="1549288"/>
            </a:xfrm>
            <a:custGeom>
              <a:avLst/>
              <a:gdLst>
                <a:gd name="connsiteX0" fmla="*/ 0 w 2203242"/>
                <a:gd name="connsiteY0" fmla="*/ 0 h 1514221"/>
                <a:gd name="connsiteX1" fmla="*/ 2203242 w 2203242"/>
                <a:gd name="connsiteY1" fmla="*/ 0 h 1514221"/>
                <a:gd name="connsiteX2" fmla="*/ 2203242 w 2203242"/>
                <a:gd name="connsiteY2" fmla="*/ 1514221 h 1514221"/>
                <a:gd name="connsiteX3" fmla="*/ 0 w 2203242"/>
                <a:gd name="connsiteY3" fmla="*/ 1514221 h 1514221"/>
                <a:gd name="connsiteX4" fmla="*/ 0 w 2203242"/>
                <a:gd name="connsiteY4" fmla="*/ 0 h 1514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3242" h="1514221">
                  <a:moveTo>
                    <a:pt x="0" y="0"/>
                  </a:moveTo>
                  <a:lnTo>
                    <a:pt x="2203242" y="0"/>
                  </a:lnTo>
                  <a:lnTo>
                    <a:pt x="2203242" y="1514221"/>
                  </a:lnTo>
                  <a:lnTo>
                    <a:pt x="0" y="1514221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5080" tIns="5080" rIns="5080" bIns="5080" spcCol="1270" anchor="ctr"/>
            <a:lstStyle/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Субсидии (от лат. «</a:t>
              </a:r>
              <a:r>
                <a:rPr lang="en-US" altLang="ru-RU" sz="1000" dirty="0" err="1">
                  <a:solidFill>
                    <a:schemeClr val="tx1"/>
                  </a:solidFill>
                </a:rPr>
                <a:t>Subsidium</a:t>
              </a:r>
              <a:r>
                <a:rPr lang="ru-RU" altLang="ru-RU" sz="1000" dirty="0">
                  <a:solidFill>
                    <a:schemeClr val="tx1"/>
                  </a:solidFill>
                </a:rPr>
                <a:t>» - </a:t>
              </a:r>
            </a:p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поддержка) предоставляются</a:t>
              </a:r>
            </a:p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на условиях </a:t>
              </a:r>
              <a:r>
                <a:rPr lang="ru-RU" altLang="ru-RU" sz="1000" dirty="0" err="1">
                  <a:solidFill>
                    <a:schemeClr val="tx1"/>
                  </a:solidFill>
                </a:rPr>
                <a:t>софинансирования</a:t>
              </a:r>
              <a:endParaRPr lang="ru-RU" altLang="ru-RU" sz="1000" dirty="0">
                <a:solidFill>
                  <a:schemeClr val="tx1"/>
                </a:solidFill>
              </a:endParaRPr>
            </a:p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расходов других бюджетов  </a:t>
              </a:r>
            </a:p>
            <a:p>
              <a:pPr algn="ctr" eaLnBrk="1" hangingPunct="1">
                <a:defRPr/>
              </a:pPr>
              <a:endParaRPr lang="ru-RU" altLang="ru-RU" sz="800" dirty="0">
                <a:solidFill>
                  <a:schemeClr val="tx1"/>
                </a:solidFill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5030090" y="3551453"/>
              <a:ext cx="1568037" cy="1549288"/>
            </a:xfrm>
            <a:custGeom>
              <a:avLst/>
              <a:gdLst>
                <a:gd name="connsiteX0" fmla="*/ 0 w 1427704"/>
                <a:gd name="connsiteY0" fmla="*/ 0 h 1475376"/>
                <a:gd name="connsiteX1" fmla="*/ 1427704 w 1427704"/>
                <a:gd name="connsiteY1" fmla="*/ 0 h 1475376"/>
                <a:gd name="connsiteX2" fmla="*/ 1427704 w 1427704"/>
                <a:gd name="connsiteY2" fmla="*/ 1475376 h 1475376"/>
                <a:gd name="connsiteX3" fmla="*/ 0 w 1427704"/>
                <a:gd name="connsiteY3" fmla="*/ 1475376 h 1475376"/>
                <a:gd name="connsiteX4" fmla="*/ 0 w 1427704"/>
                <a:gd name="connsiteY4" fmla="*/ 0 h 1475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7704" h="1475376">
                  <a:moveTo>
                    <a:pt x="0" y="0"/>
                  </a:moveTo>
                  <a:lnTo>
                    <a:pt x="1427704" y="0"/>
                  </a:lnTo>
                  <a:lnTo>
                    <a:pt x="1427704" y="1475376"/>
                  </a:lnTo>
                  <a:lnTo>
                    <a:pt x="0" y="1475376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5080" tIns="5080" rIns="5080" bIns="5080" spcCol="1270" anchor="ctr"/>
            <a:lstStyle/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Субвенции (от лат. «</a:t>
              </a:r>
              <a:r>
                <a:rPr lang="en-US" altLang="ru-RU" sz="1000" dirty="0" err="1">
                  <a:solidFill>
                    <a:schemeClr val="tx1"/>
                  </a:solidFill>
                </a:rPr>
                <a:t>Subvenire</a:t>
              </a:r>
              <a:r>
                <a:rPr lang="ru-RU" altLang="ru-RU" sz="1000" dirty="0">
                  <a:solidFill>
                    <a:schemeClr val="tx1"/>
                  </a:solidFill>
                </a:rPr>
                <a:t>» -</a:t>
              </a:r>
            </a:p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приходить на помощь) </a:t>
              </a:r>
            </a:p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Предоставляются на </a:t>
              </a:r>
              <a:r>
                <a:rPr lang="ru-RU" altLang="ru-RU" sz="1000" dirty="0" err="1">
                  <a:solidFill>
                    <a:schemeClr val="tx1"/>
                  </a:solidFill>
                </a:rPr>
                <a:t>финансиро</a:t>
              </a:r>
              <a:r>
                <a:rPr lang="ru-RU" altLang="ru-RU" sz="1000" dirty="0">
                  <a:solidFill>
                    <a:schemeClr val="tx1"/>
                  </a:solidFill>
                </a:rPr>
                <a:t>-</a:t>
              </a:r>
            </a:p>
            <a:p>
              <a:pPr algn="ctr" eaLnBrk="1" hangingPunct="1">
                <a:defRPr/>
              </a:pPr>
              <a:r>
                <a:rPr lang="ru-RU" altLang="ru-RU" sz="1000" dirty="0" err="1">
                  <a:solidFill>
                    <a:schemeClr val="tx1"/>
                  </a:solidFill>
                </a:rPr>
                <a:t>вание</a:t>
              </a:r>
              <a:r>
                <a:rPr lang="ru-RU" altLang="ru-RU" sz="1000" dirty="0">
                  <a:solidFill>
                    <a:schemeClr val="tx1"/>
                  </a:solidFill>
                </a:rPr>
                <a:t> «переданных» другим</a:t>
              </a:r>
            </a:p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публично-правовым </a:t>
              </a:r>
            </a:p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образованиям </a:t>
              </a:r>
            </a:p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полномочий  </a:t>
              </a:r>
            </a:p>
            <a:p>
              <a:pPr algn="ctr" eaLnBrk="1" hangingPunct="1">
                <a:defRPr/>
              </a:pPr>
              <a:endParaRPr lang="en-US" altLang="ru-RU" sz="800" dirty="0">
                <a:solidFill>
                  <a:schemeClr val="tx1"/>
                </a:solidFill>
              </a:endParaRPr>
            </a:p>
            <a:p>
              <a:pPr algn="ctr" eaLnBrk="1" hangingPunct="1">
                <a:defRPr/>
              </a:pPr>
              <a:endParaRPr lang="ru-RU" altLang="ru-RU" sz="8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7007842" y="3460411"/>
              <a:ext cx="1568138" cy="1549022"/>
            </a:xfrm>
            <a:custGeom>
              <a:avLst/>
              <a:gdLst>
                <a:gd name="connsiteX0" fmla="*/ 0 w 1568138"/>
                <a:gd name="connsiteY0" fmla="*/ 0 h 1359033"/>
                <a:gd name="connsiteX1" fmla="*/ 1568138 w 1568138"/>
                <a:gd name="connsiteY1" fmla="*/ 0 h 1359033"/>
                <a:gd name="connsiteX2" fmla="*/ 1568138 w 1568138"/>
                <a:gd name="connsiteY2" fmla="*/ 1359033 h 1359033"/>
                <a:gd name="connsiteX3" fmla="*/ 0 w 1568138"/>
                <a:gd name="connsiteY3" fmla="*/ 1359033 h 1359033"/>
                <a:gd name="connsiteX4" fmla="*/ 0 w 1568138"/>
                <a:gd name="connsiteY4" fmla="*/ 0 h 1359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8138" h="1359033">
                  <a:moveTo>
                    <a:pt x="0" y="0"/>
                  </a:moveTo>
                  <a:lnTo>
                    <a:pt x="1568138" y="0"/>
                  </a:lnTo>
                  <a:lnTo>
                    <a:pt x="1568138" y="1359033"/>
                  </a:lnTo>
                  <a:lnTo>
                    <a:pt x="0" y="1359033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5080" tIns="5080" rIns="5080" bIns="5080" spcCol="1270" anchor="ctr"/>
            <a:lstStyle/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Иные межбюджетные </a:t>
              </a:r>
            </a:p>
            <a:p>
              <a:pPr algn="ctr" eaLnBrk="1" hangingPunct="1">
                <a:defRPr/>
              </a:pPr>
              <a:r>
                <a:rPr lang="ru-RU" altLang="ru-RU" sz="1000" dirty="0">
                  <a:solidFill>
                    <a:schemeClr val="tx1"/>
                  </a:solidFill>
                </a:rPr>
                <a:t>трансферты</a:t>
              </a:r>
            </a:p>
          </p:txBody>
        </p:sp>
      </p:grpSp>
      <p:cxnSp>
        <p:nvCxnSpPr>
          <p:cNvPr id="13" name="Прямая соединительная линия 12"/>
          <p:cNvCxnSpPr>
            <a:cxnSpLocks/>
          </p:cNvCxnSpPr>
          <p:nvPr/>
        </p:nvCxnSpPr>
        <p:spPr>
          <a:xfrm flipH="1">
            <a:off x="1411288" y="3716338"/>
            <a:ext cx="3305175" cy="11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cxnSpLocks/>
          </p:cNvCxnSpPr>
          <p:nvPr/>
        </p:nvCxnSpPr>
        <p:spPr>
          <a:xfrm>
            <a:off x="1411288" y="3716338"/>
            <a:ext cx="0" cy="576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716463" y="3246438"/>
            <a:ext cx="0" cy="4810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altLang="ru-RU" sz="2000" dirty="0">
                <a:latin typeface="Times New Roman" panose="02020603050405020304" pitchFamily="18" charset="0"/>
              </a:rPr>
              <a:t>Безвозмездные поступления в бюджет </a:t>
            </a:r>
            <a:r>
              <a:rPr lang="ru-RU" altLang="ru-RU" sz="2000" dirty="0" err="1">
                <a:latin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latin typeface="Times New Roman" panose="02020603050405020304" pitchFamily="18" charset="0"/>
              </a:rPr>
              <a:t> муниципального района Республики Мордовия  (</a:t>
            </a:r>
            <a:r>
              <a:rPr lang="ru-RU" altLang="ru-RU" sz="2000" dirty="0" err="1">
                <a:latin typeface="Times New Roman" panose="02020603050405020304" pitchFamily="18" charset="0"/>
              </a:rPr>
              <a:t>тыс.рублей</a:t>
            </a:r>
            <a:r>
              <a:rPr lang="ru-RU" altLang="ru-RU" sz="2000" dirty="0">
                <a:latin typeface="Times New Roman" panose="02020603050405020304" pitchFamily="18" charset="0"/>
              </a:rPr>
              <a:t>)</a:t>
            </a:r>
            <a:endParaRPr lang="ru-RU" sz="2000" dirty="0"/>
          </a:p>
        </p:txBody>
      </p:sp>
      <p:graphicFrame>
        <p:nvGraphicFramePr>
          <p:cNvPr id="23555" name="Диаграмма 6"/>
          <p:cNvGraphicFramePr>
            <a:graphicFrameLocks noGrp="1"/>
          </p:cNvGraphicFramePr>
          <p:nvPr>
            <p:ph type="chart" idx="1"/>
          </p:nvPr>
        </p:nvGraphicFramePr>
        <p:xfrm>
          <a:off x="488950" y="1290638"/>
          <a:ext cx="8374063" cy="4859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6" name="Chart" r:id="rId4" imgW="8376630" imgH="4865030" progId="Excel.Chart.8">
                  <p:embed/>
                </p:oleObj>
              </mc:Choice>
              <mc:Fallback>
                <p:oleObj name="Chart" r:id="rId4" imgW="8376630" imgH="4865030" progId="Excel.Chart.8">
                  <p:embed/>
                  <p:pic>
                    <p:nvPicPr>
                      <p:cNvPr id="0" name="Диаграмма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950" y="1290638"/>
                        <a:ext cx="8374063" cy="4859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000" dirty="0"/>
              <a:t>Структура внутреннего муниципального долга </a:t>
            </a:r>
            <a:r>
              <a:rPr lang="ru-RU" altLang="ru-RU" sz="2000" dirty="0" err="1"/>
              <a:t>Чамзинского</a:t>
            </a:r>
            <a:r>
              <a:rPr lang="ru-RU" altLang="ru-RU" sz="2000" dirty="0"/>
              <a:t> муниципального района Республики Мордовия (</a:t>
            </a:r>
            <a:r>
              <a:rPr lang="ru-RU" altLang="ru-RU" sz="2000" dirty="0" err="1"/>
              <a:t>тыс.рублей</a:t>
            </a:r>
            <a:r>
              <a:rPr lang="ru-RU" altLang="ru-RU" sz="2000" dirty="0"/>
              <a:t>)</a:t>
            </a:r>
          </a:p>
        </p:txBody>
      </p:sp>
      <p:graphicFrame>
        <p:nvGraphicFramePr>
          <p:cNvPr id="199020" name="Group 36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89925" cy="3135313"/>
        </p:xfrm>
        <a:graphic>
          <a:graphicData uri="http://schemas.openxmlformats.org/drawingml/2006/table">
            <a:tbl>
              <a:tblPr/>
              <a:tblGrid>
                <a:gridCol w="2890838"/>
                <a:gridCol w="1079500"/>
                <a:gridCol w="1081087"/>
                <a:gridCol w="1079500"/>
                <a:gridCol w="1079500"/>
                <a:gridCol w="1079500"/>
              </a:tblGrid>
              <a:tr h="92370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01.01.2020 г.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01.01.2021 г.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01.01.2022 г.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01.01.2023 г.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01.01.2024 г.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1.Кредиты российских кредитных организаций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Бюджетные кредиты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8 853,3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7015,7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6913,3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6708,5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6401,3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66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3.Муниципальные гарантии Чамзинского муниципального района Республики Мордовия 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0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8 853,3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7015,7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6913,3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6708,5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6401,3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400"/>
              <a:t>Расходы бюджета</a:t>
            </a:r>
          </a:p>
        </p:txBody>
      </p:sp>
      <p:sp>
        <p:nvSpPr>
          <p:cNvPr id="25603" name="Rectangle 7"/>
          <p:cNvSpPr>
            <a:spLocks noChangeArrowheads="1"/>
          </p:cNvSpPr>
          <p:nvPr/>
        </p:nvSpPr>
        <p:spPr bwMode="auto">
          <a:xfrm>
            <a:off x="395288" y="1341438"/>
            <a:ext cx="8280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>
                <a:solidFill>
                  <a:schemeClr val="tx2"/>
                </a:solidFill>
              </a:rPr>
              <a:t>Расходы бюджета – выплачиваемые из бюджета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>
                <a:solidFill>
                  <a:schemeClr val="tx2"/>
                </a:solidFill>
              </a:rPr>
              <a:t>денежные   средства.</a:t>
            </a:r>
          </a:p>
        </p:txBody>
      </p:sp>
      <p:pic>
        <p:nvPicPr>
          <p:cNvPr id="25604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1989138"/>
            <a:ext cx="86772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188913"/>
            <a:ext cx="8229600" cy="8636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>
                <a:latin typeface="Times New Roman" panose="02020603050405020304" pitchFamily="18" charset="0"/>
              </a:rPr>
              <a:t>Формирование расходной части районного бюджета Чамзинского муниципального района</a:t>
            </a:r>
            <a:r>
              <a:rPr lang="ru-RU" altLang="ru-RU" sz="2400">
                <a:latin typeface="Times New Roman" panose="02020603050405020304" pitchFamily="18" charset="0"/>
              </a:rPr>
              <a:t/>
            </a:r>
            <a:br>
              <a:rPr lang="ru-RU" altLang="ru-RU" sz="2400">
                <a:latin typeface="Times New Roman" panose="02020603050405020304" pitchFamily="18" charset="0"/>
              </a:rPr>
            </a:br>
            <a:endParaRPr lang="ru-RU" altLang="ru-RU" sz="2400">
              <a:latin typeface="Times New Roman" panose="02020603050405020304" pitchFamily="18" charset="0"/>
            </a:endParaRPr>
          </a:p>
        </p:txBody>
      </p:sp>
      <p:sp>
        <p:nvSpPr>
          <p:cNvPr id="1341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125538"/>
            <a:ext cx="9144000" cy="5000625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800" dirty="0"/>
              <a:t>	</a:t>
            </a:r>
            <a:r>
              <a:rPr lang="ru-RU" altLang="ru-RU" sz="1400" dirty="0">
                <a:latin typeface="Times New Roman" panose="02020603050405020304" pitchFamily="18" charset="0"/>
              </a:rPr>
              <a:t>Формирование расходов осуществляется в соответствии с расходными обязательствами, обусловленными установленным законодательством разграничением полномочий, исполнение которых должно происходить в очередном финансовом году за счет средств соответствующих бюджетов. 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14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1000" dirty="0">
              <a:latin typeface="Times New Roman" panose="02020603050405020304" pitchFamily="18" charset="0"/>
            </a:endParaRPr>
          </a:p>
          <a:p>
            <a:pPr marL="0" indent="0" algn="ctr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400" dirty="0">
                <a:latin typeface="Times New Roman" panose="02020603050405020304" pitchFamily="18" charset="0"/>
              </a:rPr>
              <a:t>РАЗДЕЛЫ КЛАССИФИКАЦИИ РАСХОДОВ БЮДЖЕТА ЧАМЗИНСКОГО </a:t>
            </a:r>
          </a:p>
          <a:p>
            <a:pPr marL="0" indent="0" algn="ctr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400" dirty="0">
                <a:latin typeface="Times New Roman" panose="02020603050405020304" pitchFamily="18" charset="0"/>
              </a:rPr>
              <a:t>МУНИЦИПАЛЬНОГО РАЙОНА РЕСПУБЛИКИ МОРДОВИЯ НА 2021 ГОД И НА ПЛАНОВЫЙ ПЕРИОД 20</a:t>
            </a:r>
            <a:r>
              <a:rPr lang="en-US" altLang="ru-RU" sz="1400" dirty="0">
                <a:latin typeface="Times New Roman" panose="02020603050405020304" pitchFamily="18" charset="0"/>
              </a:rPr>
              <a:t>2</a:t>
            </a:r>
            <a:r>
              <a:rPr lang="ru-RU" altLang="ru-RU" sz="1400" dirty="0">
                <a:latin typeface="Times New Roman" panose="02020603050405020304" pitchFamily="18" charset="0"/>
              </a:rPr>
              <a:t>2 и 2023 ГОДОВ</a:t>
            </a:r>
          </a:p>
          <a:p>
            <a:pPr marL="0" indent="0" algn="ctr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14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8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8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8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800" dirty="0">
                <a:latin typeface="Times New Roman" panose="02020603050405020304" pitchFamily="18" charset="0"/>
              </a:rPr>
              <a:t>	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7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700" dirty="0">
                <a:latin typeface="Times New Roman" panose="02020603050405020304" pitchFamily="18" charset="0"/>
              </a:rPr>
              <a:t>	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7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7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7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7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7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7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900" dirty="0"/>
              <a:t>01 «</a:t>
            </a:r>
            <a:r>
              <a:rPr lang="ru-RU" altLang="ru-RU" sz="900" dirty="0" err="1"/>
              <a:t>Общегосу</a:t>
            </a:r>
            <a:r>
              <a:rPr lang="ru-RU" altLang="ru-RU" sz="900" dirty="0"/>
              <a:t>-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900" dirty="0"/>
              <a:t> дарственные                    04 «Национальная                                         07 «Образование»                 10 «Социальная                       12 «Средства                     14 «</a:t>
            </a:r>
            <a:r>
              <a:rPr lang="ru-RU" altLang="ru-RU" sz="900" dirty="0" err="1"/>
              <a:t>Межбюд</a:t>
            </a:r>
            <a:r>
              <a:rPr lang="ru-RU" altLang="ru-RU" sz="900" dirty="0"/>
              <a:t>- 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900" dirty="0"/>
              <a:t> вопросы»                          экономика»                                                                                                      политика»                                 массовой                                 </a:t>
            </a:r>
            <a:r>
              <a:rPr lang="ru-RU" altLang="ru-RU" sz="900" dirty="0" err="1"/>
              <a:t>жетные</a:t>
            </a:r>
            <a:r>
              <a:rPr lang="ru-RU" altLang="ru-RU" sz="900" dirty="0"/>
              <a:t> 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900" dirty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трансферты»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900" dirty="0"/>
              <a:t>                                                                                                                                                                                                                       информации»                                         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900" dirty="0"/>
              <a:t>                        03 «Национальная               05 «Жилищно-         06 «Охрана              08 «Культура,                        11 «Физическая                       13 «Обслуживание  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900" dirty="0"/>
              <a:t>                        безопасность и                     коммунальное         окружающей            кинематография»                  культура и спорт»                   государственного и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900" dirty="0"/>
              <a:t>                        правоохранительная           хозяйство»               среды»                                                                                                                      муниципального долга»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900" dirty="0"/>
              <a:t>                        деятельность»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900" dirty="0"/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7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7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000" dirty="0">
                <a:latin typeface="Times New Roman" panose="02020603050405020304" pitchFamily="18" charset="0"/>
              </a:rPr>
              <a:t>	</a:t>
            </a:r>
          </a:p>
        </p:txBody>
      </p:sp>
      <p:pic>
        <p:nvPicPr>
          <p:cNvPr id="26628" name="Picture 10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3357563"/>
            <a:ext cx="606425" cy="64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9" name="Picture 1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900113" y="3357563"/>
            <a:ext cx="649287" cy="64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0" name="Picture 1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250" y="3357563"/>
            <a:ext cx="649288" cy="64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1" name="Picture 1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975" y="3357563"/>
            <a:ext cx="6477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2" name="Picture 1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851275" y="3357563"/>
            <a:ext cx="647700" cy="627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3" name="Picture 16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643438" y="3357563"/>
            <a:ext cx="64770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34" name="Line 17"/>
          <p:cNvSpPr>
            <a:spLocks noChangeShapeType="1"/>
          </p:cNvSpPr>
          <p:nvPr/>
        </p:nvSpPr>
        <p:spPr bwMode="auto">
          <a:xfrm>
            <a:off x="1187450" y="4005263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6635" name="Line 18"/>
          <p:cNvSpPr>
            <a:spLocks noChangeShapeType="1"/>
          </p:cNvSpPr>
          <p:nvPr/>
        </p:nvSpPr>
        <p:spPr bwMode="auto">
          <a:xfrm>
            <a:off x="2627313" y="4005263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6636" name="Line 19"/>
          <p:cNvSpPr>
            <a:spLocks noChangeShapeType="1"/>
          </p:cNvSpPr>
          <p:nvPr/>
        </p:nvSpPr>
        <p:spPr bwMode="auto">
          <a:xfrm>
            <a:off x="4932363" y="3933825"/>
            <a:ext cx="0" cy="719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26637" name="Picture 20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163" y="3357563"/>
            <a:ext cx="647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8" name="Picture 21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325" y="3357563"/>
            <a:ext cx="647700" cy="56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9" name="Picture 22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8488" y="3357563"/>
            <a:ext cx="647700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40" name="Picture 23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15250" y="3357563"/>
            <a:ext cx="649288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41" name="Line 25"/>
          <p:cNvSpPr>
            <a:spLocks noChangeShapeType="1"/>
          </p:cNvSpPr>
          <p:nvPr/>
        </p:nvSpPr>
        <p:spPr bwMode="auto">
          <a:xfrm>
            <a:off x="6443663" y="3933825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6642" name="Line 26"/>
          <p:cNvSpPr>
            <a:spLocks noChangeShapeType="1"/>
          </p:cNvSpPr>
          <p:nvPr/>
        </p:nvSpPr>
        <p:spPr bwMode="auto">
          <a:xfrm>
            <a:off x="8101013" y="3933825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26643" name="Picture 28" descr="thumb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9113" y="3357563"/>
            <a:ext cx="64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44" name="Line 29"/>
          <p:cNvSpPr>
            <a:spLocks noChangeShapeType="1"/>
          </p:cNvSpPr>
          <p:nvPr/>
        </p:nvSpPr>
        <p:spPr bwMode="auto">
          <a:xfrm>
            <a:off x="3348038" y="4005263"/>
            <a:ext cx="144462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26645" name="Рисунок 3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20100" y="3354388"/>
            <a:ext cx="6477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228600"/>
            <a:ext cx="8488363" cy="84455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dirty="0"/>
              <a:t>Расходы бюджета </a:t>
            </a:r>
            <a:r>
              <a:rPr lang="ru-RU" altLang="ru-RU" sz="2000" dirty="0" err="1"/>
              <a:t>Чамзинского</a:t>
            </a:r>
            <a:r>
              <a:rPr lang="ru-RU" altLang="ru-RU" sz="2000" dirty="0"/>
              <a:t> муниципального района Республики Мордовия по разделам классификации расходов </a:t>
            </a:r>
            <a:br>
              <a:rPr lang="ru-RU" altLang="ru-RU" sz="2000" dirty="0"/>
            </a:br>
            <a:r>
              <a:rPr lang="ru-RU" altLang="ru-RU" sz="2000" dirty="0"/>
              <a:t>в 2019-2023 годах </a:t>
            </a:r>
          </a:p>
        </p:txBody>
      </p:sp>
      <p:graphicFrame>
        <p:nvGraphicFramePr>
          <p:cNvPr id="123" name="Group 322"/>
          <p:cNvGraphicFramePr>
            <a:graphicFrameLocks/>
          </p:cNvGraphicFramePr>
          <p:nvPr/>
        </p:nvGraphicFramePr>
        <p:xfrm>
          <a:off x="539750" y="1093788"/>
          <a:ext cx="8208963" cy="5711825"/>
        </p:xfrm>
        <a:graphic>
          <a:graphicData uri="http://schemas.openxmlformats.org/drawingml/2006/table">
            <a:tbl>
              <a:tblPr/>
              <a:tblGrid>
                <a:gridCol w="1847850"/>
                <a:gridCol w="1046163"/>
                <a:gridCol w="909637"/>
                <a:gridCol w="989013"/>
                <a:gridCol w="1136650"/>
                <a:gridCol w="1139825"/>
                <a:gridCol w="1139825"/>
              </a:tblGrid>
              <a:tr h="277461">
                <a:tc row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 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План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144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(тыс.руб.)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  <a:endParaRPr lang="ru-RU" sz="1800" dirty="0"/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всего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529370,2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463079,7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460819,4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517921,2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375970,5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337643,2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37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44152,8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41957,4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41957,4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38793,5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35476,0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35444,6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8,4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7,5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9,4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514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3897,1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4294,5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4294,5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3296,9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3319,2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3175,3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0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92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5805,7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13412,1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12254,5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10388,9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10344,2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10032,2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2,8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37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31390,9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40850,6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40850,6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155569,4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31015,6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3201,4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7461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8,8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8,8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30,0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8,2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37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0" algn="l"/>
                        </a:tabLst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0" algn="l"/>
                        </a:tabLst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0" algn="l"/>
                        </a:tabLst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tabLst>
                          <a:tab pos="0" algn="l"/>
                        </a:tabLst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>
                          <a:tab pos="0" algn="l"/>
                        </a:tabLst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309,5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334,1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334,1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381,3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381,3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381,3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7461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377543,7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291354,8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290252,0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248971,1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236339,1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217776,0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7461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71,3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62,9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64,5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69" name="Rectangle 105"/>
          <p:cNvSpPr>
            <a:spLocks noGrp="1" noRot="1" noChangeArrowheads="1"/>
          </p:cNvSpPr>
          <p:nvPr>
            <p:ph type="title"/>
          </p:nvPr>
        </p:nvSpPr>
        <p:spPr>
          <a:xfrm>
            <a:off x="468313" y="0"/>
            <a:ext cx="8229600" cy="85407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dirty="0"/>
              <a:t>Расходы районного бюджета </a:t>
            </a:r>
            <a:r>
              <a:rPr lang="ru-RU" altLang="ru-RU" sz="2000" dirty="0" err="1"/>
              <a:t>Чамзинского</a:t>
            </a:r>
            <a:r>
              <a:rPr lang="ru-RU" altLang="ru-RU" sz="2000" dirty="0"/>
              <a:t> муниципального района Республики Мордовия по разделам классификации расходов </a:t>
            </a:r>
            <a:br>
              <a:rPr lang="ru-RU" altLang="ru-RU" sz="2000" dirty="0"/>
            </a:br>
            <a:r>
              <a:rPr lang="ru-RU" altLang="ru-RU" sz="2000" dirty="0"/>
              <a:t>в 2019-2023 годах</a:t>
            </a:r>
          </a:p>
        </p:txBody>
      </p:sp>
      <p:graphicFrame>
        <p:nvGraphicFramePr>
          <p:cNvPr id="27787" name="Group 139"/>
          <p:cNvGraphicFramePr>
            <a:graphicFrameLocks noGrp="1"/>
          </p:cNvGraphicFramePr>
          <p:nvPr>
            <p:ph idx="1"/>
          </p:nvPr>
        </p:nvGraphicFramePr>
        <p:xfrm>
          <a:off x="323850" y="981075"/>
          <a:ext cx="8509000" cy="5768975"/>
        </p:xfrm>
        <a:graphic>
          <a:graphicData uri="http://schemas.openxmlformats.org/drawingml/2006/table">
            <a:tbl>
              <a:tblPr/>
              <a:tblGrid>
                <a:gridCol w="1702435"/>
                <a:gridCol w="1214436"/>
                <a:gridCol w="1214436"/>
                <a:gridCol w="1216026"/>
                <a:gridCol w="1053889"/>
                <a:gridCol w="1025277"/>
                <a:gridCol w="1082501"/>
              </a:tblGrid>
              <a:tr h="247183">
                <a:tc row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  (факт)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kumimoji="0" lang="ru-RU" altLang="ru-RU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507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(тыс.руб.)</a:t>
                      </a:r>
                      <a:endParaRPr kumimoji="0" lang="ru-RU" altLang="ru-RU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(тыс.руб.)</a:t>
                      </a:r>
                      <a:endParaRPr kumimoji="0" lang="ru-RU" altLang="ru-RU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kumimoji="0" lang="en-US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год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ru-RU" altLang="ru-RU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3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Культура и кинематография 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39281,4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35185,1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35185,1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34925,7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24778,9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25264,7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18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в % 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7,4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7,6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7,6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6,7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6,6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7,5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05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22651,7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31160,3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31160,3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22939,0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22280,5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22849,4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18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в % 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4,3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6,7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6,7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4,4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5,9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6,8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05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349,3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500,0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500,0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18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в % 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0,1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05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1200,0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1200,0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1200,0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1200,0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1200,0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1200,0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1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%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0,4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07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10,2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8,9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8,9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6,7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1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в % 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5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Межбюджетные трансферты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2777,7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2821,9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2821,9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1098,5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1079,4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1079,4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18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%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0,6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0,6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93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827088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235075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43063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Условно утвержден-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ные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 расходы</a:t>
                      </a:r>
                    </a:p>
                  </a:txBody>
                  <a:tcPr marL="90005" marR="90005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9399,3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16882,2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923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%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5" marR="90005" marT="46794" marB="4679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5,0</a:t>
                      </a:r>
                    </a:p>
                  </a:txBody>
                  <a:tcPr marL="90005" marR="90005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750" y="115888"/>
            <a:ext cx="8229600" cy="93662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dirty="0"/>
              <a:t>Расходы бюджета </a:t>
            </a:r>
            <a:r>
              <a:rPr lang="ru-RU" altLang="ru-RU" sz="2000" dirty="0" err="1"/>
              <a:t>Чамзинского</a:t>
            </a:r>
            <a:r>
              <a:rPr lang="ru-RU" altLang="ru-RU" sz="2000" dirty="0"/>
              <a:t> муниципального района Республики Мордовия (на душу населения)</a:t>
            </a:r>
          </a:p>
        </p:txBody>
      </p:sp>
      <p:graphicFrame>
        <p:nvGraphicFramePr>
          <p:cNvPr id="28792" name="Group 120"/>
          <p:cNvGraphicFramePr>
            <a:graphicFrameLocks noGrp="1"/>
          </p:cNvGraphicFramePr>
          <p:nvPr>
            <p:ph idx="1"/>
          </p:nvPr>
        </p:nvGraphicFramePr>
        <p:xfrm>
          <a:off x="539750" y="981075"/>
          <a:ext cx="8220075" cy="5287963"/>
        </p:xfrm>
        <a:graphic>
          <a:graphicData uri="http://schemas.openxmlformats.org/drawingml/2006/table">
            <a:tbl>
              <a:tblPr/>
              <a:tblGrid>
                <a:gridCol w="3394075"/>
                <a:gridCol w="1081088"/>
                <a:gridCol w="935037"/>
                <a:gridCol w="927100"/>
                <a:gridCol w="946150"/>
                <a:gridCol w="936625"/>
              </a:tblGrid>
              <a:tr h="347701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Расходы районного бюджета Чамзинского муниципального района, рублей/чел.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2019 год (факт)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2020 год (оценка)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56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3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Всего, в том числе: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17885,94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15718,50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17646,98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12892,48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11615,23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1491,80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1431,16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1321,8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1216,51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1219,33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7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131,67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146,48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112,33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113,82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109,23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196,16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418,0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353,98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354,72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345,12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6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1060,61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1393,41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5300,67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1063,56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110,13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Охрана окружающей среды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10,46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11,40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12,99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13,08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13,12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22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Образование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12756,15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9900,47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8483,12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8104,35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7491,69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7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Культура и кинематография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1327,21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1200,16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1190,01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849,7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869,13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Социальная политика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765,34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1062,87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781,59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764,03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786,04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7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Физическая культура и спорт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11,80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17,05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11,93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12,00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12,04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Средства массовой информации</a:t>
                      </a: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40,55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40,93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40,89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41,15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41,28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  <a:endParaRPr kumimoji="0" lang="ru-RU" altLang="ru-RU" sz="13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T="45740" marB="4574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0,34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0,30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0,24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0,24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0,23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30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Межбюджетные трансферты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93,85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96,25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37,43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37,01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37,13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7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Условно утвержденные расходы</a:t>
                      </a:r>
                    </a:p>
                  </a:txBody>
                  <a:tcPr marT="45740" marB="4574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322,31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580,76</a:t>
                      </a:r>
                    </a:p>
                  </a:txBody>
                  <a:tcPr marT="45740" marB="4574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200" b="1" dirty="0"/>
              <a:t>Структура расходной части бюджета </a:t>
            </a:r>
            <a:r>
              <a:rPr lang="ru-RU" altLang="ru-RU" sz="2200" b="1" dirty="0" err="1"/>
              <a:t>Чамзинского</a:t>
            </a:r>
            <a:r>
              <a:rPr lang="ru-RU" altLang="ru-RU" sz="2200" b="1" dirty="0"/>
              <a:t> муниципального района Республики Мордовия в 2021 году</a:t>
            </a:r>
          </a:p>
        </p:txBody>
      </p:sp>
      <p:graphicFrame>
        <p:nvGraphicFramePr>
          <p:cNvPr id="30723" name="Object 5"/>
          <p:cNvGraphicFramePr>
            <a:graphicFrameLocks noGrp="1" noChangeAspect="1"/>
          </p:cNvGraphicFramePr>
          <p:nvPr>
            <p:ph idx="1"/>
          </p:nvPr>
        </p:nvGraphicFramePr>
        <p:xfrm>
          <a:off x="1042988" y="1701800"/>
          <a:ext cx="7018337" cy="435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4" name="Chart" r:id="rId4" imgW="7023201" imgH="4352921" progId="Excel.Chart.8">
                  <p:embed/>
                </p:oleObj>
              </mc:Choice>
              <mc:Fallback>
                <p:oleObj name="Chart" r:id="rId4" imgW="7023201" imgH="4352921" progId="Excel.Chart.8">
                  <p:embed/>
                  <p:pic>
                    <p:nvPicPr>
                      <p:cNvPr id="0" name="Object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1701800"/>
                        <a:ext cx="7018337" cy="4351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600" b="1" dirty="0"/>
              <a:t>Структура расходной части бюджета </a:t>
            </a:r>
            <a:r>
              <a:rPr lang="ru-RU" altLang="ru-RU" sz="2600" b="1" dirty="0" err="1"/>
              <a:t>Чамзинского</a:t>
            </a:r>
            <a:r>
              <a:rPr lang="ru-RU" altLang="ru-RU" sz="2600" b="1" dirty="0"/>
              <a:t> муниципального района Республики Мордовия в 2022 году</a:t>
            </a:r>
          </a:p>
        </p:txBody>
      </p:sp>
      <p:graphicFrame>
        <p:nvGraphicFramePr>
          <p:cNvPr id="31747" name="Object 5"/>
          <p:cNvGraphicFramePr>
            <a:graphicFrameLocks noGrp="1" noChangeAspect="1"/>
          </p:cNvGraphicFramePr>
          <p:nvPr>
            <p:ph idx="1"/>
          </p:nvPr>
        </p:nvGraphicFramePr>
        <p:xfrm>
          <a:off x="971550" y="1628775"/>
          <a:ext cx="7018338" cy="435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8" name="Chart" r:id="rId4" imgW="7023201" imgH="4359018" progId="Excel.Chart.8">
                  <p:embed/>
                </p:oleObj>
              </mc:Choice>
              <mc:Fallback>
                <p:oleObj name="Chart" r:id="rId4" imgW="7023201" imgH="4359018" progId="Excel.Chart.8">
                  <p:embed/>
                  <p:pic>
                    <p:nvPicPr>
                      <p:cNvPr id="0" name="Object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1628775"/>
                        <a:ext cx="7018338" cy="435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600" b="1" dirty="0"/>
              <a:t>Структура расходной части бюджета </a:t>
            </a:r>
            <a:r>
              <a:rPr lang="ru-RU" altLang="ru-RU" sz="2600" b="1" dirty="0" err="1"/>
              <a:t>Чамзинского</a:t>
            </a:r>
            <a:r>
              <a:rPr lang="ru-RU" altLang="ru-RU" sz="2600" b="1" dirty="0"/>
              <a:t> муниципального района Республики Мордовия в 2023 году</a:t>
            </a:r>
          </a:p>
        </p:txBody>
      </p:sp>
      <p:graphicFrame>
        <p:nvGraphicFramePr>
          <p:cNvPr id="32771" name="Object 5"/>
          <p:cNvGraphicFramePr>
            <a:graphicFrameLocks noGrp="1" noChangeAspect="1"/>
          </p:cNvGraphicFramePr>
          <p:nvPr>
            <p:ph idx="1"/>
          </p:nvPr>
        </p:nvGraphicFramePr>
        <p:xfrm>
          <a:off x="1042988" y="1754188"/>
          <a:ext cx="7018337" cy="435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name="Chart" r:id="rId4" imgW="7023201" imgH="4365114" progId="Excel.Chart.8">
                  <p:embed/>
                </p:oleObj>
              </mc:Choice>
              <mc:Fallback>
                <p:oleObj name="Chart" r:id="rId4" imgW="7023201" imgH="4365114" progId="Excel.Chart.8">
                  <p:embed/>
                  <p:pic>
                    <p:nvPicPr>
                      <p:cNvPr id="0" name="Object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1754188"/>
                        <a:ext cx="7018337" cy="435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/>
              <a:t>Объем расходов бюджета на социально- культурную сферу</a:t>
            </a:r>
          </a:p>
        </p:txBody>
      </p:sp>
      <p:sp>
        <p:nvSpPr>
          <p:cNvPr id="161840" name="Rectangle 48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23850" y="692150"/>
            <a:ext cx="8578850" cy="12239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0" algn="l"/>
              </a:tabLst>
              <a:defRPr/>
            </a:pPr>
            <a:r>
              <a:rPr lang="ru-RU" altLang="ru-RU" sz="1000" dirty="0"/>
              <a:t>     </a:t>
            </a:r>
            <a:r>
              <a:rPr lang="ru-RU" altLang="ru-RU" sz="1400" dirty="0">
                <a:latin typeface="Times New Roman" panose="02020603050405020304" pitchFamily="18" charset="0"/>
              </a:rPr>
              <a:t>Основную часть расходов бюджета </a:t>
            </a:r>
            <a:r>
              <a:rPr lang="ru-RU" altLang="ru-RU" sz="1400" dirty="0" err="1">
                <a:latin typeface="Times New Roman" panose="02020603050405020304" pitchFamily="18" charset="0"/>
              </a:rPr>
              <a:t>Чамзинского</a:t>
            </a:r>
            <a:r>
              <a:rPr lang="ru-RU" altLang="ru-RU" sz="1400" dirty="0">
                <a:latin typeface="Times New Roman" panose="02020603050405020304" pitchFamily="18" charset="0"/>
              </a:rPr>
              <a:t> муниципального района Республики Мордовия занимает социально-культурная сфера.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0" algn="l"/>
              </a:tabLst>
              <a:defRPr/>
            </a:pPr>
            <a:endParaRPr lang="ru-RU" altLang="ru-RU" sz="1000" dirty="0">
              <a:latin typeface="Times New Roman" panose="02020603050405020304" pitchFamily="18" charset="0"/>
            </a:endParaRPr>
          </a:p>
          <a:p>
            <a:pPr marL="0" indent="0" algn="ctr" eaLnBrk="1" hangingPunct="1">
              <a:lnSpc>
                <a:spcPct val="80000"/>
              </a:lnSpc>
              <a:buFont typeface="Wingdings" panose="05000000000000000000" pitchFamily="2" charset="2"/>
              <a:buNone/>
              <a:tabLst>
                <a:tab pos="0" algn="l"/>
              </a:tabLst>
              <a:defRPr/>
            </a:pPr>
            <a:r>
              <a:rPr lang="ru-RU" altLang="ru-RU" sz="1400" dirty="0">
                <a:latin typeface="Times New Roman" panose="02020603050405020304" pitchFamily="18" charset="0"/>
              </a:rPr>
              <a:t>СТРУКТУРА РАСХОДОВ БЮДЖЕТА НА ОТРАСЛЬ «ОБРАЗОВАНИЕ»</a:t>
            </a:r>
          </a:p>
        </p:txBody>
      </p:sp>
      <p:sp>
        <p:nvSpPr>
          <p:cNvPr id="161925" name="Rectangle 133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323850" y="5229225"/>
            <a:ext cx="8640763" cy="14398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800" dirty="0"/>
              <a:t>     </a:t>
            </a:r>
            <a:r>
              <a:rPr lang="ru-RU" altLang="ru-RU" sz="1000" dirty="0">
                <a:latin typeface="Times New Roman" panose="02020603050405020304" pitchFamily="18" charset="0"/>
              </a:rPr>
              <a:t>В бюджете предусмотрены средства на оказание муниципальных услуг в области образования: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000" dirty="0">
                <a:latin typeface="Times New Roman" panose="02020603050405020304" pitchFamily="18" charset="0"/>
              </a:rPr>
              <a:t> по предоставлению общедоступного бесплатного дошкольного образования 5-ю детскими дошкольными организациями;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000" dirty="0">
                <a:latin typeface="Times New Roman" panose="02020603050405020304" pitchFamily="18" charset="0"/>
              </a:rPr>
              <a:t> по предоставлению общедоступного и бесплатного начального общего, основного общего, среднего (полного) общего образования по основным образовательным программам 10 школами с 2 филиалами;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000" dirty="0">
                <a:latin typeface="Times New Roman" panose="02020603050405020304" pitchFamily="18" charset="0"/>
              </a:rPr>
              <a:t> по предоставлению дополнительного образования муниципальными образовательными организациями (Центр детского творчества и детско-юношеская спортивная школа);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000" dirty="0">
                <a:latin typeface="Times New Roman" panose="02020603050405020304" pitchFamily="18" charset="0"/>
              </a:rPr>
              <a:t>  по предоставлению дополнительного образования детей художественной и музыкальной направленности (школа искусств)</a:t>
            </a:r>
          </a:p>
        </p:txBody>
      </p:sp>
      <p:graphicFrame>
        <p:nvGraphicFramePr>
          <p:cNvPr id="162042" name="Group 250"/>
          <p:cNvGraphicFramePr>
            <a:graphicFrameLocks noGrp="1"/>
          </p:cNvGraphicFramePr>
          <p:nvPr>
            <p:ph sz="quarter" idx="4294967295"/>
          </p:nvPr>
        </p:nvGraphicFramePr>
        <p:xfrm>
          <a:off x="430213" y="1557338"/>
          <a:ext cx="8318500" cy="3368675"/>
        </p:xfrm>
        <a:graphic>
          <a:graphicData uri="http://schemas.openxmlformats.org/drawingml/2006/table">
            <a:tbl>
              <a:tblPr/>
              <a:tblGrid>
                <a:gridCol w="2097087"/>
                <a:gridCol w="1238250"/>
                <a:gridCol w="1236663"/>
                <a:gridCol w="1306512"/>
                <a:gridCol w="1100138"/>
                <a:gridCol w="1339850"/>
              </a:tblGrid>
              <a:tr h="296863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Факт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Оценка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2020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Прогноз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76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Дошкольное образование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181190,0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93974,3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77 058,8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77 834,3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71 288,9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Общее образование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153503,6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144978,1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130 422,4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138 126,2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126 089,1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Дополнительное образование детей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38163,3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49339,6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36 620,6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15 540,5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15 557,2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Молодёжная политика и оздоровление детей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2638,8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102,1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2546,0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2546,0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2546,0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Другие вопросы в области образования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2048,1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1842,8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2 308,3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2 277,1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2 279,8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ИТОГО расходы на образование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377543,7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290252,0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248 971,1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236 339,1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217 776,0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/>
              <a:t>Дошкольное образование</a:t>
            </a:r>
          </a:p>
        </p:txBody>
      </p:sp>
      <p:pic>
        <p:nvPicPr>
          <p:cNvPr id="34819" name="Объект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9388" y="1268413"/>
            <a:ext cx="4194175" cy="2797175"/>
          </a:xfrm>
        </p:spPr>
      </p:pic>
      <p:pic>
        <p:nvPicPr>
          <p:cNvPr id="34820" name="Объект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92638" y="1258888"/>
            <a:ext cx="4194175" cy="2792412"/>
          </a:xfrm>
        </p:spPr>
      </p:pic>
      <p:pic>
        <p:nvPicPr>
          <p:cNvPr id="34821" name="Рисунок 9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8875" y="4065588"/>
            <a:ext cx="40671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000"/>
              <a:t>Основные показатели системы образования</a:t>
            </a:r>
          </a:p>
        </p:txBody>
      </p:sp>
      <p:sp>
        <p:nvSpPr>
          <p:cNvPr id="186371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971550" y="1268413"/>
            <a:ext cx="7704138" cy="4318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altLang="ru-RU" sz="1800">
                <a:latin typeface="Times New Roman" panose="02020603050405020304" pitchFamily="18" charset="0"/>
              </a:rPr>
              <a:t>Дошкольное образование</a:t>
            </a:r>
          </a:p>
        </p:txBody>
      </p:sp>
      <p:graphicFrame>
        <p:nvGraphicFramePr>
          <p:cNvPr id="33899" name="Group 107"/>
          <p:cNvGraphicFramePr>
            <a:graphicFrameLocks noGrp="1"/>
          </p:cNvGraphicFramePr>
          <p:nvPr>
            <p:ph sz="half" idx="2"/>
          </p:nvPr>
        </p:nvGraphicFramePr>
        <p:xfrm>
          <a:off x="539750" y="1700213"/>
          <a:ext cx="8424863" cy="4560887"/>
        </p:xfrm>
        <a:graphic>
          <a:graphicData uri="http://schemas.openxmlformats.org/drawingml/2006/table">
            <a:tbl>
              <a:tblPr/>
              <a:tblGrid>
                <a:gridCol w="3240088"/>
                <a:gridCol w="1079500"/>
                <a:gridCol w="1225550"/>
                <a:gridCol w="1008062"/>
                <a:gridCol w="1008063"/>
                <a:gridCol w="863600"/>
              </a:tblGrid>
              <a:tr h="288922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Ожидаемая оценка 2020 г.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проект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37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организаций (кол-во) 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Дети всего (чел.)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1333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1329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1246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1245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1246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Штатные единицы всего (чел)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336,0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332,2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331,9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331,9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331,9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педагогических работников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150,2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150,2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149,9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149,9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149,9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 них воспитателей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120,4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120,4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120,4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120,4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120,4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всего (</a:t>
                      </a:r>
                      <a:r>
                        <a:rPr kumimoji="0" lang="ru-RU" alt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181190,0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93974,3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76 930,3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77 764,8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71 247,4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 них заработная плата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68170,0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70076,4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45347,9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49473,8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44268,8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педагогических работников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39365,6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40086,4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26846,0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30511,3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28003,4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 них воспитателей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32067,8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32677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21810,1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24787,9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22750,4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Средняя заработная плата всего (руб.)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17303,8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17874,8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18947,3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19831,1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20687,3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педагогических работников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22195,3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22617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25079,9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26960,9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28848,1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детей на 1 педагогического работника</a:t>
                      </a:r>
                    </a:p>
                  </a:txBody>
                  <a:tcPr marT="45710" marB="4571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9,1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8,8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8,3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8,3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8,3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/>
              <a:t>Общее образование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36868" name="Объект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95800" y="3952875"/>
            <a:ext cx="3713163" cy="2476500"/>
          </a:xfrm>
        </p:spPr>
      </p:pic>
      <p:pic>
        <p:nvPicPr>
          <p:cNvPr id="36869" name="Рисунок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0988" y="1268413"/>
            <a:ext cx="3843337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Рисунок 9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800" y="1268413"/>
            <a:ext cx="3717925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Рисунок 1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9238" y="3952875"/>
            <a:ext cx="3970337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115888"/>
            <a:ext cx="8229600" cy="50482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/>
              <a:t>Основные показатели системы образования</a:t>
            </a:r>
          </a:p>
        </p:txBody>
      </p:sp>
      <p:sp>
        <p:nvSpPr>
          <p:cNvPr id="19046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468313" y="620713"/>
            <a:ext cx="8291512" cy="31591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altLang="ru-RU" sz="1600">
                <a:latin typeface="Times New Roman" panose="02020603050405020304" pitchFamily="18" charset="0"/>
              </a:rPr>
              <a:t>Школы</a:t>
            </a:r>
          </a:p>
        </p:txBody>
      </p:sp>
      <p:graphicFrame>
        <p:nvGraphicFramePr>
          <p:cNvPr id="34971" name="Group 155"/>
          <p:cNvGraphicFramePr>
            <a:graphicFrameLocks noGrp="1"/>
          </p:cNvGraphicFramePr>
          <p:nvPr>
            <p:ph sz="half" idx="2"/>
          </p:nvPr>
        </p:nvGraphicFramePr>
        <p:xfrm>
          <a:off x="250825" y="908050"/>
          <a:ext cx="8785225" cy="5545138"/>
        </p:xfrm>
        <a:graphic>
          <a:graphicData uri="http://schemas.openxmlformats.org/drawingml/2006/table">
            <a:tbl>
              <a:tblPr/>
              <a:tblGrid>
                <a:gridCol w="3920873"/>
                <a:gridCol w="944378"/>
                <a:gridCol w="1160466"/>
                <a:gridCol w="1016408"/>
                <a:gridCol w="872350"/>
                <a:gridCol w="870750"/>
              </a:tblGrid>
              <a:tr h="35161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Ожидаемая оценка 2020 г.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Проект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77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организаций (кол-во) 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1456" marR="91456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Учащиеся всего (чел.)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2722</a:t>
                      </a:r>
                    </a:p>
                  </a:txBody>
                  <a:tcPr marL="91456" marR="91456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2737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2776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2835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2882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Штатные единицы всего (чел)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446,2</a:t>
                      </a:r>
                    </a:p>
                  </a:txBody>
                  <a:tcPr marL="91456" marR="91456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450,3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455,3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457,5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459,8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педагогические работники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298,4</a:t>
                      </a:r>
                    </a:p>
                  </a:txBody>
                  <a:tcPr marL="91456" marR="91456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303,8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308,7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310,9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313,2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всего (тыс.руб.)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153503,6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144978,1</a:t>
                      </a:r>
                    </a:p>
                  </a:txBody>
                  <a:tcPr marL="91435" marR="9143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118 648,9</a:t>
                      </a:r>
                    </a:p>
                  </a:txBody>
                  <a:tcPr marL="91435" marR="9143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123 736,7</a:t>
                      </a:r>
                    </a:p>
                  </a:txBody>
                  <a:tcPr marL="91435" marR="9143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115 495,3</a:t>
                      </a:r>
                    </a:p>
                  </a:txBody>
                  <a:tcPr marL="91435" marR="9143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 них заработная плата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101385,6</a:t>
                      </a:r>
                    </a:p>
                  </a:txBody>
                  <a:tcPr marL="91456" marR="91456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84750,6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76074,3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81862,8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75469,1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педагогических работников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74931,2</a:t>
                      </a:r>
                    </a:p>
                  </a:txBody>
                  <a:tcPr marL="91456" marR="91456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66162,9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58145,8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60820,1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59187,1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Средняя заработная плата всего (руб.)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21607,4</a:t>
                      </a:r>
                    </a:p>
                  </a:txBody>
                  <a:tcPr marL="91456" marR="91456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21734,4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23038,5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24420,8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25886,0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педагогических работников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24661,4</a:t>
                      </a:r>
                    </a:p>
                  </a:txBody>
                  <a:tcPr marL="91456" marR="91456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25130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27866,5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29956,55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32053,4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учащихся на 1 педагогического работника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9,1</a:t>
                      </a:r>
                    </a:p>
                  </a:txBody>
                  <a:tcPr marL="91456" marR="91456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11,0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10,7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10,9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11,1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в городской местности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13,6</a:t>
                      </a:r>
                    </a:p>
                  </a:txBody>
                  <a:tcPr marL="91456" marR="91456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13,7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13,4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13,6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13,9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в сельской местности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</a:t>
                      </a:r>
                    </a:p>
                  </a:txBody>
                  <a:tcPr marL="91456" marR="91456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4,3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4,1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4,0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Питание учащихся начальных классов (</a:t>
                      </a:r>
                      <a:r>
                        <a:rPr kumimoji="0" lang="ru-RU" altLang="ru-RU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4067,3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10 288,0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10 829,1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10 532,3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0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учащихся начальных классов,  получающих бесплатное горячее питание (чел)</a:t>
                      </a:r>
                    </a:p>
                  </a:txBody>
                  <a:tcPr marL="91451" marR="91451"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1146</a:t>
                      </a:r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100" dirty="0"/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100" dirty="0"/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100" dirty="0"/>
                    </a:p>
                  </a:txBody>
                  <a:tcPr marL="91451" marR="91451"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/>
              <a:t>Дополнительное образование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 flipV="1">
            <a:off x="301625" y="6524625"/>
            <a:ext cx="8786813" cy="46038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38916" name="Объект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70163" y="2355850"/>
            <a:ext cx="3895725" cy="2922588"/>
          </a:xfrm>
        </p:spPr>
      </p:pic>
      <p:pic>
        <p:nvPicPr>
          <p:cNvPr id="38917" name="Рисунок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50" y="4870450"/>
            <a:ext cx="28765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Рисунок 9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5825" y="4768850"/>
            <a:ext cx="3128963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9" name="Рисунок 1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3175" y="1524000"/>
            <a:ext cx="2735263" cy="182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Рисунок 1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1676400"/>
            <a:ext cx="2459037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000"/>
              <a:t>Основные показатели системы образования</a:t>
            </a:r>
          </a:p>
        </p:txBody>
      </p:sp>
      <p:sp>
        <p:nvSpPr>
          <p:cNvPr id="19251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268413"/>
            <a:ext cx="8147050" cy="46037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ru-RU" altLang="ru-RU" sz="1400"/>
              <a:t>Учреждения по внешкольной работе с детьми</a:t>
            </a:r>
          </a:p>
        </p:txBody>
      </p:sp>
      <p:graphicFrame>
        <p:nvGraphicFramePr>
          <p:cNvPr id="35933" name="Group 93"/>
          <p:cNvGraphicFramePr>
            <a:graphicFrameLocks noGrp="1"/>
          </p:cNvGraphicFramePr>
          <p:nvPr>
            <p:ph sz="half" idx="2"/>
          </p:nvPr>
        </p:nvGraphicFramePr>
        <p:xfrm>
          <a:off x="312738" y="1774825"/>
          <a:ext cx="8366125" cy="3717925"/>
        </p:xfrm>
        <a:graphic>
          <a:graphicData uri="http://schemas.openxmlformats.org/drawingml/2006/table">
            <a:tbl>
              <a:tblPr/>
              <a:tblGrid>
                <a:gridCol w="3138487"/>
                <a:gridCol w="1046163"/>
                <a:gridCol w="1270000"/>
                <a:gridCol w="969962"/>
                <a:gridCol w="971550"/>
                <a:gridCol w="969963"/>
              </a:tblGrid>
              <a:tr h="27463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Ожидаемая оценка 2020 г.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Проект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52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организаций (кол-во) 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Учащиеся всего (чел.)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2313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3019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2590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2635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2680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Штатные единицы всего (чел)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136,67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136,19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136,19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136,19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136,19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педагогические работники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89,21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89,31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89,31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89,31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89,31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всего (тыс.руб.)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38163,3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49339,6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36 565,1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24 899,3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32 252,9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 них заработная плата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25386,7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26018,6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22942,7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14985,9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20586,7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педагогических работников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17910,0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17522,9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15532,6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9587,3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13793,2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Средняя заработная плата всего (руб.)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19617,5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20402,0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21422,1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22493,1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23617,6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педагогических работников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25425,9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25632,6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27866,5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29956,55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32053,4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Охват детей, %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85,0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90,0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90,0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90,0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90,0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/>
              <a:t>Культура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40964" name="Объект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56250" y="4187825"/>
            <a:ext cx="3179763" cy="2384425"/>
          </a:xfrm>
        </p:spPr>
      </p:pic>
      <p:pic>
        <p:nvPicPr>
          <p:cNvPr id="40965" name="Рисунок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84588" y="4114800"/>
            <a:ext cx="1641475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Рисунок 9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413" y="3944938"/>
            <a:ext cx="332422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Рисунок 1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88" y="420688"/>
            <a:ext cx="3324225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Рисунок 1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7750" y="314325"/>
            <a:ext cx="2614613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9" name="Рисунок 15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8400" y="2301875"/>
            <a:ext cx="2487613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0" name="Рисунок 17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1563" y="1273175"/>
            <a:ext cx="3884612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1" name="Рисунок 19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38" y="2301875"/>
            <a:ext cx="22574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461963"/>
            <a:ext cx="8510588" cy="754062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/>
              <a:t>Объем расходов бюджета на социально- культурную сферу</a:t>
            </a:r>
          </a:p>
        </p:txBody>
      </p:sp>
      <p:sp>
        <p:nvSpPr>
          <p:cNvPr id="18329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611188" y="1125538"/>
            <a:ext cx="8291512" cy="820737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600"/>
              <a:t>СТРУКТУРА РАСХОДОВ БЮДЖЕТА НА ОТРАСЛЬ </a:t>
            </a:r>
          </a:p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600"/>
              <a:t>«КУЛЬТУРА И КИНЕМАТОГРАФИЯ»</a:t>
            </a:r>
          </a:p>
          <a:p>
            <a:pPr algn="ctr" eaLnBrk="1" hangingPunct="1">
              <a:defRPr/>
            </a:pPr>
            <a:endParaRPr lang="ru-RU" altLang="ru-RU" sz="1600"/>
          </a:p>
        </p:txBody>
      </p:sp>
      <p:graphicFrame>
        <p:nvGraphicFramePr>
          <p:cNvPr id="36939" name="Group 75"/>
          <p:cNvGraphicFramePr>
            <a:graphicFrameLocks noGrp="1"/>
          </p:cNvGraphicFramePr>
          <p:nvPr>
            <p:ph sz="half" idx="2"/>
          </p:nvPr>
        </p:nvGraphicFramePr>
        <p:xfrm>
          <a:off x="539750" y="1773238"/>
          <a:ext cx="7594600" cy="3281362"/>
        </p:xfrm>
        <a:graphic>
          <a:graphicData uri="http://schemas.openxmlformats.org/drawingml/2006/table">
            <a:tbl>
              <a:tblPr/>
              <a:tblGrid>
                <a:gridCol w="2896222"/>
                <a:gridCol w="901078"/>
                <a:gridCol w="1094066"/>
                <a:gridCol w="901078"/>
                <a:gridCol w="901079"/>
                <a:gridCol w="901078"/>
              </a:tblGrid>
              <a:tr h="28733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 marL="91433" marR="914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Ожидаемая оценка 2020 г.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Проект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70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Культура всего</a:t>
                      </a:r>
                    </a:p>
                  </a:txBody>
                  <a:tcPr marL="91433" marR="914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39281,4</a:t>
                      </a:r>
                    </a:p>
                  </a:txBody>
                  <a:tcPr marL="89998" marR="89998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35185,1</a:t>
                      </a:r>
                    </a:p>
                  </a:txBody>
                  <a:tcPr marL="89998" marR="89998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34 925,7</a:t>
                      </a:r>
                    </a:p>
                  </a:txBody>
                  <a:tcPr marL="89998" marR="89998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24 778,9</a:t>
                      </a:r>
                    </a:p>
                  </a:txBody>
                  <a:tcPr marL="89998" marR="89998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25 264,7</a:t>
                      </a:r>
                    </a:p>
                  </a:txBody>
                  <a:tcPr marL="89998" marR="89998" marT="46792" marB="4679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в том числе:</a:t>
                      </a:r>
                    </a:p>
                  </a:txBody>
                  <a:tcPr marL="91433" marR="914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 на финансирование  районного Дома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 культуры </a:t>
                      </a:r>
                    </a:p>
                  </a:txBody>
                  <a:tcPr marL="91433" marR="914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23717,1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19422,2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19 184,8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13 155,9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13 524,3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 на финансирование центральной районной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 библиотеки </a:t>
                      </a:r>
                    </a:p>
                  </a:txBody>
                  <a:tcPr marL="91433" marR="914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10262,6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11316,9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10 803,4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6 684,2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6 800,5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 на финансирование  обслуживающего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 персонала учреждений культуры</a:t>
                      </a:r>
                    </a:p>
                  </a:txBody>
                  <a:tcPr marL="91433" marR="914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4691,7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3941,9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4 376,8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4 377,9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4 378,9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       на проведение мероприятий различного уровня</a:t>
                      </a:r>
                    </a:p>
                  </a:txBody>
                  <a:tcPr marL="91433" marR="914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610,0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504,1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560,7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560,9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561,0</a:t>
                      </a:r>
                    </a:p>
                  </a:txBody>
                  <a:tcPr marL="91433" marR="914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3340" name="Rectangle 44"/>
          <p:cNvSpPr>
            <a:spLocks noChangeArrowheads="1"/>
          </p:cNvSpPr>
          <p:nvPr/>
        </p:nvSpPr>
        <p:spPr bwMode="auto">
          <a:xfrm>
            <a:off x="468313" y="5229225"/>
            <a:ext cx="8424862" cy="116998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В бюджете предусмотрены средства на оказание муниципальных услуг в области культуры:</a:t>
            </a:r>
          </a:p>
          <a:p>
            <a:pPr eaLnBrk="1" hangingPunct="1">
              <a:buFontTx/>
              <a:buChar char="•"/>
              <a:defRPr/>
            </a:pPr>
            <a:r>
              <a:rPr lang="ru-RU" altLang="ru-RU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  по организации деятельности клубных формирований и формирований самодеятельного народного творчества (</a:t>
            </a:r>
            <a:r>
              <a:rPr lang="ru-RU" altLang="ru-RU" sz="14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Чамзинский</a:t>
            </a:r>
            <a:r>
              <a:rPr lang="ru-RU" altLang="ru-RU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 районный Дом культуры);</a:t>
            </a:r>
          </a:p>
          <a:p>
            <a:pPr eaLnBrk="1" hangingPunct="1">
              <a:buFontTx/>
              <a:buChar char="•"/>
              <a:defRPr/>
            </a:pPr>
            <a:r>
              <a:rPr lang="ru-RU" altLang="ru-RU" sz="14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  по библиотечному, библиографическому и информационному обслуживанию пользователей библиотеки (центральная районная библиотека)</a:t>
            </a:r>
          </a:p>
        </p:txBody>
      </p:sp>
    </p:spTree>
  </p:cSld>
  <p:clrMapOvr>
    <a:masterClrMapping/>
  </p:clrMapOvr>
  <p:transition>
    <p:wipe dir="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4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000"/>
              <a:t>Основные показатели системы культуры</a:t>
            </a:r>
          </a:p>
        </p:txBody>
      </p:sp>
      <p:sp>
        <p:nvSpPr>
          <p:cNvPr id="184326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341438"/>
            <a:ext cx="8218487" cy="315912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ru-RU" altLang="ru-RU" sz="1400"/>
              <a:t>Учреждения культуры</a:t>
            </a:r>
          </a:p>
        </p:txBody>
      </p:sp>
      <p:graphicFrame>
        <p:nvGraphicFramePr>
          <p:cNvPr id="37988" name="Group 100"/>
          <p:cNvGraphicFramePr>
            <a:graphicFrameLocks noGrp="1"/>
          </p:cNvGraphicFramePr>
          <p:nvPr>
            <p:ph sz="half" idx="2"/>
          </p:nvPr>
        </p:nvGraphicFramePr>
        <p:xfrm>
          <a:off x="827088" y="1844675"/>
          <a:ext cx="8066087" cy="4405313"/>
        </p:xfrm>
        <a:graphic>
          <a:graphicData uri="http://schemas.openxmlformats.org/drawingml/2006/table">
            <a:tbl>
              <a:tblPr/>
              <a:tblGrid>
                <a:gridCol w="2736850"/>
                <a:gridCol w="1079500"/>
                <a:gridCol w="1223962"/>
                <a:gridCol w="1009650"/>
                <a:gridCol w="1008063"/>
                <a:gridCol w="1008062"/>
              </a:tblGrid>
              <a:tr h="288922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Ожидаемая оценка 2020 г.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Проект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6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организаций (кол-во)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Штатные единицы всего (чел)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84,25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84,25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84,25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84,25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84,25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работники Домов культуры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54,75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54,75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54,75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54,75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54,75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работники районной библиотеки</a:t>
                      </a:r>
                      <a:endParaRPr kumimoji="0" lang="ru-RU" altLang="ru-RU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29,5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29,5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29,5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29,5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29,5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всего (тыс.руб.)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33979,7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30739,1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29 988,2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19 840,1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20 324,8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 них заработная плата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20678,7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20888,6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18746,5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12311,2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12627,6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работники Домов культуры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12100,0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12887,7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11664,9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7535,7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7772,3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работников районной библиотеки</a:t>
                      </a:r>
                      <a:endParaRPr kumimoji="0" lang="ru-RU" altLang="ru-RU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7898,0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8000,9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7081,6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4775,5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4855,3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Средняя заработная плата всего (руб.)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24661,4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25130,9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27141,4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29095,6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31365,0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работники Домов культуры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24661,4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25130,9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27141,4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29095,6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31365,0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работников районной библиотеки</a:t>
                      </a:r>
                      <a:endParaRPr kumimoji="0" lang="ru-RU" altLang="ru-RU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24661,4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25130,9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27141,4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29095,6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31365,0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11188" y="115888"/>
            <a:ext cx="8281987" cy="417512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/>
              <a:t>Основные показатели в области социальной политики</a:t>
            </a:r>
          </a:p>
        </p:txBody>
      </p:sp>
      <p:graphicFrame>
        <p:nvGraphicFramePr>
          <p:cNvPr id="38994" name="Group 82"/>
          <p:cNvGraphicFramePr>
            <a:graphicFrameLocks noGrp="1"/>
          </p:cNvGraphicFramePr>
          <p:nvPr>
            <p:ph/>
          </p:nvPr>
        </p:nvGraphicFramePr>
        <p:xfrm>
          <a:off x="395288" y="549275"/>
          <a:ext cx="8569325" cy="5759450"/>
        </p:xfrm>
        <a:graphic>
          <a:graphicData uri="http://schemas.openxmlformats.org/drawingml/2006/table">
            <a:tbl>
              <a:tblPr/>
              <a:tblGrid>
                <a:gridCol w="3882523"/>
                <a:gridCol w="878573"/>
                <a:gridCol w="1099832"/>
                <a:gridCol w="951251"/>
                <a:gridCol w="878573"/>
                <a:gridCol w="878573"/>
              </a:tblGrid>
              <a:tr h="288347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 marL="91441" marR="91441"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Ожидаемая оценка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г.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65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3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Доплата к муниципальной пенсии (тыс.руб)</a:t>
                      </a:r>
                    </a:p>
                  </a:txBody>
                  <a:tcPr marL="91441" marR="91441"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1310,7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1 444,8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1602,7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1661,3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1683,6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граждан, пользующихся выплатой (чел)</a:t>
                      </a:r>
                    </a:p>
                  </a:txBody>
                  <a:tcPr marL="91441" marR="91441"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050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Субсидии гражданам на приобретение (строительство) жилья в рамках подпрограммы «Обеспечение жильем молодых семей» Федеральной целевой программы «Жилище» (</a:t>
                      </a:r>
                      <a:r>
                        <a:rPr kumimoji="0" lang="ru-RU" altLang="ru-RU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</a:t>
                      </a:r>
                    </a:p>
                  </a:txBody>
                  <a:tcPr marL="91441" marR="91441"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4712,9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11778,6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2517,3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1258,7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1258,7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граждан, пользующихся выплатой (чел)</a:t>
                      </a:r>
                    </a:p>
                  </a:txBody>
                  <a:tcPr marL="91441" marR="91441"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55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Субсидии гражданам на приобретение (строительство) жилья в рамках муниципальной программы развития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kumimoji="0" lang="ru-RU" altLang="ru-RU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Чамзинском</a:t>
                      </a: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муниципальном районе на 2015-2021 годы/(Комплексное развитие сельских территорий) (</a:t>
                      </a:r>
                      <a:r>
                        <a:rPr kumimoji="0" lang="ru-RU" altLang="ru-RU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</a:t>
                      </a:r>
                    </a:p>
                  </a:txBody>
                  <a:tcPr marL="91441" marR="91441"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396,9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59,1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53,0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53,0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53,0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граждан, пользующихся выплатой (чел)</a:t>
                      </a:r>
                    </a:p>
                  </a:txBody>
                  <a:tcPr marL="91441" marR="91441"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ru-RU" altLang="ru-RU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20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Средства на предоставление жилых помещений детям-сиротам и детям, оставшимся без попечения родителей, лицам из числа детей-сирот и детей, оставшихся без попечения родителей, по договорам социального найма и найма специализированных жилых помещений (тыс.руб.)</a:t>
                      </a:r>
                    </a:p>
                  </a:txBody>
                  <a:tcPr marL="91441" marR="91441"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2468,7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1303,5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1303,5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1303,5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1303,5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лиц, которым предоставляется жилье (чел)</a:t>
                      </a:r>
                    </a:p>
                  </a:txBody>
                  <a:tcPr marL="91441" marR="91441"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1441" marR="91441"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07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126" name="Group 86"/>
          <p:cNvGraphicFramePr>
            <a:graphicFrameLocks noGrp="1"/>
          </p:cNvGraphicFramePr>
          <p:nvPr>
            <p:ph/>
          </p:nvPr>
        </p:nvGraphicFramePr>
        <p:xfrm>
          <a:off x="301625" y="863600"/>
          <a:ext cx="8540750" cy="5932488"/>
        </p:xfrm>
        <a:graphic>
          <a:graphicData uri="http://schemas.openxmlformats.org/drawingml/2006/table">
            <a:tbl>
              <a:tblPr/>
              <a:tblGrid>
                <a:gridCol w="2925763"/>
                <a:gridCol w="1046162"/>
                <a:gridCol w="1195388"/>
                <a:gridCol w="1120775"/>
                <a:gridCol w="1195387"/>
                <a:gridCol w="1057275"/>
              </a:tblGrid>
              <a:tr h="355554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год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Ожидаемая оценка 2020 г.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55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Средства на выплату ежемесячного денежного пособия опекуну (попечителю), приемному родителю на содержание ребенка, находящегося под опекой (попечительством), в приемной семье в Республике Мордовия (тыс.руб.)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5742,8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6854,9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6994,5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6840,4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7002,8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детей, находящихся под опекой (попечительством), в приемной семье (чел)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Средства на оплату труда приемных родителей (тыс.руб.)</a:t>
                      </a:r>
                      <a:endParaRPr kumimoji="0" lang="ru-RU" alt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2824,6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4621,7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3957,2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4441,0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4608,4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04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детей, находящихся в приемной семье (чел)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Питание учащихся из малоимущих семей (</a:t>
                      </a:r>
                      <a:r>
                        <a:rPr kumimoji="0" lang="ru-RU" altLang="ru-RU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4631,7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3357,0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+mn-lt"/>
                        </a:rPr>
                        <a:t>5327,9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5539,7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5756,5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43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учащихся из малоимущих семей, -освобожденных от оплаты стоимости питания (чел)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43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Питание учащихся из категории детей с ограниченными возможностями здоровья (</a:t>
                      </a:r>
                      <a:r>
                        <a:rPr kumimoji="0" lang="ru-RU" altLang="ru-RU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495,4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628,6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982,8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982,8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982,8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43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учащихся из категории детей с ограниченными возможностями здоровья (чел)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122" name="Rectangle 82"/>
          <p:cNvSpPr>
            <a:spLocks noRot="1" noChangeArrowheads="1"/>
          </p:cNvSpPr>
          <p:nvPr/>
        </p:nvSpPr>
        <p:spPr bwMode="auto">
          <a:xfrm>
            <a:off x="611188" y="274638"/>
            <a:ext cx="8281987" cy="417512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2000"/>
              <a:t>Основные показатели в области социальной политики</a:t>
            </a:r>
          </a:p>
        </p:txBody>
      </p:sp>
    </p:spTree>
  </p:cSld>
  <p:clrMapOvr>
    <a:masterClrMapping/>
  </p:clrMapOvr>
  <p:transition>
    <p:wipe dir="d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228600"/>
            <a:ext cx="8510588" cy="98742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/>
              <a:t>ПРОГРАММНЫЙ БЮДЖЕТ</a:t>
            </a:r>
          </a:p>
        </p:txBody>
      </p:sp>
      <p:sp>
        <p:nvSpPr>
          <p:cNvPr id="16486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95288" y="1196975"/>
            <a:ext cx="8362950" cy="5400675"/>
          </a:xfrm>
        </p:spPr>
        <p:txBody>
          <a:bodyPr/>
          <a:lstStyle/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600" dirty="0">
                <a:latin typeface="Times New Roman" panose="02020603050405020304" pitchFamily="18" charset="0"/>
              </a:rPr>
              <a:t>     </a:t>
            </a:r>
            <a:r>
              <a:rPr lang="ru-RU" altLang="ru-RU" sz="1200" b="1" dirty="0"/>
              <a:t>Программный бюджет</a:t>
            </a:r>
            <a:r>
              <a:rPr lang="ru-RU" altLang="ru-RU" sz="1200" dirty="0"/>
              <a:t> – формирование районного бюджета </a:t>
            </a:r>
            <a:r>
              <a:rPr lang="ru-RU" altLang="ru-RU" sz="1200" dirty="0" err="1"/>
              <a:t>Чамзинского</a:t>
            </a:r>
            <a:r>
              <a:rPr lang="ru-RU" altLang="ru-RU" sz="1200" dirty="0"/>
              <a:t> муниципального района в разрезе муниципальных программ.</a:t>
            </a:r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endParaRPr lang="ru-RU" altLang="ru-RU" sz="1200" dirty="0"/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200" b="1" dirty="0"/>
              <a:t>     Муниципальная программа – </a:t>
            </a:r>
            <a:r>
              <a:rPr lang="ru-RU" altLang="ru-RU" sz="1200" dirty="0"/>
              <a:t>документ, определяющий цель, задачи, результаты, основные направления и инструменты государственной политики, направленные на достижение целей и реализацию государственных приоритетов.</a:t>
            </a:r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endParaRPr lang="ru-RU" altLang="ru-RU" sz="1200" dirty="0"/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200" b="1" dirty="0"/>
              <a:t>     Преимущество «программного бюджета» - </a:t>
            </a:r>
            <a:r>
              <a:rPr lang="ru-RU" altLang="ru-RU" sz="1200" dirty="0"/>
              <a:t>обеспечение максимальной взаимосвязи между целями государственной политики и государственным бюджетом.</a:t>
            </a:r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endParaRPr lang="ru-RU" altLang="ru-RU" sz="1200" dirty="0"/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1200" dirty="0"/>
              <a:t>     Проектом решения о бюджете </a:t>
            </a:r>
            <a:r>
              <a:rPr lang="ru-RU" altLang="ru-RU" sz="1200" dirty="0" err="1"/>
              <a:t>Чамзинского</a:t>
            </a:r>
            <a:r>
              <a:rPr lang="ru-RU" altLang="ru-RU" sz="1200" dirty="0"/>
              <a:t> муниципального района Республики Мордовия на 2021 год и на плановый период 2022 и 2023 годов предусмотрена реализация 22 муниципальных программ.</a:t>
            </a:r>
          </a:p>
          <a:p>
            <a:pPr marL="0" indent="0" eaLnBrk="1" hangingPunct="1">
              <a:defRPr/>
            </a:pPr>
            <a:endParaRPr lang="ru-RU" altLang="ru-RU" sz="1200" dirty="0"/>
          </a:p>
        </p:txBody>
      </p:sp>
      <p:graphicFrame>
        <p:nvGraphicFramePr>
          <p:cNvPr id="165008" name="Group 144"/>
          <p:cNvGraphicFramePr>
            <a:graphicFrameLocks noGrp="1"/>
          </p:cNvGraphicFramePr>
          <p:nvPr>
            <p:ph sz="half" idx="2"/>
          </p:nvPr>
        </p:nvGraphicFramePr>
        <p:xfrm>
          <a:off x="684213" y="3860800"/>
          <a:ext cx="8064500" cy="2322513"/>
        </p:xfrm>
        <a:graphic>
          <a:graphicData uri="http://schemas.openxmlformats.org/drawingml/2006/table">
            <a:tbl>
              <a:tblPr/>
              <a:tblGrid>
                <a:gridCol w="5162550"/>
                <a:gridCol w="966787"/>
                <a:gridCol w="968375"/>
                <a:gridCol w="966788"/>
              </a:tblGrid>
              <a:tr h="6765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</a:t>
                      </a:r>
                    </a:p>
                  </a:txBody>
                  <a:tcPr marT="45692" marB="456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 2021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 2022 год</a:t>
                      </a: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 2023 год</a:t>
                      </a: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4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районного бюджета Чамзинского муниципального района, тыс.рублей</a:t>
                      </a:r>
                    </a:p>
                  </a:txBody>
                  <a:tcPr marT="45692" marB="456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517921,2</a:t>
                      </a: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375970,5</a:t>
                      </a: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337643,2</a:t>
                      </a: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48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числе:</a:t>
                      </a:r>
                    </a:p>
                  </a:txBody>
                  <a:tcPr marT="45692" marB="456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4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рамках муниципальных программ, 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тыс.рублей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692" marB="456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489797,7</a:t>
                      </a: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352019,8</a:t>
                      </a: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314033,2</a:t>
                      </a: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4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муниципальных программ в общих расходах, %</a:t>
                      </a:r>
                    </a:p>
                  </a:txBody>
                  <a:tcPr marT="45692" marB="456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94,6</a:t>
                      </a: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93,6</a:t>
                      </a: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93,0</a:t>
                      </a:r>
                    </a:p>
                  </a:txBody>
                  <a:tcPr marT="45692" marB="456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850" y="115888"/>
            <a:ext cx="8510588" cy="120967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программы, финансируемые из бюджета </a:t>
            </a:r>
            <a:r>
              <a:rPr lang="ru-RU" alt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Республики Мордовия</a:t>
            </a:r>
            <a:b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2021-2023 годах</a:t>
            </a:r>
          </a:p>
        </p:txBody>
      </p:sp>
      <p:graphicFrame>
        <p:nvGraphicFramePr>
          <p:cNvPr id="42041" name="Group 57"/>
          <p:cNvGraphicFramePr>
            <a:graphicFrameLocks noGrp="1"/>
          </p:cNvGraphicFramePr>
          <p:nvPr>
            <p:ph idx="4294967295"/>
          </p:nvPr>
        </p:nvGraphicFramePr>
        <p:xfrm>
          <a:off x="468313" y="1352550"/>
          <a:ext cx="8424862" cy="4875213"/>
        </p:xfrm>
        <a:graphic>
          <a:graphicData uri="http://schemas.openxmlformats.org/drawingml/2006/table">
            <a:tbl>
              <a:tblPr/>
              <a:tblGrid>
                <a:gridCol w="455613"/>
                <a:gridCol w="2960687"/>
                <a:gridCol w="2056110"/>
                <a:gridCol w="980778"/>
                <a:gridCol w="985837"/>
                <a:gridCol w="985838"/>
              </a:tblGrid>
              <a:tr h="304796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№п/п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муниципальной программы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Реквизиты НПА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Сумма (тыс.руб.)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98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87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муниципальной службы в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(2015-2025 годы)»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№898 от 07.10.2015г. 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1617,7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1676,3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1698,6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районе» на 2016-2025 годы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№37 от 19.01.2017. 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258326,5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259615,7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248470,7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«Социальная поддержка граждан на 2017-2025 годы»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№56 от 28.01.2017 г.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3743,9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3743,9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3743,9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культуры и туризма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на 2014-2025 годы» 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№748 от 31.08.2015г.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46786,9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33562,2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34614,9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физической культуры и массового спорта в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2016-2024 годы»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№735 от 31.08.2015г. 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350,0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350,0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350,0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58" name="Group 50"/>
          <p:cNvGraphicFramePr>
            <a:graphicFrameLocks noGrp="1"/>
          </p:cNvGraphicFramePr>
          <p:nvPr>
            <p:ph/>
          </p:nvPr>
        </p:nvGraphicFramePr>
        <p:xfrm>
          <a:off x="539750" y="1196975"/>
          <a:ext cx="8229600" cy="5565775"/>
        </p:xfrm>
        <a:graphic>
          <a:graphicData uri="http://schemas.openxmlformats.org/drawingml/2006/table">
            <a:tbl>
              <a:tblPr/>
              <a:tblGrid>
                <a:gridCol w="442913"/>
                <a:gridCol w="2808287"/>
                <a:gridCol w="1655762"/>
                <a:gridCol w="1152525"/>
                <a:gridCol w="1079500"/>
                <a:gridCol w="1090612"/>
              </a:tblGrid>
              <a:tr h="304775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№п/п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муниципальной программы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ru-RU" alt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Реквизиты НПА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Сумма (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тыс.руб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.)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94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7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развития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2015-2025 годы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№1103 от 27.11.2015 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4105,0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3796,2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3335,8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«Энергосбережение и повышение энергетической эффективности в 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2016-2024 годы»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№747 от 31.08.2015 г. 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201,0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160,0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автомобильных дорог на 2015-2025 годы в 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"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 1053 от 17.11.2015 г. 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5114,9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5455,8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5620,9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530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T="45690" marB="456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Республики Мордовия "Охрана окружающей среды и повышение экологической безопасности на 2018-2025 годы"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№670 от 06.09.2017 г. 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381,3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381,3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381,3</a:t>
                      </a:r>
                    </a:p>
                  </a:txBody>
                  <a:tcPr marT="45690" marB="456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7208" name="Заголовок 1"/>
          <p:cNvSpPr>
            <a:spLocks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программы, финансируемые из бюджета </a:t>
            </a:r>
            <a:r>
              <a:rPr lang="ru-RU" altLang="ru-RU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Республики Мордовия </a:t>
            </a:r>
          </a:p>
          <a:p>
            <a:pPr algn="ctr" eaLnBrk="1" hangingPunct="1">
              <a:defRPr/>
            </a:pPr>
            <a:r>
              <a:rPr lang="ru-RU" altLang="ru-RU" sz="2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2021-2023 годах</a:t>
            </a:r>
          </a:p>
        </p:txBody>
      </p:sp>
    </p:spTree>
  </p:cSld>
  <p:clrMapOvr>
    <a:masterClrMapping/>
  </p:clrMapOvr>
  <p:transition>
    <p:wipe dir="d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11188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dirty="0">
                <a:latin typeface="Times New Roman" panose="02020603050405020304" pitchFamily="18" charset="0"/>
              </a:rPr>
              <a:t>Муниципальные программы, финансируемые из бюджета </a:t>
            </a:r>
            <a:r>
              <a:rPr lang="ru-RU" altLang="ru-RU" sz="2000" dirty="0" err="1">
                <a:latin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latin typeface="Times New Roman" panose="02020603050405020304" pitchFamily="18" charset="0"/>
              </a:rPr>
              <a:t> муниципального района Республики Мордовия </a:t>
            </a:r>
            <a:br>
              <a:rPr lang="ru-RU" altLang="ru-RU" sz="2000" dirty="0">
                <a:latin typeface="Times New Roman" panose="02020603050405020304" pitchFamily="18" charset="0"/>
              </a:rPr>
            </a:br>
            <a:r>
              <a:rPr lang="ru-RU" altLang="ru-RU" sz="2000" dirty="0">
                <a:latin typeface="Times New Roman" panose="02020603050405020304" pitchFamily="18" charset="0"/>
              </a:rPr>
              <a:t>в 2021-2023 годах</a:t>
            </a:r>
          </a:p>
        </p:txBody>
      </p:sp>
      <p:graphicFrame>
        <p:nvGraphicFramePr>
          <p:cNvPr id="44110" name="Group 78"/>
          <p:cNvGraphicFramePr>
            <a:graphicFrameLocks noGrp="1"/>
          </p:cNvGraphicFramePr>
          <p:nvPr>
            <p:ph idx="4294967295"/>
          </p:nvPr>
        </p:nvGraphicFramePr>
        <p:xfrm>
          <a:off x="539750" y="1196975"/>
          <a:ext cx="8229600" cy="5181600"/>
        </p:xfrm>
        <a:graphic>
          <a:graphicData uri="http://schemas.openxmlformats.org/drawingml/2006/table">
            <a:tbl>
              <a:tblPr/>
              <a:tblGrid>
                <a:gridCol w="440196"/>
                <a:gridCol w="3013523"/>
                <a:gridCol w="1910668"/>
                <a:gridCol w="954546"/>
                <a:gridCol w="881968"/>
                <a:gridCol w="1028700"/>
              </a:tblGrid>
              <a:tr h="304814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№п/п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муниципальной программы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Реквизиты НПА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Сумма (тыс.руб.)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48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79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повышения эффективности управления муниципальными финансами в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№1003 от 23.12.2014г 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6326,4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6216,5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6222,6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3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Республики Мордовия «Цифровая трансформация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Республики Мордовия на 2020-2025 гг.»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№852 от 15.11.2019г.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502,0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602,0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3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lang="ru-RU" sz="115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lang="ru-RU" sz="115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муниципального района Республики Мордовия "Комплексное развитие сельских территорий"</a:t>
                      </a:r>
                      <a:endParaRPr lang="ru-RU" sz="115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№692от  16.09.2019г.</a:t>
                      </a:r>
                    </a:p>
                    <a:p>
                      <a:endParaRPr lang="ru-RU" sz="115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2630,2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2698,5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«Гармонизация межнациональных и межконфессиональных  отношений в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2014-2025 годы»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 1233 от 16.12.2013 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457200" y="274638"/>
            <a:ext cx="8229600" cy="10668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dirty="0">
                <a:latin typeface="Times New Roman" panose="02020603050405020304" pitchFamily="18" charset="0"/>
              </a:rPr>
              <a:t>Муниципальные программы, финансируемые из бюджета </a:t>
            </a:r>
            <a:r>
              <a:rPr lang="ru-RU" altLang="ru-RU" sz="2000" dirty="0" err="1">
                <a:latin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latin typeface="Times New Roman" panose="02020603050405020304" pitchFamily="18" charset="0"/>
              </a:rPr>
              <a:t> муниципального района Республики Мордовия </a:t>
            </a:r>
            <a:br>
              <a:rPr lang="ru-RU" altLang="ru-RU" sz="2000" dirty="0">
                <a:latin typeface="Times New Roman" panose="02020603050405020304" pitchFamily="18" charset="0"/>
              </a:rPr>
            </a:br>
            <a:r>
              <a:rPr lang="ru-RU" altLang="ru-RU" sz="2000" dirty="0">
                <a:latin typeface="Times New Roman" panose="02020603050405020304" pitchFamily="18" charset="0"/>
              </a:rPr>
              <a:t>в 2021-2023 годах</a:t>
            </a:r>
          </a:p>
        </p:txBody>
      </p:sp>
      <p:graphicFrame>
        <p:nvGraphicFramePr>
          <p:cNvPr id="45106" name="Group 50"/>
          <p:cNvGraphicFramePr>
            <a:graphicFrameLocks noGrp="1"/>
          </p:cNvGraphicFramePr>
          <p:nvPr>
            <p:ph/>
          </p:nvPr>
        </p:nvGraphicFramePr>
        <p:xfrm>
          <a:off x="457200" y="1412875"/>
          <a:ext cx="8229600" cy="5143500"/>
        </p:xfrm>
        <a:graphic>
          <a:graphicData uri="http://schemas.openxmlformats.org/drawingml/2006/table">
            <a:tbl>
              <a:tblPr/>
              <a:tblGrid>
                <a:gridCol w="442913"/>
                <a:gridCol w="2735262"/>
                <a:gridCol w="1944688"/>
                <a:gridCol w="1152525"/>
                <a:gridCol w="1008062"/>
                <a:gridCol w="946150"/>
              </a:tblGrid>
              <a:tr h="30478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№п/п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муниципальной программы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Реквизиты НПА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Сумма (тыс.руб.)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47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Республики Мордовия «Обеспечение доступным и комфортным жильем и коммунальными услугами граждан Российской Федерации»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№741 от 31.08.2015 г. 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3831,5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2572,9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2572,9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«Модернизация и реформирование жилищно-коммунального хозяйства» на 2016-2024 годы в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№746 от 31.08.2015 г. 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155299,4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28168,4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285,9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8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развития и поддержки малого и среднего предпринимательства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№1033 от 11.11.2015г. 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76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«Молодёжь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на 2016-2024 годы» 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№734 от 31.08.2015 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102,1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102,1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102,1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9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3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288" y="115888"/>
            <a:ext cx="8229600" cy="99377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программы, финансируемые из бюджета </a:t>
            </a:r>
            <a:r>
              <a:rPr lang="ru-RU" alt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Республики Мордовия </a:t>
            </a:r>
            <a:b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2021-2023 годах</a:t>
            </a:r>
          </a:p>
        </p:txBody>
      </p:sp>
      <p:graphicFrame>
        <p:nvGraphicFramePr>
          <p:cNvPr id="46130" name="Group 50"/>
          <p:cNvGraphicFramePr>
            <a:graphicFrameLocks noGrp="1"/>
          </p:cNvGraphicFramePr>
          <p:nvPr>
            <p:ph idx="1"/>
          </p:nvPr>
        </p:nvGraphicFramePr>
        <p:xfrm>
          <a:off x="539750" y="1196975"/>
          <a:ext cx="8423275" cy="5364163"/>
        </p:xfrm>
        <a:graphic>
          <a:graphicData uri="http://schemas.openxmlformats.org/drawingml/2006/table">
            <a:tbl>
              <a:tblPr/>
              <a:tblGrid>
                <a:gridCol w="431800"/>
                <a:gridCol w="2879725"/>
                <a:gridCol w="1873250"/>
                <a:gridCol w="1079500"/>
                <a:gridCol w="1079500"/>
                <a:gridCol w="1079500"/>
              </a:tblGrid>
              <a:tr h="304734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№п/п</a:t>
                      </a:r>
                    </a:p>
                  </a:txBody>
                  <a:tcPr marT="45687" marB="456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муниципальной программы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Реквизиты НПА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Сумма (тыс.руб.)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47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78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T="45687" marB="456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«Духовно-нравственное воспитание детей, молодежи и населения в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годы»</a:t>
                      </a: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№742 от 31.08.2015 </a:t>
                      </a: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70,0</a:t>
                      </a: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5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T="45687" marB="456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«Оформление права собственности на муниципальные и бесхозяйные объекты недвижимого имущества, расположенные на территории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района»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№444 от 25.06.2019 г. 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635,0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690,0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650,0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2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T="45687" marB="456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«Укрепление общественного порядка и обеспечение Общественной безопасности в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годы»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№749 от 31.08.2015г. 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2156,7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2119,3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2123,0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65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T="45687" marB="4568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«Патриотическое воспитание граждан, проживающих на территории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на 2017-2025 годы»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№703 от 23.08.2016г. 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9,5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10,1</a:t>
                      </a:r>
                    </a:p>
                  </a:txBody>
                  <a:tcPr marT="45687" marB="4568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255713"/>
          </a:xfrm>
        </p:spPr>
        <p:txBody>
          <a:bodyPr/>
          <a:lstStyle/>
          <a:p>
            <a:pPr>
              <a:defRPr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программы, финансируемые из бюджета </a:t>
            </a:r>
            <a:r>
              <a:rPr lang="ru-RU" alt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Чамзинского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Республики Мордовия </a:t>
            </a:r>
            <a:b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2021-2023 годах</a:t>
            </a:r>
            <a:endParaRPr lang="ru-RU" sz="20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ph type="tbl" idx="1"/>
          </p:nvPr>
        </p:nvGraphicFramePr>
        <p:xfrm>
          <a:off x="301625" y="1676400"/>
          <a:ext cx="8423275" cy="1981200"/>
        </p:xfrm>
        <a:graphic>
          <a:graphicData uri="http://schemas.openxmlformats.org/drawingml/2006/table">
            <a:tbl>
              <a:tblPr/>
              <a:tblGrid>
                <a:gridCol w="431800"/>
                <a:gridCol w="2879725"/>
                <a:gridCol w="1873250"/>
                <a:gridCol w="1079500"/>
                <a:gridCol w="1079500"/>
                <a:gridCol w="1079500"/>
              </a:tblGrid>
              <a:tr h="30480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№п/п</a:t>
                      </a:r>
                    </a:p>
                  </a:txBody>
                  <a:tcPr marT="45698" marB="456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муниципальной программы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Реквизиты НПА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Сумма (тыс.руб.)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48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2021 год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2022 год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Arial" panose="020B0604020202020204" pitchFamily="34" charset="0"/>
                        </a:rPr>
                        <a:t>2023 год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T="45698" marB="456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«Повышение безопасности дорожного движения в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Чамзинском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годы»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Постановление администрации </a:t>
                      </a:r>
                      <a:r>
                        <a:rPr kumimoji="0" lang="ru-RU" altLang="ru-RU" sz="115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№822 от 15.09.2016г. 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11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T="45698" marB="456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000" dirty="0"/>
              <a:t>«Бюджет для граждан» подготовлен Финансовым управлением администрации </a:t>
            </a:r>
            <a:r>
              <a:rPr lang="ru-RU" altLang="ru-RU" sz="2000" dirty="0" err="1"/>
              <a:t>Чамзинского</a:t>
            </a:r>
            <a:r>
              <a:rPr lang="ru-RU" altLang="ru-RU" sz="2000" dirty="0"/>
              <a:t> муниципального района </a:t>
            </a:r>
            <a:br>
              <a:rPr lang="ru-RU" altLang="ru-RU" sz="2000" dirty="0"/>
            </a:br>
            <a:r>
              <a:rPr lang="ru-RU" altLang="ru-RU" sz="2000" dirty="0"/>
              <a:t>Республики Мордовия</a:t>
            </a:r>
          </a:p>
        </p:txBody>
      </p:sp>
      <p:sp>
        <p:nvSpPr>
          <p:cNvPr id="20275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600200"/>
            <a:ext cx="8507413" cy="45259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800" dirty="0"/>
              <a:t>431700, Республика Мордовия, </a:t>
            </a:r>
            <a:r>
              <a:rPr lang="ru-RU" altLang="ru-RU" sz="1800" dirty="0" err="1"/>
              <a:t>Чамзинский</a:t>
            </a:r>
            <a:r>
              <a:rPr lang="ru-RU" altLang="ru-RU" sz="1800" dirty="0"/>
              <a:t> район, </a:t>
            </a:r>
            <a:r>
              <a:rPr lang="ru-RU" altLang="ru-RU" sz="1800" dirty="0" err="1"/>
              <a:t>р.п.Чамзинка</a:t>
            </a:r>
            <a:r>
              <a:rPr lang="ru-RU" altLang="ru-RU" sz="1800" dirty="0"/>
              <a:t>, </a:t>
            </a:r>
            <a:r>
              <a:rPr lang="ru-RU" altLang="ru-RU" sz="1800" dirty="0" err="1"/>
              <a:t>ул.Победы</a:t>
            </a:r>
            <a:r>
              <a:rPr lang="ru-RU" altLang="ru-RU" sz="1800" dirty="0"/>
              <a:t>, д.1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800" dirty="0"/>
              <a:t>Телефоны: 8-83437-21442, 8-83437-21184, 8-83437-21453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800" dirty="0"/>
              <a:t>Факс: 8-83437-21442, 8-83437-21184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800" dirty="0"/>
              <a:t>адрес электронной почты </a:t>
            </a:r>
            <a:r>
              <a:rPr lang="en-US" altLang="ru-RU" sz="1800" dirty="0">
                <a:hlinkClick r:id="rId2"/>
              </a:rPr>
              <a:t>finupr22@bk.ru</a:t>
            </a:r>
            <a:endParaRPr lang="en-US" altLang="ru-RU" sz="1800" dirty="0"/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800" dirty="0"/>
              <a:t>График работы Финансового управления администрации </a:t>
            </a:r>
            <a:r>
              <a:rPr lang="ru-RU" altLang="ru-RU" sz="1800" dirty="0" err="1"/>
              <a:t>Чамзинского</a:t>
            </a:r>
            <a:r>
              <a:rPr lang="ru-RU" altLang="ru-RU" sz="1800" dirty="0"/>
              <a:t> муниципального района Республики Мордовия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800" dirty="0">
                <a:effectLst/>
              </a:rPr>
              <a:t>с понедельника по пятницу - с 8-30 до 17-30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800" dirty="0">
                <a:effectLst/>
              </a:rPr>
              <a:t>суббота, воскресенье - выходные дни.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altLang="ru-RU" sz="1800" dirty="0">
                <a:effectLst/>
              </a:rPr>
              <a:t>Обеденный перерыв - с 13-00 до 14-00.</a:t>
            </a:r>
          </a:p>
          <a:p>
            <a:pPr marL="0" indent="0" eaLnBrk="1" hangingPunct="1">
              <a:lnSpc>
                <a:spcPct val="80000"/>
              </a:lnSpc>
              <a:defRPr/>
            </a:pPr>
            <a:endParaRPr lang="ru-RU" altLang="ru-RU" sz="1800" dirty="0">
              <a:effectLst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1800" dirty="0">
                <a:effectLst/>
              </a:rPr>
              <a:t>Решение Совета депутатов </a:t>
            </a:r>
            <a:r>
              <a:rPr lang="ru-RU" altLang="ru-RU" sz="1800" dirty="0" err="1">
                <a:effectLst/>
              </a:rPr>
              <a:t>Чамзинского</a:t>
            </a:r>
            <a:r>
              <a:rPr lang="ru-RU" altLang="ru-RU" sz="1800" dirty="0">
                <a:effectLst/>
              </a:rPr>
              <a:t> муниципального района от 25.12.2020 г. №289 «</a:t>
            </a:r>
            <a:r>
              <a:rPr lang="ru-RU" altLang="ru-RU" sz="1600" dirty="0">
                <a:effectLst/>
              </a:rPr>
              <a:t>О бюджете  </a:t>
            </a:r>
            <a:r>
              <a:rPr lang="ru-RU" altLang="ru-RU" sz="1600" dirty="0" err="1">
                <a:effectLst/>
              </a:rPr>
              <a:t>Чамзинского</a:t>
            </a:r>
            <a:r>
              <a:rPr lang="ru-RU" altLang="ru-RU" sz="1600" dirty="0">
                <a:effectLst/>
              </a:rPr>
              <a:t> муниципального района Республики Мордовия на 2021 год и на плановый период 2022 и 2023 годов» размещен на официальном сайте администрации </a:t>
            </a:r>
            <a:r>
              <a:rPr lang="ru-RU" altLang="ru-RU" sz="1600" dirty="0" err="1">
                <a:effectLst/>
              </a:rPr>
              <a:t>Чамзинского</a:t>
            </a:r>
            <a:r>
              <a:rPr lang="ru-RU" altLang="ru-RU" sz="1600" dirty="0">
                <a:effectLst/>
              </a:rPr>
              <a:t> муниципального района Республики Мордовия. 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1600" dirty="0">
              <a:effectLst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1600" dirty="0">
              <a:effectLst/>
            </a:endParaRPr>
          </a:p>
        </p:txBody>
      </p:sp>
    </p:spTree>
  </p:cSld>
  <p:clrMapOvr>
    <a:masterClrMapping/>
  </p:clrMapOvr>
  <p:transition>
    <p:wipe dir="d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484313"/>
            <a:ext cx="8229600" cy="423862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4000"/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4000"/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4000"/>
              <a:t>СПАСИБО </a:t>
            </a:r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4000"/>
              <a:t>ЗА ВНИМАНИЕ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theme/theme1.xml><?xml version="1.0" encoding="utf-8"?>
<a:theme xmlns:a="http://schemas.openxmlformats.org/drawingml/2006/main" name="Облака">
  <a:themeElements>
    <a:clrScheme name="Облака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Облака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spcFirstLastPara="0" vert="horz" wrap="square" lIns="5080" tIns="5080" rIns="5080" bIns="5080" numCol="1" spcCol="1270" anchor="ctr" anchorCtr="0">
        <a:noAutofit/>
      </a:bodyPr>
      <a:lstStyle>
        <a:defPPr marL="0" indent="0" algn="ctr" defTabSz="355600">
          <a:lnSpc>
            <a:spcPct val="90000"/>
          </a:lnSpc>
          <a:spcBef>
            <a:spcPct val="0"/>
          </a:spcBef>
          <a:spcAft>
            <a:spcPct val="35000"/>
          </a:spcAft>
          <a:buNone/>
          <a:defRPr sz="800" kern="1200" dirty="0" smtClean="0"/>
        </a:defPPr>
      </a:lstStyle>
      <a:style>
        <a:lnRef idx="2">
          <a:schemeClr val="lt1">
            <a:hueOff val="0"/>
            <a:satOff val="0"/>
            <a:lumOff val="0"/>
            <a:alphaOff val="0"/>
          </a:schemeClr>
        </a:lnRef>
        <a:fillRef idx="1">
          <a:schemeClr val="accent1">
            <a:hueOff val="0"/>
            <a:satOff val="0"/>
            <a:lumOff val="0"/>
            <a:alphaOff val="0"/>
          </a:schemeClr>
        </a:fillRef>
        <a:effectRef idx="0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>
    <a:extraClrScheme>
      <a:clrScheme name="Облака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лака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16357</TotalTime>
  <Words>4598</Words>
  <Application>Microsoft Office PowerPoint</Application>
  <PresentationFormat>Экран (4:3)</PresentationFormat>
  <Paragraphs>1662</Paragraphs>
  <Slides>51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8" baseType="lpstr">
      <vt:lpstr>Arial</vt:lpstr>
      <vt:lpstr>Wingdings</vt:lpstr>
      <vt:lpstr>Calibri</vt:lpstr>
      <vt:lpstr>Times New Roman</vt:lpstr>
      <vt:lpstr>Garamond</vt:lpstr>
      <vt:lpstr>Облака</vt:lpstr>
      <vt:lpstr>Диаграмма Microsoft Excel</vt:lpstr>
      <vt:lpstr>  «БЮДЖЕТ ДЛЯ ГРАЖДАН»  к решению Совета депутатов Чамзинского муниципального района Республики Мордовия от 25.12.2020 года №289 «О бюджете Чамзинского муниципального района Республики Мордовия на 2021 год и на плановый период 2022 и 2023 годов»  </vt:lpstr>
      <vt:lpstr>Презентация PowerPoint</vt:lpstr>
      <vt:lpstr>ХАРАКТЕРИСТИКА ЧАМЗИНСКОГО МУНИЦИПАЛЬНОГО РАЙОНА  РЕСПУБЛИКИ МОРДОВИЯ</vt:lpstr>
      <vt:lpstr>Основные показатели социально-экономического развития Чамзинского муниципального района Республики Мордовия на 2021 год и на плановый период 2022 и 2023 годов</vt:lpstr>
      <vt:lpstr>Основные показатели социально-экономического развития Чамзинского муниципального района Республики Мордовия на 2021 год и на плановый период 2022 и 2023 годов </vt:lpstr>
      <vt:lpstr>Основные показатели социально-экономического развития Чамзинского муниципального района Республики Мордовия на 2021 год и на плановый период 2022 и 2023 годов</vt:lpstr>
      <vt:lpstr>Основные показатели социально-экономического развития Чамзинского муниципального района Республики Мордовия на 2021 год и на плановый период 2022 и 2023 годов</vt:lpstr>
      <vt:lpstr>Основные направления бюджетной и налоговой политики  Чамзинского муниципального района Республики Мордовия на 2021-2023 годы</vt:lpstr>
      <vt:lpstr>Основные термины</vt:lpstr>
      <vt:lpstr>БЮДЖЕТНАЯ СИСТЕМА ЧАМЗИНСКОГО  МУНИЦИПАЛЬНОГО РАЙОНА РЕСПУБЛИКИ МОРДОВИЯ </vt:lpstr>
      <vt:lpstr>Этапы создания бюджета</vt:lpstr>
      <vt:lpstr>Основные характеристики бюджетов</vt:lpstr>
      <vt:lpstr>Прогноз консолидированного бюджета Чамзинского муниципального района Республики Мордовия (тыс.рублей)</vt:lpstr>
      <vt:lpstr>Основные характеристики бюджета Чамзинского муниципального района Республики Мордовия за 2019-2023 годы</vt:lpstr>
      <vt:lpstr>ДОХОДЫ БЮДЖЕТА</vt:lpstr>
      <vt:lpstr>Доходная часть бюджета Чамзинского муниципального района Республики Мордовия (тыс.рублей)</vt:lpstr>
      <vt:lpstr>Структура доходов бюджета Чамзинского муниципального района Республики Мордовия в 2019-2023 годах (тыс.рублей) </vt:lpstr>
      <vt:lpstr>Налоговые доходы бюджета Чамзинского муниципального района Республики Мордовия в 2019-2023 годах (тыс.рублей)</vt:lpstr>
      <vt:lpstr>Неналоговые доходы бюджета Чамзинского муниципального района Республики Мордовия в 2019-2023  годах (тыс.рублей)</vt:lpstr>
      <vt:lpstr>Презентация PowerPoint</vt:lpstr>
      <vt:lpstr>Безвозмездные поступления в бюджет Чамзинского муниципального района Республики Мордовия  (тыс.рублей)</vt:lpstr>
      <vt:lpstr>Структура внутреннего муниципального долга Чамзинского муниципального района Республики Мордовия (тыс.рублей)</vt:lpstr>
      <vt:lpstr>Расходы бюджета</vt:lpstr>
      <vt:lpstr>Формирование расходной части районного бюджета Чамзинского муниципального района </vt:lpstr>
      <vt:lpstr>Расходы бюджета Чамзинского муниципального района Республики Мордовия по разделам классификации расходов  в 2019-2023 годах </vt:lpstr>
      <vt:lpstr>Расходы районного бюджета Чамзинского муниципального района Республики Мордовия по разделам классификации расходов  в 2019-2023 годах</vt:lpstr>
      <vt:lpstr>Расходы бюджета Чамзинского муниципального района Республики Мордовия (на душу населения)</vt:lpstr>
      <vt:lpstr>Структура расходной части бюджета Чамзинского муниципального района Республики Мордовия в 2021 году</vt:lpstr>
      <vt:lpstr>Структура расходной части бюджета Чамзинского муниципального района Республики Мордовия в 2022 году</vt:lpstr>
      <vt:lpstr>Структура расходной части бюджета Чамзинского муниципального района Республики Мордовия в 2023 году</vt:lpstr>
      <vt:lpstr>Объем расходов бюджета на социально- культурную сферу</vt:lpstr>
      <vt:lpstr>Дошкольное образование</vt:lpstr>
      <vt:lpstr>Основные показатели системы образования</vt:lpstr>
      <vt:lpstr>Общее образование</vt:lpstr>
      <vt:lpstr>Основные показатели системы образования</vt:lpstr>
      <vt:lpstr>Дополнительное образование</vt:lpstr>
      <vt:lpstr>Основные показатели системы образования</vt:lpstr>
      <vt:lpstr>Культура</vt:lpstr>
      <vt:lpstr>Объем расходов бюджета на социально- культурную сферу</vt:lpstr>
      <vt:lpstr>Основные показатели системы культуры</vt:lpstr>
      <vt:lpstr>Основные показатели в области социальной политики</vt:lpstr>
      <vt:lpstr>Презентация PowerPoint</vt:lpstr>
      <vt:lpstr>ПРОГРАММНЫЙ БЮДЖЕТ</vt:lpstr>
      <vt:lpstr>Муниципальные программы, финансируемые из бюджета Чамзинского муниципального района Республики Мордовия в 2021-2023 годах</vt:lpstr>
      <vt:lpstr>Презентация PowerPoint</vt:lpstr>
      <vt:lpstr>Муниципальные программы, финансируемые из бюджета Чамзинского муниципального района Республики Мордовия  в 2021-2023 годах</vt:lpstr>
      <vt:lpstr>Муниципальные программы, финансируемые из бюджета Чамзинского муниципального района Республики Мордовия  в 2021-2023 годах</vt:lpstr>
      <vt:lpstr>Муниципальные программы, финансируемые из бюджета Чамзинского муниципального района Республики Мордовия  в 2021-2023 годах</vt:lpstr>
      <vt:lpstr>Муниципальные программы, финансируемые из бюджета Чамзинского муниципального района Республики Мордовия  в 2021-2023 годах</vt:lpstr>
      <vt:lpstr>«Бюджет для граждан» подготовлен Финансовым управлением администрации Чамзинского муниципального района  Республики Мордовия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Российское законодательство о государственных закупках</dc:title>
  <dc:creator>Дом</dc:creator>
  <cp:lastModifiedBy>LONGCATSVETA2</cp:lastModifiedBy>
  <cp:revision>994</cp:revision>
  <cp:lastPrinted>2020-12-31T09:16:48Z</cp:lastPrinted>
  <dcterms:created xsi:type="dcterms:W3CDTF">2005-11-12T10:38:35Z</dcterms:created>
  <dcterms:modified xsi:type="dcterms:W3CDTF">2021-01-22T07:58:55Z</dcterms:modified>
</cp:coreProperties>
</file>