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61B165-0897-40FF-8506-37C357BCA1AA}" type="datetimeFigureOut">
              <a:rPr lang="ru-RU" smtClean="0"/>
              <a:t>16.04.2020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1A957-0CA8-49B2-8A32-8339331749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667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1A957-0CA8-49B2-8A32-8339331749E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82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282F4-2524-43A4-B7D9-79EB150DFE64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shb.ru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86544" y="3071810"/>
            <a:ext cx="2571768" cy="200026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ЛЬГОТНАЯ СЕЛЬСКАЯ ИПОТЕКА</a:t>
            </a:r>
            <a:endParaRPr lang="ru-RU" sz="32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http://brickhouse43.ru/admin/uploads/54058617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1038123"/>
            <a:ext cx="2771832" cy="2126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292" name="Picture 4" descr="http://бытовка-хозблок.рф/wp-content/uploads/2019/09/bd4d5f82d7c881d9cf47d03d7562f4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4908172"/>
            <a:ext cx="2771832" cy="1828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-32" y="142852"/>
            <a:ext cx="292895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Льготный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потребительский кредит на благоустройство домовладений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32" y="928670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Требования к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Заемщику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-32" y="1214422"/>
            <a:ext cx="2857520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9875" marR="0" lvl="0" indent="-269875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Возраст: от 21 до 65 лет (на дату завершения кредитного договора)</a:t>
            </a:r>
          </a:p>
          <a:p>
            <a:pPr marL="269875" marR="0" lvl="0" indent="-269875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Постоянная регистрация на сельской территории Республики Мордовия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-32" y="2786058"/>
            <a:ext cx="2928958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Условия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предоставления кредита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-32" y="3357562"/>
            <a:ext cx="2857520" cy="12144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Размер</a:t>
            </a: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кредита –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 10 до 250 тыс. рублей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Процентная ставка – до 5% годовых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Срок кредита – от 6 мес. до 5 лет</a:t>
            </a: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-32" y="4643446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Территория реализации</a:t>
            </a: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-32" y="5143512"/>
            <a:ext cx="2928958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Все населенные пункты Республики Мордовия численностью</a:t>
            </a:r>
          </a:p>
          <a:p>
            <a:pPr marL="7870" algn="ctr">
              <a:spcBef>
                <a:spcPts val="62"/>
              </a:spcBef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до 30 тыс. человек </a:t>
            </a:r>
          </a:p>
          <a:p>
            <a:pPr marL="7870" algn="ctr">
              <a:spcBef>
                <a:spcPts val="62"/>
              </a:spcBef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(кроме города Рузаевка и городского округа Саранск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3071802" y="0"/>
            <a:ext cx="2928958" cy="285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Цели кредита</a:t>
            </a: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3143240" y="357166"/>
            <a:ext cx="2786082" cy="30718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lvl="0" indent="-182563"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Приобретение и монтаж 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оборудования для обеспечения централизованных  (автономных) коммуникаций (только </a:t>
            </a:r>
            <a:r>
              <a:rPr lang="ru-RU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договору, заключенному  подрядной организацией)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водоснабжение, в том числе бурение скважин на воду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водоотведение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газоснабжение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электроснабжение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отопление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Ремонт жилых домов (помещений), расположенных на сельских территориях, по договорам, заключенным с подрядными организациями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3071802" y="3429000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Порядок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получения кредита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143240" y="3643314"/>
            <a:ext cx="2857520" cy="29289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1.     </a:t>
            </a: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Обратитесь в </a:t>
            </a: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банк и представьте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Заявление – анкету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Паспорт гражданина РФ с сельской пропиской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Документы,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подтверждающие финансовое состояние и трудовую занятость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2"/>
              <a:tabLst/>
              <a:defRPr/>
            </a:pP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После получения положительного решения по заявке на кредит: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заключите договор подряда на благоустройство дома</a:t>
            </a:r>
            <a:endParaRPr lang="ru-RU" sz="1200" baseline="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3"/>
              <a:tabLst/>
              <a:defRPr/>
            </a:pP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день получения кредита: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2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предъявите подписанный договор подряда</a:t>
            </a:r>
            <a:endParaRPr lang="ru-RU" sz="12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подпишите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кредитный договор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062" y="142852"/>
            <a:ext cx="2826750" cy="70354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-32" y="142852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Требования к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Заемщику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32" y="428604"/>
            <a:ext cx="2857520" cy="18573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Возраст: от 21 до 65 лет (на дату завершения кредитного договора)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Постоянная регистрация на территории любого субъекта Российской Федерации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Место </a:t>
            </a: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работы – значения не имеет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Признание нуждаемости в улучшении жилищных условий – не требуется</a:t>
            </a:r>
            <a:endParaRPr kumimoji="0" lang="ru-RU" sz="13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214678" y="5643578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Территория реализации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214678" y="5857892"/>
            <a:ext cx="292895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Все населенные пункты республики численностью до 30 тыс. человек </a:t>
            </a:r>
          </a:p>
          <a:p>
            <a:pPr marL="7870" algn="ctr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(кроме города Рузаевка и городского округа Саранск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-32" y="2428868"/>
            <a:ext cx="2928958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Условия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предоставления кредита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32" y="3071810"/>
            <a:ext cx="2786082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Размер</a:t>
            </a: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кредита – от 100 тыс. рублей до 3 млн. рублей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ru-RU" sz="13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Процентная ставка – до 3% годовых</a:t>
            </a:r>
            <a:endParaRPr kumimoji="0" lang="ru-RU" sz="13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Первоначальный взнос </a:t>
            </a: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– не менее 10%</a:t>
            </a:r>
            <a:endParaRPr kumimoji="0" lang="ru-RU" sz="13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Срок кредита – до 25 лет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3071802" y="0"/>
            <a:ext cx="2928958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Цели кредита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143240" y="428604"/>
            <a:ext cx="2928958" cy="25003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Строительство или завершение строительства жилого дома подрядным способом на земельном участке,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находящемся в собственности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Покупка квартиры в готовом или строящемся доме по договору купли-продажи (договору долевого участия</a:t>
            </a:r>
            <a:r>
              <a:rPr lang="ru-RU" sz="12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12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Покупка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 дома с землей по договору купли-продажи (покупка земельного участка и строительство на нем жилого дома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  <a:endParaRPr lang="ru-RU" sz="12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-32" y="4572008"/>
            <a:ext cx="2857520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Привлечение </a:t>
            </a:r>
            <a:r>
              <a:rPr kumimoji="0" lang="ru-R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созаёмщиков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-32" y="5072074"/>
            <a:ext cx="2786082" cy="15001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 Возможно не более 3-х </a:t>
            </a:r>
            <a:r>
              <a:rPr kumimoji="0" lang="ru-RU" sz="13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созаёмщиков</a:t>
            </a: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в том числе супруг (супруга)</a:t>
            </a: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заёмщика (обязательно).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  Если доходов семьи недостаточно,</a:t>
            </a: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 можно в качестве </a:t>
            </a:r>
            <a:r>
              <a:rPr lang="ru-RU" sz="1300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созаёмщика</a:t>
            </a: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 привлечь любого человека (не только родственников</a:t>
            </a:r>
            <a:r>
              <a:rPr lang="ru-RU" sz="1400" dirty="0" smtClean="0"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  <a:endParaRPr kumimoji="0" lang="ru-RU" sz="1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6215074" y="71414"/>
            <a:ext cx="2928958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Порядок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получения кредита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6213299" y="88482"/>
            <a:ext cx="2857520" cy="60007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1.     Обратитесь в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банк и представьте</a:t>
            </a: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Заявление – анкету по форме банка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Паспорт гражданина РФ</a:t>
            </a:r>
          </a:p>
          <a:p>
            <a:pPr marL="342900" lvl="0" indent="-342900" algn="just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Военный билет  -  для</a:t>
            </a: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мужчин в возрасте до 28 лет </a:t>
            </a:r>
          </a:p>
          <a:p>
            <a:pPr marL="342900" lvl="0" indent="-342900" algn="just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ru-RU" sz="13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Свидетельство о браке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Свидетельства о рождении детей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</a:t>
            </a: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опия трудовой книжки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Справка о заработной плате по форме 2-НДФЛ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200" b="1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2"/>
              <a:tabLst/>
              <a:defRPr/>
            </a:pP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После получения положительного решения по заявке на кредит: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подберите объект в соответствии с целями кредита и представьте документы</a:t>
            </a:r>
            <a:r>
              <a:rPr lang="ru-RU" sz="13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 по кредитуемому объекту недвижимости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1200" b="1" baseline="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3"/>
              <a:tabLst/>
              <a:defRPr/>
            </a:pP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день получения кредита: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3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предъявите подписанный договор подряда</a:t>
            </a: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 или купли-продажи жилого помещения в офисе банка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подпишите</a:t>
            </a: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кредитный договор</a:t>
            </a:r>
            <a:endParaRPr kumimoji="0" lang="ru-RU" sz="13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3214678" y="2928934"/>
            <a:ext cx="2928958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Дополнительная поддержка отдельным</a:t>
            </a: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категориям граждан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3143240" y="3429000"/>
            <a:ext cx="3000396" cy="21431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Процентная ставка – 1% годовых</a:t>
            </a:r>
          </a:p>
          <a:p>
            <a:pPr marL="7870" algn="ctr">
              <a:spcBef>
                <a:spcPts val="62"/>
              </a:spcBef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Условия предоставления: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179388" indent="-179388">
              <a:spcBef>
                <a:spcPts val="62"/>
              </a:spcBef>
              <a:buFont typeface="Arial" pitchFamily="34" charset="0"/>
              <a:buChar char="•"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проживание на сельских территориях</a:t>
            </a:r>
          </a:p>
          <a:p>
            <a:pPr marL="179388" indent="-179388" algn="just">
              <a:spcBef>
                <a:spcPts val="62"/>
              </a:spcBef>
              <a:buFont typeface="Arial" pitchFamily="34" charset="0"/>
              <a:buChar char="•"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работа в агропромышленном комплексе, в сфере образования, здравоохранения, социальной защиты населения, культуры, физической культуры и спорта, в органах местного самоуправления на сельских территориях</a:t>
            </a:r>
          </a:p>
          <a:p>
            <a:pPr marL="179388" indent="-179388" algn="just">
              <a:spcBef>
                <a:spcPts val="62"/>
              </a:spcBef>
              <a:buFont typeface="Arial" pitchFamily="34" charset="0"/>
              <a:buChar char="•"/>
            </a:pPr>
            <a:r>
              <a:rPr lang="ru-RU" sz="1200" dirty="0">
                <a:latin typeface="Times New Roman" pitchFamily="18" charset="0"/>
                <a:ea typeface="+mj-ea"/>
                <a:cs typeface="Times New Roman" pitchFamily="18" charset="0"/>
              </a:rPr>
              <a:t>с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троительство или приобретение жилья на первичном рынке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213299" y="6089274"/>
            <a:ext cx="2930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Звонок по России бесплатный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8 800 100-0-100 | </a:t>
            </a:r>
            <a:r>
              <a:rPr lang="en-US" sz="1400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www</a:t>
            </a:r>
            <a:r>
              <a:rPr lang="ru-RU" sz="1400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.</a:t>
            </a:r>
            <a:r>
              <a:rPr lang="en-US" sz="1400" b="1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rshb</a:t>
            </a:r>
            <a:r>
              <a:rPr lang="ru-RU" sz="1400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.</a:t>
            </a:r>
            <a:r>
              <a:rPr lang="en-US" sz="1400" b="1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ru</a:t>
            </a:r>
            <a:endParaRPr lang="ru-RU" sz="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АО </a:t>
            </a:r>
            <a:r>
              <a:rPr lang="ru-RU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«Россельхозбанк». Генеральная лицензия Банка России №3349 (бессрочная) от 12.08.2015.</a:t>
            </a:r>
            <a:endParaRPr lang="ru-RU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911" b="1375"/>
          <a:stretch/>
        </p:blipFill>
        <p:spPr>
          <a:xfrm>
            <a:off x="8638771" y="6106342"/>
            <a:ext cx="432048" cy="42270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525</Words>
  <Application>Microsoft Office PowerPoint</Application>
  <PresentationFormat>Экран (4:3)</PresentationFormat>
  <Paragraphs>81</Paragraphs>
  <Slides>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Calibri</vt:lpstr>
      <vt:lpstr>Courier New</vt:lpstr>
      <vt:lpstr>Times New Roman</vt:lpstr>
      <vt:lpstr>Wingdings</vt:lpstr>
      <vt:lpstr>Тема Office</vt:lpstr>
      <vt:lpstr>ЛЬГОТНАЯ СЕЛЬСКАЯ ИПОТЕКА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Льготная сельская ипотека</dc:title>
  <dc:creator>zam_krst</dc:creator>
  <cp:lastModifiedBy>Хомякова Лариса Асымовна</cp:lastModifiedBy>
  <cp:revision>23</cp:revision>
  <dcterms:created xsi:type="dcterms:W3CDTF">2020-03-12T12:25:14Z</dcterms:created>
  <dcterms:modified xsi:type="dcterms:W3CDTF">2020-04-16T05:50:05Z</dcterms:modified>
</cp:coreProperties>
</file>