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930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4282F4-2524-43A4-B7D9-79EB150DFE64}" type="datetimeFigureOut">
              <a:rPr lang="ru-RU" smtClean="0"/>
              <a:pPr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9D6A2-5596-4EA1-AA48-19E171278C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572264" y="2500306"/>
            <a:ext cx="2571768" cy="200026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Льготная сельская ипотека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http://brickhouse43.ru/admin/uploads/54058617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2264" y="231026"/>
            <a:ext cx="2571768" cy="2126404"/>
          </a:xfrm>
          <a:prstGeom prst="rect">
            <a:avLst/>
          </a:prstGeom>
          <a:noFill/>
        </p:spPr>
      </p:pic>
      <p:pic>
        <p:nvPicPr>
          <p:cNvPr id="12292" name="Picture 4" descr="http://бытовка-хозблок.рф/wp-content/uploads/2019/09/bd4d5f82d7c881d9cf47d03d7562f4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4714884"/>
            <a:ext cx="2571768" cy="1828001"/>
          </a:xfrm>
          <a:prstGeom prst="rect">
            <a:avLst/>
          </a:prstGeom>
          <a:noFill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-32" y="142852"/>
            <a:ext cx="2928958" cy="7858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Льготный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потребительский кредит на благоустройство домовладений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32" y="928670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Требования к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Заемщику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-32" y="1214422"/>
            <a:ext cx="2857520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9875" marR="0" lvl="0" indent="-269875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Возраст: от 21 до 65 лет (на дату завершения кредитного договора)</a:t>
            </a:r>
          </a:p>
          <a:p>
            <a:pPr marL="269875" marR="0" lvl="0" indent="-269875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Постоянная регистрация на сельской территории Республики Мордовия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-32" y="2786058"/>
            <a:ext cx="2928958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Условия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предоставления кредита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-32" y="3357562"/>
            <a:ext cx="2857520" cy="12144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Размер</a:t>
            </a: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кредита –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 10 до 250 тыс. рублей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b="1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Процентная ставка – до 5% годовых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Срок кредита – от 6 мес. до 5 лет</a:t>
            </a: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-32" y="4643446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Территория реализации</a:t>
            </a: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-32" y="5143512"/>
            <a:ext cx="2928958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Все населенные пункты Республики Мордовия численностью</a:t>
            </a:r>
          </a:p>
          <a:p>
            <a:pPr marL="7870" algn="ctr">
              <a:spcBef>
                <a:spcPts val="62"/>
              </a:spcBef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до 30 тыс. человек </a:t>
            </a:r>
          </a:p>
          <a:p>
            <a:pPr marL="7870" algn="ctr">
              <a:spcBef>
                <a:spcPts val="62"/>
              </a:spcBef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(кроме города Рузаевка и городского округа Саранск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3071802" y="0"/>
            <a:ext cx="2928958" cy="285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Цели кредита</a:t>
            </a: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3143240" y="357166"/>
            <a:ext cx="2786082" cy="30718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lvl="0" indent="-182563">
              <a:spcBef>
                <a:spcPct val="0"/>
              </a:spcBef>
              <a:buFont typeface="Wingdings" pitchFamily="2" charset="2"/>
              <a:buChar char="Ø"/>
              <a:defRPr/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Приобретение и монтаж 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оборудования для обеспечения централизованных  (автономных) коммуникаций (только </a:t>
            </a:r>
            <a:r>
              <a:rPr lang="ru-RU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договору, заключенному  подрядной организацией)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водоснабжение, в том числе бурение скважин на воду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водоотведение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газоснабжение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электроснабжение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Courier New" pitchFamily="49" charset="0"/>
              <a:buChar char="o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отопление</a:t>
            </a:r>
          </a:p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Ремонт жилых домов (помещений), расположенных на сельских территориях, по договорам, заключенным с подрядными организациями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3071802" y="3429000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Порядок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получения кредита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143240" y="3643314"/>
            <a:ext cx="2857520" cy="29289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1.     </a:t>
            </a: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Обратитесь в </a:t>
            </a: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банк и представьте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Заявление – анкету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Паспорт гражданина РФ с сельской пропиской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Документы,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подтверждающие финансовое состояние и трудовую занятость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2"/>
              <a:tabLst/>
              <a:defRPr/>
            </a:pPr>
            <a:r>
              <a:rPr lang="ru-RU" sz="12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После получения положительного решения по заявке на кредит: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заключите договор подряда на благоустройство дома</a:t>
            </a:r>
            <a:endParaRPr lang="ru-RU" sz="1200" baseline="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3"/>
              <a:tabLst/>
              <a:defRPr/>
            </a:pP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день получения кредита: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2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предъявите подписанный договор подряда</a:t>
            </a:r>
            <a:endParaRPr lang="ru-RU" sz="12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подпишите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кредитный договор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-32" y="142852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Требования к </a:t>
            </a: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Заемщику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32" y="428604"/>
            <a:ext cx="2857520" cy="18573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Возраст: от 21 до 65 лет (на дату завершения кредитного договора)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Постоянная регистрация на территории любого субъекта Российской Федерации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Место </a:t>
            </a: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работы – значения не имеет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Признание нуждаемости в улучшении жилищных условий – не требуется</a:t>
            </a:r>
            <a:endParaRPr kumimoji="0" lang="ru-RU" sz="13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214678" y="5572140"/>
            <a:ext cx="2928958" cy="2857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Территория реализации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3214678" y="5857892"/>
            <a:ext cx="292895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Все населенные пункты республики численностью до 30 тыс. человек </a:t>
            </a:r>
          </a:p>
          <a:p>
            <a:pPr marL="7870" algn="ctr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(кроме города Рузаевка и городского округа Саранск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-32" y="2428868"/>
            <a:ext cx="2928958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Условия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предоставления кредита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-32" y="3071810"/>
            <a:ext cx="2786082" cy="13573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Размер</a:t>
            </a: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кредита – от 100 тыс. рублей до 3 млн. рублей</a:t>
            </a: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lang="ru-RU" sz="13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Процентная ставка – до 3% годовых</a:t>
            </a:r>
            <a:endParaRPr kumimoji="0" lang="ru-RU" sz="13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Первоначальный взнос </a:t>
            </a: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– не менее 10%</a:t>
            </a:r>
            <a:endParaRPr kumimoji="0" lang="ru-RU" sz="13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269875" marR="0" lvl="0" indent="-269875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Срок кредита – до 25 лет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3071802" y="0"/>
            <a:ext cx="2928958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Цели кредита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3143240" y="428604"/>
            <a:ext cx="2928958" cy="22860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Строительство или завершение строительства жилого дома подрядным способом на земельном участке,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находящемся в собственности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Покупка квартиры в готовом или строящемся доме по договору купли-продажи (договору долевого участия</a:t>
            </a:r>
            <a:r>
              <a:rPr lang="ru-RU" sz="12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</a:p>
          <a:p>
            <a:pPr marL="182563" marR="0" lvl="0" indent="-182563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sz="12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Покупка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 дома с землей по договору купли-продажи (покупка земельного участка и строительство на нем жилого дома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  <a:endParaRPr lang="ru-RU" sz="12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-32" y="4572008"/>
            <a:ext cx="2857520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Привлечение </a:t>
            </a:r>
            <a:r>
              <a:rPr kumimoji="0" lang="ru-R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созаёмщиков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-32" y="5072074"/>
            <a:ext cx="2786082" cy="15001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 Возможно не более 3-х </a:t>
            </a:r>
            <a:r>
              <a:rPr kumimoji="0" lang="ru-RU" sz="13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созаёмщиков</a:t>
            </a: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в том числе супруг (супруга)</a:t>
            </a: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заёмщика (обязательно).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  Если доходов семьи недостаточно,</a:t>
            </a: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 можно в качестве </a:t>
            </a:r>
            <a:r>
              <a:rPr lang="ru-RU" sz="1300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созаёмщика</a:t>
            </a: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 привлечь любого человека (не только родственников</a:t>
            </a:r>
            <a:r>
              <a:rPr lang="ru-RU" sz="1400" dirty="0" smtClean="0">
                <a:latin typeface="Times New Roman" pitchFamily="18" charset="0"/>
                <a:ea typeface="+mj-ea"/>
                <a:cs typeface="Times New Roman" pitchFamily="18" charset="0"/>
              </a:rPr>
              <a:t>)</a:t>
            </a:r>
            <a:endParaRPr kumimoji="0" lang="ru-RU" sz="14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6215074" y="71414"/>
            <a:ext cx="2928958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Порядок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получения кредита</a:t>
            </a:r>
            <a:endParaRPr kumimoji="0" lang="ru-RU" sz="1600" b="1" i="0" u="none" strike="noStrike" kern="1200" cap="none" spc="0" normalizeH="0" baseline="0" noProof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6286512" y="428604"/>
            <a:ext cx="2857520" cy="60007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marR="0" lvl="0" indent="-182563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1.     Обратитесь в </a:t>
            </a: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банк и представьте</a:t>
            </a: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Заявление – анкету по форме банка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Паспорт гражданина РФ</a:t>
            </a:r>
          </a:p>
          <a:p>
            <a:pPr marL="342900" lvl="0" indent="-342900" algn="just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Военный билет  -  для</a:t>
            </a: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мужчин в возрасте до 28 лет </a:t>
            </a:r>
          </a:p>
          <a:p>
            <a:pPr marL="342900" lvl="0" indent="-342900" algn="just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ru-RU" sz="13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Свидетельство о браке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Свидетельства о рождении детей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К</a:t>
            </a: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опия трудовой книжки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Справка о заработной плате по форме 2-НДФЛ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1200" b="1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2"/>
              <a:tabLst/>
              <a:defRPr/>
            </a:pPr>
            <a:r>
              <a:rPr lang="ru-RU" sz="14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После получения положительного решения по заявке на кредит: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подберите объект в соответствии с целями кредита и представьте документы</a:t>
            </a:r>
            <a:r>
              <a:rPr lang="ru-RU" sz="13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 по кредитуемому объекту недвижимости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ru-RU" sz="1200" b="1" baseline="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AutoNum type="arabicPeriod" startAt="3"/>
              <a:tabLst/>
              <a:defRPr/>
            </a:pP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день получения кредита: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ru-RU" sz="1300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предъявите подписанный договор подряда</a:t>
            </a:r>
            <a:r>
              <a:rPr lang="ru-RU" sz="1300" dirty="0" smtClean="0">
                <a:latin typeface="Times New Roman" pitchFamily="18" charset="0"/>
                <a:ea typeface="+mj-ea"/>
                <a:cs typeface="Times New Roman" pitchFamily="18" charset="0"/>
              </a:rPr>
              <a:t> или купли-продажи жилого помещения в офисе банка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ru-RU" sz="13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подпишите</a:t>
            </a:r>
            <a:r>
              <a:rPr kumimoji="0" lang="ru-RU" sz="13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кредитный договор</a:t>
            </a:r>
            <a:endParaRPr kumimoji="0" lang="ru-RU" sz="13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3214678" y="2714620"/>
            <a:ext cx="2928958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Дополнительная поддержка отдельным</a:t>
            </a: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категориям граждан</a:t>
            </a:r>
            <a:endParaRPr kumimoji="0" lang="ru-RU" sz="1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3143240" y="3286124"/>
            <a:ext cx="3000396" cy="21431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7870" algn="ctr">
              <a:spcBef>
                <a:spcPts val="62"/>
              </a:spcBef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Процентная ставка – 1% годовых</a:t>
            </a:r>
          </a:p>
          <a:p>
            <a:pPr marL="7870" algn="ctr">
              <a:spcBef>
                <a:spcPts val="62"/>
              </a:spcBef>
            </a:pPr>
            <a:r>
              <a:rPr kumimoji="0" lang="ru-RU" sz="1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Условия предоставления:</a:t>
            </a: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marL="179388" indent="-179388">
              <a:spcBef>
                <a:spcPts val="62"/>
              </a:spcBef>
              <a:buFont typeface="Arial" pitchFamily="34" charset="0"/>
              <a:buChar char="•"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проживание на сельских территориях</a:t>
            </a:r>
          </a:p>
          <a:p>
            <a:pPr marL="179388" indent="-179388" algn="just">
              <a:spcBef>
                <a:spcPts val="62"/>
              </a:spcBef>
              <a:buFont typeface="Arial" pitchFamily="34" charset="0"/>
              <a:buChar char="•"/>
            </a:pPr>
            <a:r>
              <a:rPr kumimoji="0" lang="ru-RU" sz="12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работа в агропромышленном комплексе, в сфере образования, здравоохранения, социальной защиты населения, культуры, физической культуры и спорта, в органах местного самоуправления на сельских территориях</a:t>
            </a:r>
          </a:p>
          <a:p>
            <a:pPr marL="179388" indent="-179388" algn="just">
              <a:spcBef>
                <a:spcPts val="62"/>
              </a:spcBef>
              <a:buFont typeface="Arial" pitchFamily="34" charset="0"/>
              <a:buChar char="•"/>
            </a:pPr>
            <a:r>
              <a:rPr lang="ru-RU" sz="1200" dirty="0">
                <a:latin typeface="Times New Roman" pitchFamily="18" charset="0"/>
                <a:ea typeface="+mj-ea"/>
                <a:cs typeface="Times New Roman" pitchFamily="18" charset="0"/>
              </a:rPr>
              <a:t>с</a:t>
            </a:r>
            <a:r>
              <a:rPr lang="ru-RU" sz="1200" dirty="0" smtClean="0">
                <a:latin typeface="Times New Roman" pitchFamily="18" charset="0"/>
                <a:ea typeface="+mj-ea"/>
                <a:cs typeface="Times New Roman" pitchFamily="18" charset="0"/>
              </a:rPr>
              <a:t>троительство или приобретение жилья на первичном рынке</a:t>
            </a:r>
            <a:endParaRPr kumimoji="0" lang="ru-RU" sz="12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519</Words>
  <Application>Microsoft Office PowerPoint</Application>
  <PresentationFormat>Экран (4:3)</PresentationFormat>
  <Paragraphs>76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Льготная сельская ипотека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Льготная сельская ипотека</dc:title>
  <dc:creator>zam_krst</dc:creator>
  <cp:lastModifiedBy>zam_krst</cp:lastModifiedBy>
  <cp:revision>22</cp:revision>
  <dcterms:created xsi:type="dcterms:W3CDTF">2020-03-12T12:25:14Z</dcterms:created>
  <dcterms:modified xsi:type="dcterms:W3CDTF">2020-04-14T12:30:57Z</dcterms:modified>
</cp:coreProperties>
</file>