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71" r:id="rId2"/>
    <p:sldId id="272" r:id="rId3"/>
    <p:sldId id="285" r:id="rId4"/>
    <p:sldId id="273" r:id="rId5"/>
    <p:sldId id="291" r:id="rId6"/>
    <p:sldId id="292" r:id="rId7"/>
    <p:sldId id="282" r:id="rId8"/>
    <p:sldId id="290" r:id="rId9"/>
    <p:sldId id="293" r:id="rId10"/>
    <p:sldId id="294" r:id="rId11"/>
    <p:sldId id="295" r:id="rId12"/>
    <p:sldId id="296" r:id="rId13"/>
  </p:sldIdLst>
  <p:sldSz cx="9906000" cy="6858000" type="A4"/>
  <p:notesSz cx="9939338" cy="68056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3">
          <p15:clr>
            <a:srgbClr val="A4A3A4"/>
          </p15:clr>
        </p15:guide>
        <p15:guide id="2" pos="313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lkunova A" initials="W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DB1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24" autoAdjust="0"/>
    <p:restoredTop sz="86400" autoAdjust="0"/>
  </p:normalViewPr>
  <p:slideViewPr>
    <p:cSldViewPr snapToGrid="0">
      <p:cViewPr varScale="1">
        <p:scale>
          <a:sx n="90" d="100"/>
          <a:sy n="90" d="100"/>
        </p:scale>
        <p:origin x="606" y="114"/>
      </p:cViewPr>
      <p:guideLst>
        <p:guide orient="horz" pos="2160"/>
        <p:guide pos="3840"/>
        <p:guide pos="312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19" d="100"/>
          <a:sy n="119" d="100"/>
        </p:scale>
        <p:origin x="-1998" y="-96"/>
      </p:cViewPr>
      <p:guideLst>
        <p:guide orient="horz" pos="2143"/>
        <p:guide pos="313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7790C2-1884-4093-9DF7-5ABD97EFD74C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F46C925E-8D1B-44CB-83E8-0AD8973AC925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/>
            <a:t>до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/>
            <a:t>1 мая 2018 г. </a:t>
          </a:r>
          <a:endParaRPr lang="ru-RU" sz="2400" b="1" dirty="0"/>
        </a:p>
      </dgm:t>
    </dgm:pt>
    <dgm:pt modelId="{016EC00A-8044-4D9A-BD1A-35B8887D653C}" type="parTrans" cxnId="{EE8548DB-0807-4FDD-B11B-E050C697F83F}">
      <dgm:prSet/>
      <dgm:spPr/>
      <dgm:t>
        <a:bodyPr/>
        <a:lstStyle/>
        <a:p>
          <a:endParaRPr lang="ru-RU"/>
        </a:p>
      </dgm:t>
    </dgm:pt>
    <dgm:pt modelId="{F6144031-E446-4F38-BB44-2B2FB5A44A18}" type="sibTrans" cxnId="{EE8548DB-0807-4FDD-B11B-E050C697F83F}">
      <dgm:prSet/>
      <dgm:spPr/>
      <dgm:t>
        <a:bodyPr/>
        <a:lstStyle/>
        <a:p>
          <a:endParaRPr lang="ru-RU"/>
        </a:p>
      </dgm:t>
    </dgm:pt>
    <dgm:pt modelId="{65379B59-3BF1-4293-B90C-68AA4EE6C7DA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400" b="1" dirty="0" smtClean="0"/>
            <a:t>до </a:t>
          </a:r>
          <a:br>
            <a:rPr lang="ru-RU" sz="2400" b="1" dirty="0" smtClean="0"/>
          </a:br>
          <a:r>
            <a:rPr lang="ru-RU" sz="2400" b="1" dirty="0" smtClean="0"/>
            <a:t>1 июля 2018 г.</a:t>
          </a:r>
          <a:endParaRPr lang="ru-RU" sz="2400" b="1" dirty="0"/>
        </a:p>
      </dgm:t>
    </dgm:pt>
    <dgm:pt modelId="{11E296AD-4828-4769-863D-581B72C5EFE6}" type="parTrans" cxnId="{B4517EF7-CB36-4620-B929-EB58D8B8FD13}">
      <dgm:prSet/>
      <dgm:spPr/>
      <dgm:t>
        <a:bodyPr/>
        <a:lstStyle/>
        <a:p>
          <a:endParaRPr lang="ru-RU"/>
        </a:p>
      </dgm:t>
    </dgm:pt>
    <dgm:pt modelId="{C05C7845-7493-4204-A285-2FB36F16D8EC}" type="sibTrans" cxnId="{B4517EF7-CB36-4620-B929-EB58D8B8FD13}">
      <dgm:prSet/>
      <dgm:spPr/>
      <dgm:t>
        <a:bodyPr/>
        <a:lstStyle/>
        <a:p>
          <a:endParaRPr lang="ru-RU"/>
        </a:p>
      </dgm:t>
    </dgm:pt>
    <dgm:pt modelId="{B497B467-6CA8-4E50-ADB2-046705A43CC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/>
            <a:t>до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/>
            <a:t>1 марта 2018 г.</a:t>
          </a:r>
          <a:endParaRPr lang="ru-RU" sz="2400" b="1" dirty="0"/>
        </a:p>
      </dgm:t>
    </dgm:pt>
    <dgm:pt modelId="{22AC0929-4DB1-4466-BF57-F53D0F000762}" type="sibTrans" cxnId="{1B34F9D0-18DD-4B49-849B-25A4400BC07B}">
      <dgm:prSet/>
      <dgm:spPr/>
      <dgm:t>
        <a:bodyPr/>
        <a:lstStyle/>
        <a:p>
          <a:endParaRPr lang="ru-RU"/>
        </a:p>
      </dgm:t>
    </dgm:pt>
    <dgm:pt modelId="{2DF97620-259D-41CD-A67C-3AB682024287}" type="parTrans" cxnId="{1B34F9D0-18DD-4B49-849B-25A4400BC07B}">
      <dgm:prSet/>
      <dgm:spPr/>
      <dgm:t>
        <a:bodyPr/>
        <a:lstStyle/>
        <a:p>
          <a:endParaRPr lang="ru-RU"/>
        </a:p>
      </dgm:t>
    </dgm:pt>
    <dgm:pt modelId="{4CC07BEA-EB93-43DB-AB7A-19018613E8D6}" type="pres">
      <dgm:prSet presAssocID="{0F7790C2-1884-4093-9DF7-5ABD97EFD74C}" presName="Name0" presStyleCnt="0">
        <dgm:presLayoutVars>
          <dgm:dir/>
          <dgm:animLvl val="lvl"/>
          <dgm:resizeHandles val="exact"/>
        </dgm:presLayoutVars>
      </dgm:prSet>
      <dgm:spPr/>
    </dgm:pt>
    <dgm:pt modelId="{9D2849FE-1439-44AD-8F72-B7959B0C0767}" type="pres">
      <dgm:prSet presAssocID="{B497B467-6CA8-4E50-ADB2-046705A43CC1}" presName="parTxOnly" presStyleLbl="node1" presStyleIdx="0" presStyleCnt="3" custScaleX="86338" custScaleY="467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C642BB-FEE9-49FB-9D01-C48724E80152}" type="pres">
      <dgm:prSet presAssocID="{22AC0929-4DB1-4466-BF57-F53D0F000762}" presName="parTxOnlySpace" presStyleCnt="0"/>
      <dgm:spPr/>
    </dgm:pt>
    <dgm:pt modelId="{4BD84747-769C-48EA-9A51-DE372EAAB13D}" type="pres">
      <dgm:prSet presAssocID="{F46C925E-8D1B-44CB-83E8-0AD8973AC925}" presName="parTxOnly" presStyleLbl="node1" presStyleIdx="1" presStyleCnt="3" custScaleX="90909" custScaleY="467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C72960-46E5-447D-A8A6-38E84373BFE5}" type="pres">
      <dgm:prSet presAssocID="{F6144031-E446-4F38-BB44-2B2FB5A44A18}" presName="parTxOnlySpace" presStyleCnt="0"/>
      <dgm:spPr/>
    </dgm:pt>
    <dgm:pt modelId="{DE8947B7-C77E-4801-8199-4640E1C778A7}" type="pres">
      <dgm:prSet presAssocID="{65379B59-3BF1-4293-B90C-68AA4EE6C7DA}" presName="parTxOnly" presStyleLbl="node1" presStyleIdx="2" presStyleCnt="3" custScaleX="83852" custScaleY="467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70E975-74A3-4F14-A556-0A5B7373D69B}" type="presOf" srcId="{65379B59-3BF1-4293-B90C-68AA4EE6C7DA}" destId="{DE8947B7-C77E-4801-8199-4640E1C778A7}" srcOrd="0" destOrd="0" presId="urn:microsoft.com/office/officeart/2005/8/layout/chevron1"/>
    <dgm:cxn modelId="{7C34469B-287F-49BD-85A4-C552A99BECC0}" type="presOf" srcId="{B497B467-6CA8-4E50-ADB2-046705A43CC1}" destId="{9D2849FE-1439-44AD-8F72-B7959B0C0767}" srcOrd="0" destOrd="0" presId="urn:microsoft.com/office/officeart/2005/8/layout/chevron1"/>
    <dgm:cxn modelId="{1B34F9D0-18DD-4B49-849B-25A4400BC07B}" srcId="{0F7790C2-1884-4093-9DF7-5ABD97EFD74C}" destId="{B497B467-6CA8-4E50-ADB2-046705A43CC1}" srcOrd="0" destOrd="0" parTransId="{2DF97620-259D-41CD-A67C-3AB682024287}" sibTransId="{22AC0929-4DB1-4466-BF57-F53D0F000762}"/>
    <dgm:cxn modelId="{B4517EF7-CB36-4620-B929-EB58D8B8FD13}" srcId="{0F7790C2-1884-4093-9DF7-5ABD97EFD74C}" destId="{65379B59-3BF1-4293-B90C-68AA4EE6C7DA}" srcOrd="2" destOrd="0" parTransId="{11E296AD-4828-4769-863D-581B72C5EFE6}" sibTransId="{C05C7845-7493-4204-A285-2FB36F16D8EC}"/>
    <dgm:cxn modelId="{65DC840A-FAEB-4C51-8193-2F66EA06785B}" type="presOf" srcId="{F46C925E-8D1B-44CB-83E8-0AD8973AC925}" destId="{4BD84747-769C-48EA-9A51-DE372EAAB13D}" srcOrd="0" destOrd="0" presId="urn:microsoft.com/office/officeart/2005/8/layout/chevron1"/>
    <dgm:cxn modelId="{06FD950A-2D9D-48B9-A2C6-2B7FAD424CF8}" type="presOf" srcId="{0F7790C2-1884-4093-9DF7-5ABD97EFD74C}" destId="{4CC07BEA-EB93-43DB-AB7A-19018613E8D6}" srcOrd="0" destOrd="0" presId="urn:microsoft.com/office/officeart/2005/8/layout/chevron1"/>
    <dgm:cxn modelId="{EE8548DB-0807-4FDD-B11B-E050C697F83F}" srcId="{0F7790C2-1884-4093-9DF7-5ABD97EFD74C}" destId="{F46C925E-8D1B-44CB-83E8-0AD8973AC925}" srcOrd="1" destOrd="0" parTransId="{016EC00A-8044-4D9A-BD1A-35B8887D653C}" sibTransId="{F6144031-E446-4F38-BB44-2B2FB5A44A18}"/>
    <dgm:cxn modelId="{BF649410-B2CE-4AA1-B2C2-40449A92F4CD}" type="presParOf" srcId="{4CC07BEA-EB93-43DB-AB7A-19018613E8D6}" destId="{9D2849FE-1439-44AD-8F72-B7959B0C0767}" srcOrd="0" destOrd="0" presId="urn:microsoft.com/office/officeart/2005/8/layout/chevron1"/>
    <dgm:cxn modelId="{EB11FBA6-19FA-4BFC-A2A5-CEF661B982EA}" type="presParOf" srcId="{4CC07BEA-EB93-43DB-AB7A-19018613E8D6}" destId="{72C642BB-FEE9-49FB-9D01-C48724E80152}" srcOrd="1" destOrd="0" presId="urn:microsoft.com/office/officeart/2005/8/layout/chevron1"/>
    <dgm:cxn modelId="{F4C2517D-1FD2-43AA-8DE6-8B02CEE23FBF}" type="presParOf" srcId="{4CC07BEA-EB93-43DB-AB7A-19018613E8D6}" destId="{4BD84747-769C-48EA-9A51-DE372EAAB13D}" srcOrd="2" destOrd="0" presId="urn:microsoft.com/office/officeart/2005/8/layout/chevron1"/>
    <dgm:cxn modelId="{3F107F5C-BE32-4B79-93F3-08DD194B0FD9}" type="presParOf" srcId="{4CC07BEA-EB93-43DB-AB7A-19018613E8D6}" destId="{7EC72960-46E5-447D-A8A6-38E84373BFE5}" srcOrd="3" destOrd="0" presId="urn:microsoft.com/office/officeart/2005/8/layout/chevron1"/>
    <dgm:cxn modelId="{2434042B-26FC-45EC-81CC-E9F6A1D8B02B}" type="presParOf" srcId="{4CC07BEA-EB93-43DB-AB7A-19018613E8D6}" destId="{DE8947B7-C77E-4801-8199-4640E1C778A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2849FE-1439-44AD-8F72-B7959B0C0767}">
      <dsp:nvSpPr>
        <dsp:cNvPr id="0" name=""/>
        <dsp:cNvSpPr/>
      </dsp:nvSpPr>
      <dsp:spPr>
        <a:xfrm>
          <a:off x="2295" y="1335198"/>
          <a:ext cx="3146928" cy="68226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/>
            <a:t>до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/>
            <a:t>1 марта 2018 г.</a:t>
          </a:r>
          <a:endParaRPr lang="ru-RU" sz="2400" b="1" kern="1200" dirty="0"/>
        </a:p>
      </dsp:txBody>
      <dsp:txXfrm>
        <a:off x="343428" y="1335198"/>
        <a:ext cx="2464663" cy="682265"/>
      </dsp:txXfrm>
    </dsp:sp>
    <dsp:sp modelId="{4BD84747-769C-48EA-9A51-DE372EAAB13D}">
      <dsp:nvSpPr>
        <dsp:cNvPr id="0" name=""/>
        <dsp:cNvSpPr/>
      </dsp:nvSpPr>
      <dsp:spPr>
        <a:xfrm>
          <a:off x="2784735" y="1335198"/>
          <a:ext cx="3313536" cy="68226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/>
            <a:t>до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/>
            <a:t>1 мая 2018 г. </a:t>
          </a:r>
          <a:endParaRPr lang="ru-RU" sz="2400" b="1" kern="1200" dirty="0"/>
        </a:p>
      </dsp:txBody>
      <dsp:txXfrm>
        <a:off x="3125868" y="1335198"/>
        <a:ext cx="2631271" cy="682265"/>
      </dsp:txXfrm>
    </dsp:sp>
    <dsp:sp modelId="{DE8947B7-C77E-4801-8199-4640E1C778A7}">
      <dsp:nvSpPr>
        <dsp:cNvPr id="0" name=""/>
        <dsp:cNvSpPr/>
      </dsp:nvSpPr>
      <dsp:spPr>
        <a:xfrm>
          <a:off x="5733782" y="1335198"/>
          <a:ext cx="3056316" cy="68226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/>
            <a:t>до </a:t>
          </a:r>
          <a:br>
            <a:rPr lang="ru-RU" sz="2400" b="1" kern="1200" dirty="0" smtClean="0"/>
          </a:br>
          <a:r>
            <a:rPr lang="ru-RU" sz="2400" b="1" kern="1200" dirty="0" smtClean="0"/>
            <a:t>1 июля 2018 г.</a:t>
          </a:r>
          <a:endParaRPr lang="ru-RU" sz="2400" b="1" kern="1200" dirty="0"/>
        </a:p>
      </dsp:txBody>
      <dsp:txXfrm>
        <a:off x="6074915" y="1335198"/>
        <a:ext cx="2374051" cy="6822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7046" cy="3414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9992" y="0"/>
            <a:ext cx="4307046" cy="3414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4BF48F-1F86-44FF-9403-D20E4BA75CFD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309938" y="850900"/>
            <a:ext cx="3319462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934" y="3275201"/>
            <a:ext cx="7951470" cy="26797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64151"/>
            <a:ext cx="4307046" cy="3414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9992" y="6464151"/>
            <a:ext cx="4307046" cy="3414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05D4B9-1023-4FC9-81B2-32253877ED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762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5D4B9-1023-4FC9-81B2-32253877ED6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724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75D4-6CD1-4220-B057-E6FE58E300F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525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61B46-BCDB-4AB4-8956-B4AF1234C84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515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82506" y="4406902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A8A6-0A09-48A2-9A6B-31055D0F29B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772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944A-F800-4A27-B62D-DE1A2422270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520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9B03-E0F4-46EE-BFA4-096163DFA6B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01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F90E-EF2F-423F-B664-56BF88BD5B5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41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1C39-5CFC-4486-981B-B1D590E9972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139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2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1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5065F-B970-4B87-9AE7-C6F6AAB8F2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091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3EF46-A174-4692-82B6-9ACFE511353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395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B2DED-8297-4B60-A248-1088CF0D754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595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DC32-D022-4501-A8A7-29099ABFC0C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586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2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E015F5D1-1A26-4AE3-AB08-90442799A1D7}" type="datetime1">
              <a:rPr lang="ru-RU" smtClean="0">
                <a:solidFill>
                  <a:prstClr val="black">
                    <a:tint val="75000"/>
                  </a:prstClr>
                </a:solidFill>
                <a:sym typeface="Calibri" panose="020F0502020204030204" pitchFamily="34" charset="0"/>
              </a:rPr>
              <a:pPr defTabSz="457200"/>
              <a:t>02.02.2018</a:t>
            </a:fld>
            <a:endParaRPr lang="ru-RU">
              <a:solidFill>
                <a:prstClr val="black">
                  <a:tint val="75000"/>
                </a:prstClr>
              </a:solidFill>
              <a:sym typeface="Calibri" panose="020F0502020204030204" pitchFamily="34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2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ru-RU">
              <a:solidFill>
                <a:prstClr val="black">
                  <a:tint val="75000"/>
                </a:prstClr>
              </a:solidFill>
              <a:sym typeface="Calibri" panose="020F0502020204030204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2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  <a:sym typeface="Calibri" panose="020F0502020204030204" pitchFamily="34" charset="0"/>
              </a:rPr>
              <a:pPr defTabSz="457200"/>
              <a:t>‹#›</a:t>
            </a:fld>
            <a:endParaRPr lang="ru-RU">
              <a:solidFill>
                <a:prstClr val="black">
                  <a:tint val="75000"/>
                </a:prstClr>
              </a:solidFill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036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6" Type="http://schemas.openxmlformats.org/officeDocument/2006/relationships/hyperlink" Target="http://www.nalog.ru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msp.nalog.ru/" TargetMode="External"/><Relationship Id="rId2" Type="http://schemas.openxmlformats.org/officeDocument/2006/relationships/hyperlink" Target="http://corpmsp.ru/bankam/programma_stimulir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hyperlink" Target="https://smbn.ru/msp/is/info.htm?isId=1@mspReestrIs&amp;fld=10321520@SXFolder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Relationship Id="rId5" Type="http://schemas.openxmlformats.org/officeDocument/2006/relationships/image" Target="../media/image8.png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азвание 1"/>
          <p:cNvSpPr txBox="1">
            <a:spLocks/>
          </p:cNvSpPr>
          <p:nvPr/>
        </p:nvSpPr>
        <p:spPr bwMode="auto">
          <a:xfrm>
            <a:off x="0" y="5697053"/>
            <a:ext cx="9906000" cy="806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lIns="45719" tIns="45720" rIns="45719" bIns="45720" numCol="1" anchor="t" anchorCtr="0" compatLnSpc="1">
            <a:prstTxWarp prst="textNoShape">
              <a:avLst/>
            </a:prstTxWarp>
            <a:noAutofit/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/>
                <a:ea typeface="Calibri"/>
                <a:cs typeface="Calibri"/>
                <a:sym typeface="Calibri" panose="020F050202020403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/>
                <a:ea typeface="Calibri"/>
                <a:cs typeface="Calibri"/>
                <a:sym typeface="Calibri" panose="020F0502020204030204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/>
                <a:ea typeface="Calibri"/>
                <a:cs typeface="Calibri"/>
                <a:sym typeface="Calibri" panose="020F0502020204030204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/>
                <a:ea typeface="Calibri"/>
                <a:cs typeface="Calibri"/>
                <a:sym typeface="Calibri" panose="020F0502020204030204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/>
                <a:ea typeface="Calibri"/>
                <a:cs typeface="Calibri"/>
                <a:sym typeface="Calibri" panose="020F0502020204030204" pitchFamily="34" charset="0"/>
              </a:defRPr>
            </a:lvl5pPr>
            <a:lvl6pPr algn="ctr" defTabSz="457200">
              <a:defRPr sz="4400">
                <a:latin typeface="Calibri"/>
                <a:ea typeface="Calibri"/>
                <a:cs typeface="Calibri"/>
                <a:sym typeface="Calibri"/>
              </a:defRPr>
            </a:lvl6pPr>
            <a:lvl7pPr algn="ctr" defTabSz="457200">
              <a:defRPr sz="4400">
                <a:latin typeface="Calibri"/>
                <a:ea typeface="Calibri"/>
                <a:cs typeface="Calibri"/>
                <a:sym typeface="Calibri"/>
              </a:defRPr>
            </a:lvl7pPr>
            <a:lvl8pPr algn="ctr" defTabSz="457200">
              <a:defRPr sz="4400">
                <a:latin typeface="Calibri"/>
                <a:ea typeface="Calibri"/>
                <a:cs typeface="Calibri"/>
                <a:sym typeface="Calibri"/>
              </a:defRPr>
            </a:lvl8pPr>
            <a:lvl9pPr algn="ctr" defTabSz="457200">
              <a:defRPr sz="4400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l">
              <a:defRPr/>
            </a:pPr>
            <a:r>
              <a:rPr lang="ru-RU" sz="1900" b="1" kern="2600" cap="all" spc="20" dirty="0" smtClean="0">
                <a:solidFill>
                  <a:srgbClr val="FF0000"/>
                </a:solidFill>
              </a:rPr>
              <a:t>Программа субсидирования ставки </a:t>
            </a:r>
            <a:r>
              <a:rPr lang="ru-RU" sz="1900" b="1" kern="2600" cap="all" spc="20" dirty="0" smtClean="0">
                <a:solidFill>
                  <a:srgbClr val="FF0000"/>
                </a:solidFill>
              </a:rPr>
              <a:t>кредитования по кредитам Субъектов МСП</a:t>
            </a:r>
            <a:endParaRPr lang="ru-RU" sz="1900" b="1" kern="2600" cap="all" spc="20" dirty="0" smtClean="0">
              <a:solidFill>
                <a:srgbClr val="FF0000"/>
              </a:solidFill>
            </a:endParaRPr>
          </a:p>
          <a:p>
            <a:pPr algn="l">
              <a:defRPr/>
            </a:pPr>
            <a:r>
              <a:rPr lang="ru-RU" sz="2000" b="1" kern="2600" cap="all" spc="20" dirty="0" smtClean="0">
                <a:solidFill>
                  <a:srgbClr val="FF0000"/>
                </a:solidFill>
              </a:rPr>
              <a:t>(</a:t>
            </a:r>
            <a:r>
              <a:rPr lang="ru-RU" sz="1600" b="1" kern="2600" cap="all" spc="20" dirty="0" smtClean="0">
                <a:solidFill>
                  <a:srgbClr val="FF0000"/>
                </a:solidFill>
              </a:rPr>
              <a:t>в соответствии с Постановлением правительства </a:t>
            </a:r>
            <a:r>
              <a:rPr lang="ru-RU" sz="1600" b="1" kern="2600" cap="all" spc="20" dirty="0" err="1" smtClean="0">
                <a:solidFill>
                  <a:srgbClr val="FF0000"/>
                </a:solidFill>
              </a:rPr>
              <a:t>рф</a:t>
            </a:r>
            <a:r>
              <a:rPr lang="ru-RU" sz="1600" b="1" kern="2600" cap="all" spc="20" dirty="0" smtClean="0">
                <a:solidFill>
                  <a:srgbClr val="FF0000"/>
                </a:solidFill>
              </a:rPr>
              <a:t> </a:t>
            </a:r>
            <a:r>
              <a:rPr lang="ru-RU" sz="1600" b="1" kern="2600" cap="all" spc="20" dirty="0" smtClean="0">
                <a:solidFill>
                  <a:srgbClr val="FF0000"/>
                </a:solidFill>
              </a:rPr>
              <a:t>№ 1706 </a:t>
            </a:r>
            <a:r>
              <a:rPr lang="ru-RU" sz="1600" b="1" kern="2600" cap="all" spc="20" dirty="0" smtClean="0">
                <a:solidFill>
                  <a:srgbClr val="FF0000"/>
                </a:solidFill>
              </a:rPr>
              <a:t>от </a:t>
            </a:r>
            <a:r>
              <a:rPr lang="ru-RU" sz="1600" b="1" kern="2600" cap="all" spc="20" dirty="0" smtClean="0">
                <a:solidFill>
                  <a:srgbClr val="FF0000"/>
                </a:solidFill>
              </a:rPr>
              <a:t>30.12.2017)</a:t>
            </a:r>
            <a:endParaRPr lang="ru-RU" sz="2000" b="1" kern="2600" cap="all" spc="20" dirty="0">
              <a:solidFill>
                <a:srgbClr val="FF0000"/>
              </a:solidFill>
            </a:endParaRPr>
          </a:p>
        </p:txBody>
      </p:sp>
      <p:pic>
        <p:nvPicPr>
          <p:cNvPr id="5" name="Изображение 2" descr="Untitled-1-02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8627" r="1687" b="28627"/>
          <a:stretch/>
        </p:blipFill>
        <p:spPr>
          <a:xfrm>
            <a:off x="0" y="-978195"/>
            <a:ext cx="9906000" cy="660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8814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  <a:latin typeface="+mj-lt"/>
              </a:rPr>
              <a:pPr/>
              <a:t>2</a:t>
            </a:fld>
            <a:endParaRPr lang="ru-RU" dirty="0">
              <a:solidFill>
                <a:prstClr val="black">
                  <a:tint val="75000"/>
                </a:prstClr>
              </a:solidFill>
              <a:latin typeface="+mj-lt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5"/>
          <a:stretch>
            <a:fillRect/>
          </a:stretch>
        </p:blipFill>
        <p:spPr>
          <a:xfrm>
            <a:off x="640674" y="5552531"/>
            <a:ext cx="578525" cy="56827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94486" y="917800"/>
            <a:ext cx="888281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574270" y="65951"/>
            <a:ext cx="7903953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Что мы можем предложить Заемщику</a:t>
            </a:r>
            <a:endParaRPr lang="ru-RU" dirty="0"/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640674" y="1311448"/>
            <a:ext cx="8229600" cy="424847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b="1" dirty="0" smtClean="0">
                <a:solidFill>
                  <a:srgbClr val="FF0000"/>
                </a:solidFill>
              </a:rPr>
              <a:t>ГЛАВНОЕ: СТАВКА КРЕДИТОВАНИЯ = 6,5% ГОДОВЫХ!!!*</a:t>
            </a:r>
            <a:endParaRPr lang="en-US" sz="1400" b="1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ru-RU" sz="1400" dirty="0" smtClean="0"/>
              <a:t>Для этого клиент должен быть </a:t>
            </a:r>
            <a:r>
              <a:rPr lang="ru-RU" sz="1400" b="1" dirty="0" smtClean="0"/>
              <a:t>субъектом среднего </a:t>
            </a:r>
            <a:r>
              <a:rPr lang="ru-RU" sz="1400" dirty="0" smtClean="0"/>
              <a:t>(выручка от 800 млн. руб. до 2,0 млрд. руб., численность от 100 до 250 человек)  </a:t>
            </a:r>
            <a:r>
              <a:rPr lang="ru-RU" sz="1400" b="1" dirty="0" smtClean="0"/>
              <a:t>или малого </a:t>
            </a:r>
            <a:r>
              <a:rPr lang="ru-RU" sz="1400" dirty="0" smtClean="0"/>
              <a:t>(выручка до 800 млн. руб., численность до 100 человек)</a:t>
            </a:r>
            <a:r>
              <a:rPr lang="ru-RU" sz="1400" dirty="0"/>
              <a:t> </a:t>
            </a:r>
            <a:r>
              <a:rPr lang="ru-RU" sz="1400" b="1" dirty="0" smtClean="0"/>
              <a:t>предпринимательства</a:t>
            </a:r>
            <a:r>
              <a:rPr lang="ru-RU" sz="1400" dirty="0" smtClean="0"/>
              <a:t> (находиться в Реестре субъектов МСП на </a:t>
            </a:r>
            <a:r>
              <a:rPr lang="en-US" sz="1400" dirty="0" smtClean="0">
                <a:hlinkClick r:id="rId6"/>
              </a:rPr>
              <a:t>www.nalog.ru</a:t>
            </a:r>
            <a:r>
              <a:rPr lang="ru-RU" sz="1400" dirty="0" smtClean="0"/>
              <a:t> на день заключения кредитного договора);</a:t>
            </a:r>
          </a:p>
          <a:p>
            <a:pPr marL="0" indent="0" algn="just">
              <a:buFont typeface="Arial"/>
              <a:buNone/>
            </a:pPr>
            <a:r>
              <a:rPr lang="ru-RU" sz="1400" i="1" dirty="0" smtClean="0"/>
              <a:t>* </a:t>
            </a:r>
            <a:r>
              <a:rPr lang="ru-RU" sz="1400" i="1" dirty="0" smtClean="0"/>
              <a:t>Не путать с Программой стимулирования кредитования субъектов МСП (Программа 6,5%), где ЦБ фондирование сделки.</a:t>
            </a:r>
            <a:endParaRPr lang="ru-RU" sz="1400" i="1" dirty="0" smtClean="0"/>
          </a:p>
          <a:p>
            <a:pPr>
              <a:buFontTx/>
              <a:buChar char="-"/>
            </a:pPr>
            <a:endParaRPr lang="ru-RU" sz="1400" dirty="0" smtClean="0"/>
          </a:p>
          <a:p>
            <a:pPr marL="0" indent="0">
              <a:buNone/>
            </a:pPr>
            <a:r>
              <a:rPr lang="ru-RU" sz="1400" b="1" dirty="0" smtClean="0">
                <a:solidFill>
                  <a:srgbClr val="FF0000"/>
                </a:solidFill>
              </a:rPr>
              <a:t>СУММА</a:t>
            </a:r>
            <a:r>
              <a:rPr lang="en-US" sz="1400" b="1" dirty="0" smtClean="0">
                <a:solidFill>
                  <a:srgbClr val="FF0000"/>
                </a:solidFill>
              </a:rPr>
              <a:t> </a:t>
            </a:r>
            <a:r>
              <a:rPr lang="en-US" sz="1400" dirty="0" smtClean="0"/>
              <a:t>(</a:t>
            </a:r>
            <a:r>
              <a:rPr lang="ru-RU" sz="1400" dirty="0" smtClean="0"/>
              <a:t>общий объем кредитов на одного заемщика)</a:t>
            </a:r>
            <a:r>
              <a:rPr lang="ru-RU" sz="1400" dirty="0" smtClean="0">
                <a:solidFill>
                  <a:srgbClr val="FF0000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en-US" sz="1400" b="1" dirty="0" smtClean="0"/>
              <a:t>3 -</a:t>
            </a:r>
            <a:r>
              <a:rPr lang="ru-RU" sz="1400" b="1" dirty="0" smtClean="0"/>
              <a:t> </a:t>
            </a:r>
            <a:r>
              <a:rPr lang="en-US" sz="1400" b="1" dirty="0" smtClean="0"/>
              <a:t>100 </a:t>
            </a:r>
            <a:r>
              <a:rPr lang="ru-RU" sz="1400" b="1" dirty="0" smtClean="0"/>
              <a:t>млн </a:t>
            </a:r>
            <a:r>
              <a:rPr lang="ru-RU" sz="1400" b="1" dirty="0" smtClean="0"/>
              <a:t>руб. на пополнение оборотных средств;</a:t>
            </a:r>
          </a:p>
          <a:p>
            <a:pPr>
              <a:buFontTx/>
              <a:buChar char="-"/>
            </a:pPr>
            <a:r>
              <a:rPr lang="en-US" sz="1400" b="1" dirty="0" smtClean="0"/>
              <a:t>3 </a:t>
            </a:r>
            <a:r>
              <a:rPr lang="ru-RU" sz="1400" b="1" dirty="0" smtClean="0"/>
              <a:t>млн </a:t>
            </a:r>
            <a:r>
              <a:rPr lang="ru-RU" sz="1400" b="1" dirty="0" smtClean="0"/>
              <a:t>руб. - 1 </a:t>
            </a:r>
            <a:r>
              <a:rPr lang="ru-RU" sz="1400" b="1" dirty="0" smtClean="0"/>
              <a:t>млрд </a:t>
            </a:r>
            <a:r>
              <a:rPr lang="ru-RU" sz="1400" b="1" dirty="0" smtClean="0"/>
              <a:t>руб. на инвестиционные цели;</a:t>
            </a:r>
            <a:endParaRPr lang="ru-RU" sz="1400" dirty="0" smtClean="0"/>
          </a:p>
          <a:p>
            <a:pPr marL="0" indent="0">
              <a:buNone/>
            </a:pPr>
            <a:endParaRPr lang="ru-RU" sz="1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rgbClr val="FF0000"/>
                </a:solidFill>
              </a:rPr>
              <a:t>СРОК</a:t>
            </a:r>
            <a:r>
              <a:rPr lang="ru-RU" sz="1400" b="1" dirty="0" smtClean="0">
                <a:solidFill>
                  <a:srgbClr val="FF0000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en-US" sz="1400" b="1" dirty="0"/>
              <a:t>max</a:t>
            </a:r>
            <a:r>
              <a:rPr lang="ru-RU" sz="1400" b="1" dirty="0"/>
              <a:t> </a:t>
            </a:r>
            <a:r>
              <a:rPr lang="ru-RU" sz="1400" b="1" dirty="0" smtClean="0"/>
              <a:t>3 года </a:t>
            </a:r>
            <a:r>
              <a:rPr lang="ru-RU" sz="1400" b="1" dirty="0"/>
              <a:t>на пополнение оборотных средств;</a:t>
            </a:r>
          </a:p>
          <a:p>
            <a:pPr>
              <a:buFontTx/>
              <a:buChar char="-"/>
            </a:pPr>
            <a:r>
              <a:rPr lang="en-US" sz="1400" b="1" dirty="0"/>
              <a:t>max</a:t>
            </a:r>
            <a:r>
              <a:rPr lang="ru-RU" sz="1400" b="1" dirty="0"/>
              <a:t> </a:t>
            </a:r>
            <a:r>
              <a:rPr lang="ru-RU" sz="1400" b="1" dirty="0" smtClean="0"/>
              <a:t>10 лет </a:t>
            </a:r>
            <a:r>
              <a:rPr lang="ru-RU" sz="1400" b="1" dirty="0"/>
              <a:t>на инвестиционные цели;</a:t>
            </a:r>
            <a:endParaRPr lang="ru-RU" sz="1400" dirty="0"/>
          </a:p>
          <a:p>
            <a:pPr marL="0" indent="0">
              <a:buNone/>
            </a:pPr>
            <a:endParaRPr lang="ru-RU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157581" y="1236032"/>
            <a:ext cx="3369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!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0528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1"/>
          <p:cNvSpPr txBox="1">
            <a:spLocks/>
          </p:cNvSpPr>
          <p:nvPr/>
        </p:nvSpPr>
        <p:spPr>
          <a:xfrm>
            <a:off x="7099300" y="6356352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  <a:latin typeface="+mj-lt"/>
              </a:rPr>
              <a:pPr/>
              <a:t>3</a:t>
            </a:fld>
            <a:endParaRPr lang="ru-RU" dirty="0">
              <a:solidFill>
                <a:prstClr val="black">
                  <a:tint val="75000"/>
                </a:prstClr>
              </a:solidFill>
              <a:latin typeface="+mj-lt"/>
            </a:endParaRPr>
          </a:p>
        </p:txBody>
      </p:sp>
      <p:sp>
        <p:nvSpPr>
          <p:cNvPr id="4" name="Название 1"/>
          <p:cNvSpPr txBox="1">
            <a:spLocks/>
          </p:cNvSpPr>
          <p:nvPr/>
        </p:nvSpPr>
        <p:spPr>
          <a:xfrm>
            <a:off x="1657063" y="97885"/>
            <a:ext cx="6557663" cy="5166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>
              <a:spcAft>
                <a:spcPct val="0"/>
              </a:spcAft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требования к ЗАЕМЩИКУ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69683" y="407037"/>
            <a:ext cx="9521072" cy="581783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ru-RU" sz="1200" b="1" dirty="0" smtClean="0"/>
              <a:t>1) </a:t>
            </a:r>
            <a:r>
              <a:rPr lang="ru-RU" sz="1200" b="1" u="sng" dirty="0" smtClean="0"/>
              <a:t>Основной или дополнительный вид деятельности Клиента относится к </a:t>
            </a:r>
            <a:r>
              <a:rPr lang="ru-RU" sz="1200" b="1" u="sng" dirty="0" smtClean="0">
                <a:solidFill>
                  <a:srgbClr val="0000FF"/>
                </a:solidFill>
              </a:rPr>
              <a:t>приоритетной отрасли</a:t>
            </a:r>
            <a:r>
              <a:rPr lang="ru-RU" sz="1200" b="1" u="sng" dirty="0" smtClean="0"/>
              <a:t>, входящей в Программу субсидирования и кредитуется именно данный вид деятельности:</a:t>
            </a:r>
            <a:r>
              <a:rPr lang="ru-RU" sz="1200" b="1" dirty="0" smtClean="0"/>
              <a:t> 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Сельское хозяйство;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Обрабатывающее производство;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Производство и распределение электроэнергии, газа и воды;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Строительство;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Транспорт и связь;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Туристическая деятельность  и деятельность в области туристической индустрии в целях развития внутреннего туризма;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/>
              <a:t>Деятельность в области здравоохранения;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/>
              <a:t>Сбор, обработка и утилизация отходов, в том числе отсортированных материалов, а также переработка металлических и неметаллических отходов, мусора и прочих предметов во вторичное </a:t>
            </a:r>
            <a:r>
              <a:rPr lang="ru-RU" sz="1100" dirty="0" smtClean="0"/>
              <a:t>сырье;</a:t>
            </a:r>
            <a:endParaRPr lang="ru-RU" sz="1100" dirty="0"/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Деятельность предприятий общественного питания (за исключением ресторанов);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Деятельность в сфере бытовых услуг;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Отрасли экономики, в которых реализуются приоритетные направления развития науки, технологии и техники в РФ;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 smtClean="0"/>
              <a:t>Полный перечень ОКВЭД  (аналогичен Программе 6,5 Корпорации МСП) находится по ссылке </a:t>
            </a:r>
            <a:r>
              <a:rPr lang="en-US" sz="1100" dirty="0">
                <a:hlinkClick r:id="rId2"/>
              </a:rPr>
              <a:t>http://corpmsp.ru/bankam/programma_stimulir/</a:t>
            </a:r>
            <a:endParaRPr lang="ru-RU" sz="1100" dirty="0"/>
          </a:p>
          <a:p>
            <a:pPr marL="0" indent="0" algn="just">
              <a:spcBef>
                <a:spcPts val="0"/>
              </a:spcBef>
              <a:buFont typeface="Arial"/>
              <a:buNone/>
            </a:pPr>
            <a:r>
              <a:rPr lang="ru-RU" sz="1200" b="1" dirty="0" smtClean="0"/>
              <a:t>2) </a:t>
            </a:r>
            <a:r>
              <a:rPr lang="ru-RU" sz="1200" b="1" u="sng" dirty="0" smtClean="0"/>
              <a:t>Клиент является </a:t>
            </a:r>
            <a:r>
              <a:rPr lang="ru-RU" sz="1200" b="1" u="sng" dirty="0" smtClean="0">
                <a:solidFill>
                  <a:srgbClr val="0000FF"/>
                </a:solidFill>
              </a:rPr>
              <a:t>субъектом МСП</a:t>
            </a:r>
            <a:r>
              <a:rPr lang="ru-RU" sz="1200" dirty="0" smtClean="0">
                <a:solidFill>
                  <a:srgbClr val="0000FF"/>
                </a:solidFill>
              </a:rPr>
              <a:t> </a:t>
            </a:r>
            <a:r>
              <a:rPr lang="ru-RU" sz="1100" dirty="0" smtClean="0"/>
              <a:t>- это можно проверить на сайте ФНС по ссылке </a:t>
            </a:r>
            <a:r>
              <a:rPr lang="en-US" sz="1100" dirty="0" smtClean="0">
                <a:hlinkClick r:id="rId3"/>
              </a:rPr>
              <a:t>https://rmsp.nalog.ru/</a:t>
            </a:r>
            <a:r>
              <a:rPr lang="ru-RU" sz="1100" dirty="0" smtClean="0"/>
              <a:t>).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ru-RU" sz="1200" b="1" dirty="0" smtClean="0"/>
              <a:t>3) </a:t>
            </a:r>
            <a:r>
              <a:rPr lang="ru-RU" sz="1200" b="1" u="sng" dirty="0" smtClean="0"/>
              <a:t>Клиент является ООО, ИП, а с 01.07.2017 г. и ОАО. При этом доля государственного участия не более 25%, а иностранных юридических лиц и (или) юридических лиц, не являющихся МСП, не более 49%</a:t>
            </a:r>
            <a:r>
              <a:rPr lang="en-US" sz="1200" b="1" u="sng" dirty="0" smtClean="0"/>
              <a:t> (</a:t>
            </a:r>
            <a:r>
              <a:rPr lang="ru-RU" sz="1200" b="1" u="sng" dirty="0" smtClean="0"/>
              <a:t>см. 209-ФЗ).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ru-RU" sz="1200" b="1" dirty="0" smtClean="0"/>
              <a:t>4) </a:t>
            </a:r>
            <a:r>
              <a:rPr lang="ru-RU" sz="1200" b="1" u="sng" dirty="0" smtClean="0"/>
              <a:t>Поддержка </a:t>
            </a:r>
            <a:r>
              <a:rPr lang="ru-RU" sz="1200" b="1" u="sng" dirty="0" smtClean="0">
                <a:solidFill>
                  <a:srgbClr val="FF0000"/>
                </a:solidFill>
              </a:rPr>
              <a:t>не оказывается </a:t>
            </a:r>
            <a:r>
              <a:rPr lang="ru-RU" sz="1200" b="1" u="sng" dirty="0" smtClean="0"/>
              <a:t>(у Клиента отсутствуют в выписке из ЕГРЮЛ виды деятельности, относящиеся к):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игорный бизнес;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производство и реализация подакцизных товаров </a:t>
            </a:r>
            <a:r>
              <a:rPr lang="ru-RU" sz="1100" b="1" u="sng" dirty="0" smtClean="0"/>
              <a:t>(ст. 181 НК РФ)</a:t>
            </a:r>
            <a:r>
              <a:rPr lang="ru-RU" sz="1100" dirty="0" smtClean="0"/>
              <a:t>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добыча и реализация полезных ископаемых (ст. 337 НК РФ);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участники соглашений о разделе продукции;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кредитные организации;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страховые организации;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инвестиционные фонды;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негосударственные пенсионные фонды;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профессиональные участники рынка ценных бумаг;</a:t>
            </a:r>
          </a:p>
          <a:p>
            <a:pPr marL="531813" indent="-176213" algn="just">
              <a:spcBef>
                <a:spcPts val="0"/>
              </a:spcBef>
            </a:pPr>
            <a:r>
              <a:rPr lang="ru-RU" sz="1100" dirty="0" smtClean="0"/>
              <a:t>ломбарды.</a:t>
            </a:r>
          </a:p>
          <a:p>
            <a:pPr marL="355600" indent="0" algn="just">
              <a:spcBef>
                <a:spcPts val="0"/>
              </a:spcBef>
              <a:buNone/>
            </a:pPr>
            <a:r>
              <a:rPr lang="ru-RU" sz="1100" dirty="0" smtClean="0"/>
              <a:t>Если у Клиента в Выписки ЕГРЮЛ присутствуют эти виды деятельности – их необходимо исключить.</a:t>
            </a:r>
          </a:p>
          <a:p>
            <a:pPr marL="72000" indent="0" algn="just">
              <a:spcBef>
                <a:spcPts val="0"/>
              </a:spcBef>
              <a:buNone/>
            </a:pPr>
            <a:r>
              <a:rPr lang="ru-RU" sz="1100" b="1" dirty="0"/>
              <a:t>5</a:t>
            </a:r>
            <a:r>
              <a:rPr lang="ru-RU" sz="1100" b="1" dirty="0" smtClean="0"/>
              <a:t>) Обладает статусом налогового резидента.</a:t>
            </a:r>
          </a:p>
          <a:p>
            <a:pPr marL="72000" indent="0" algn="just">
              <a:spcBef>
                <a:spcPts val="0"/>
              </a:spcBef>
              <a:buNone/>
            </a:pPr>
            <a:r>
              <a:rPr lang="ru-RU" sz="1100" b="1" u="sng" dirty="0" smtClean="0"/>
              <a:t>6) В отношении заемщика </a:t>
            </a:r>
            <a:r>
              <a:rPr lang="ru-RU" sz="1100" b="1" u="sng" dirty="0" smtClean="0">
                <a:solidFill>
                  <a:srgbClr val="0000FF"/>
                </a:solidFill>
              </a:rPr>
              <a:t>не должно быть возбуждено  производство по делу о несостоятельности/банкротстве</a:t>
            </a:r>
            <a:r>
              <a:rPr lang="ru-RU" sz="1100" b="1" u="sng" dirty="0" smtClean="0"/>
              <a:t>.</a:t>
            </a:r>
          </a:p>
          <a:p>
            <a:pPr marL="72000" indent="0" algn="just">
              <a:spcBef>
                <a:spcPts val="0"/>
              </a:spcBef>
              <a:buNone/>
            </a:pPr>
            <a:r>
              <a:rPr lang="ru-RU" sz="1100" b="1" u="sng" dirty="0" smtClean="0"/>
              <a:t>7) Отсутствует </a:t>
            </a:r>
            <a:r>
              <a:rPr lang="ru-RU" sz="1100" b="1" u="sng" dirty="0" smtClean="0">
                <a:solidFill>
                  <a:srgbClr val="0000FF"/>
                </a:solidFill>
              </a:rPr>
              <a:t>просроченная задолженность по налогам, сборам, обязательным платежам</a:t>
            </a:r>
            <a:r>
              <a:rPr lang="ru-RU" sz="1100" b="1" u="sng" dirty="0" smtClean="0"/>
              <a:t> и </a:t>
            </a:r>
            <a:r>
              <a:rPr lang="ru-RU" sz="1100" b="1" u="sng" dirty="0" smtClean="0">
                <a:solidFill>
                  <a:srgbClr val="0000FF"/>
                </a:solidFill>
              </a:rPr>
              <a:t>задолженность по заработной плате </a:t>
            </a:r>
            <a:r>
              <a:rPr lang="ru-RU" sz="1100" b="1" u="sng" dirty="0" smtClean="0"/>
              <a:t>перед работниками (персоналом).</a:t>
            </a:r>
          </a:p>
          <a:p>
            <a:pPr marL="72000" indent="0" algn="just">
              <a:spcBef>
                <a:spcPts val="0"/>
              </a:spcBef>
              <a:buNone/>
            </a:pPr>
            <a:r>
              <a:rPr lang="ru-RU" sz="1100" b="1" u="sng" dirty="0" smtClean="0"/>
              <a:t>8) </a:t>
            </a:r>
            <a:r>
              <a:rPr lang="ru-RU" sz="1100" b="1" u="sng" dirty="0" smtClean="0">
                <a:solidFill>
                  <a:srgbClr val="0000FF"/>
                </a:solidFill>
              </a:rPr>
              <a:t>Положительная кредитная история </a:t>
            </a:r>
            <a:r>
              <a:rPr lang="ru-RU" sz="1100" b="1" u="sng" dirty="0" smtClean="0"/>
              <a:t>(отсутствие в течение  180 дней, предшествующих не более чем на 3 мес. </a:t>
            </a:r>
            <a:r>
              <a:rPr lang="ru-RU" sz="1100" b="1" u="sng" dirty="0"/>
              <a:t>д</a:t>
            </a:r>
            <a:r>
              <a:rPr lang="ru-RU" sz="1100" b="1" u="sng" dirty="0" smtClean="0"/>
              <a:t>ате принятия Банком решения, просрочек свыше 30 календарных дней по обслуживанию кредитного портфеля).</a:t>
            </a:r>
            <a:endParaRPr lang="ru-RU" sz="1100" dirty="0" smtClean="0"/>
          </a:p>
        </p:txBody>
      </p:sp>
    </p:spTree>
    <p:extLst>
      <p:ext uri="{BB962C8B-B14F-4D97-AF65-F5344CB8AC3E}">
        <p14:creationId xmlns:p14="http://schemas.microsoft.com/office/powerpoint/2010/main" val="3386702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  <a:latin typeface="+mj-lt"/>
              </a:rPr>
              <a:pPr/>
              <a:t>4</a:t>
            </a:fld>
            <a:endParaRPr lang="ru-RU" dirty="0">
              <a:solidFill>
                <a:prstClr val="black">
                  <a:tint val="75000"/>
                </a:prstClr>
              </a:solidFill>
              <a:latin typeface="+mj-lt"/>
            </a:endParaRPr>
          </a:p>
        </p:txBody>
      </p:sp>
      <p:sp>
        <p:nvSpPr>
          <p:cNvPr id="5" name="Название 1"/>
          <p:cNvSpPr txBox="1">
            <a:spLocks/>
          </p:cNvSpPr>
          <p:nvPr/>
        </p:nvSpPr>
        <p:spPr>
          <a:xfrm>
            <a:off x="2693118" y="125051"/>
            <a:ext cx="4020205" cy="9693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>
              <a:spcAft>
                <a:spcPct val="0"/>
              </a:spcAft>
            </a:pPr>
            <a:endParaRPr lang="ru-RU" sz="1800" dirty="0">
              <a:solidFill>
                <a:prstClr val="black"/>
              </a:solidFill>
              <a:cs typeface="Arial" pitchFamily="34" charset="0"/>
              <a:sym typeface="Calibri" panose="020F0502020204030204" pitchFamily="34" charset="0"/>
            </a:endParaRPr>
          </a:p>
        </p:txBody>
      </p:sp>
      <p:sp>
        <p:nvSpPr>
          <p:cNvPr id="8" name="Название 1"/>
          <p:cNvSpPr txBox="1">
            <a:spLocks/>
          </p:cNvSpPr>
          <p:nvPr/>
        </p:nvSpPr>
        <p:spPr>
          <a:xfrm>
            <a:off x="1657063" y="267568"/>
            <a:ext cx="6557663" cy="5166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>
              <a:spcAft>
                <a:spcPct val="0"/>
              </a:spcAft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требования к КРЕДИТНОМУ ДОГОВОРУ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115046" y="965648"/>
            <a:ext cx="9521072" cy="540687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algn="just">
              <a:lnSpc>
                <a:spcPct val="120000"/>
              </a:lnSpc>
              <a:spcBef>
                <a:spcPts val="0"/>
              </a:spcBef>
              <a:buFont typeface="Arial"/>
              <a:buAutoNum type="arabicParenR"/>
            </a:pPr>
            <a:r>
              <a:rPr lang="ru-RU" sz="1200" dirty="0" smtClean="0"/>
              <a:t>Кредитный договор заключен </a:t>
            </a:r>
            <a:r>
              <a:rPr lang="ru-RU" sz="1200" b="1" dirty="0" smtClean="0"/>
              <a:t>в период с 1 января по 30 ноября 2018г. </a:t>
            </a:r>
            <a:r>
              <a:rPr lang="ru-RU" sz="1200" dirty="0"/>
              <a:t>н</a:t>
            </a:r>
            <a:r>
              <a:rPr lang="ru-RU" sz="1200" dirty="0" smtClean="0"/>
              <a:t>а условиях, предусмотренных Правилами в соответствии с Постановлением №1706 от 30.12.2017г. </a:t>
            </a:r>
            <a:r>
              <a:rPr lang="ru-RU" sz="1200" dirty="0"/>
              <a:t>(</a:t>
            </a:r>
            <a:r>
              <a:rPr lang="ru-RU" sz="1200" dirty="0" smtClean="0"/>
              <a:t>после 30.11.2018г. транши предоставляются по рыночной ставке)</a:t>
            </a:r>
            <a:r>
              <a:rPr lang="ru-RU" sz="1200" u="sng" dirty="0" smtClean="0"/>
              <a:t>:</a:t>
            </a:r>
            <a:r>
              <a:rPr lang="ru-RU" sz="1200" dirty="0" smtClean="0"/>
              <a:t> </a:t>
            </a:r>
          </a:p>
          <a:p>
            <a:pPr marL="228600" indent="-228600" algn="just">
              <a:lnSpc>
                <a:spcPct val="120000"/>
              </a:lnSpc>
              <a:spcBef>
                <a:spcPts val="0"/>
              </a:spcBef>
              <a:buFont typeface="Arial"/>
              <a:buAutoNum type="arabicParenR"/>
            </a:pPr>
            <a:r>
              <a:rPr lang="ru-RU" sz="1200" dirty="0"/>
              <a:t>Кредит предоставлен на </a:t>
            </a:r>
            <a:r>
              <a:rPr lang="ru-RU" sz="1200" b="1" dirty="0"/>
              <a:t>цели пополнения оборотных средств или на инвестиционные </a:t>
            </a:r>
            <a:r>
              <a:rPr lang="ru-RU" sz="1200" b="1" dirty="0" smtClean="0"/>
              <a:t>цели;</a:t>
            </a:r>
          </a:p>
          <a:p>
            <a:pPr marL="228600" indent="-228600" algn="just">
              <a:lnSpc>
                <a:spcPct val="120000"/>
              </a:lnSpc>
              <a:spcBef>
                <a:spcPts val="0"/>
              </a:spcBef>
              <a:buFont typeface="Arial"/>
              <a:buAutoNum type="arabicParenR"/>
            </a:pPr>
            <a:r>
              <a:rPr lang="ru-RU" sz="1200" dirty="0" smtClean="0"/>
              <a:t>Кредит предоставляется </a:t>
            </a:r>
            <a:r>
              <a:rPr lang="ru-RU" sz="1200" b="1" dirty="0" smtClean="0"/>
              <a:t>в рублях;</a:t>
            </a:r>
          </a:p>
          <a:p>
            <a:pPr marL="228600" indent="-228600" algn="just">
              <a:lnSpc>
                <a:spcPct val="120000"/>
              </a:lnSpc>
              <a:spcBef>
                <a:spcPts val="0"/>
              </a:spcBef>
              <a:buFont typeface="Arial"/>
              <a:buAutoNum type="arabicParenR"/>
            </a:pPr>
            <a:r>
              <a:rPr lang="ru-RU" sz="1200" dirty="0" smtClean="0"/>
              <a:t>Процентная ставка в договоре указана </a:t>
            </a:r>
            <a:r>
              <a:rPr lang="ru-RU" sz="1200" b="1" dirty="0" smtClean="0"/>
              <a:t>не более 6,5% годовых </a:t>
            </a:r>
            <a:r>
              <a:rPr lang="ru-RU" sz="1200" dirty="0" smtClean="0"/>
              <a:t>(если кредит предоставлен в требуемый период, но по ставке выше 6,5%, то с Заемщиком до подачи заявления на субсидию нужно заключить Дополнительное соглашение о снижении ставки </a:t>
            </a:r>
            <a:r>
              <a:rPr lang="ru-RU" sz="1200" dirty="0"/>
              <a:t>не выше 6,5% с даты, не позднее даты выдачи первого </a:t>
            </a:r>
            <a:r>
              <a:rPr lang="ru-RU" sz="1200" dirty="0" smtClean="0"/>
              <a:t>кредита (</a:t>
            </a:r>
            <a:r>
              <a:rPr lang="ru-RU" sz="1200" dirty="0"/>
              <a:t>транша) по кредитному договору, с обязательством уполномоченного банка по возврату излишне уплаченных заемщиком банку процентов по кредиту</a:t>
            </a:r>
            <a:r>
              <a:rPr lang="ru-RU" sz="1200" dirty="0" smtClean="0"/>
              <a:t>);</a:t>
            </a:r>
          </a:p>
          <a:p>
            <a:pPr marL="228600" indent="-228600" algn="just">
              <a:lnSpc>
                <a:spcPct val="120000"/>
              </a:lnSpc>
              <a:spcBef>
                <a:spcPts val="0"/>
              </a:spcBef>
              <a:buFont typeface="Arial"/>
              <a:buAutoNum type="arabicParenR"/>
            </a:pPr>
            <a:r>
              <a:rPr lang="ru-RU" sz="1200" dirty="0" smtClean="0"/>
              <a:t>Кредитный договор </a:t>
            </a:r>
            <a:r>
              <a:rPr lang="ru-RU" sz="1200" b="1" dirty="0" smtClean="0"/>
              <a:t>не предусматривает взимание с заемщика комиссий и сборов, иных платежей</a:t>
            </a:r>
            <a:r>
              <a:rPr lang="ru-RU" sz="1200" dirty="0" smtClean="0"/>
              <a:t>, за исключением:</a:t>
            </a:r>
          </a:p>
          <a:p>
            <a:pPr marL="36000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200" dirty="0" smtClean="0"/>
              <a:t>- платы за пользование лимитом кредитной (за резервирование кредитной линии), взимаемый за неиспользованный заемщиком остаток лимита кредитной линии;</a:t>
            </a:r>
          </a:p>
          <a:p>
            <a:pPr marL="36000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200" dirty="0" smtClean="0"/>
              <a:t>- платы за досрочное погашение кредита;</a:t>
            </a:r>
          </a:p>
          <a:p>
            <a:pPr marL="36000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200" dirty="0" smtClean="0"/>
              <a:t>- штрафных санкций за неисполнение заемщиком условий договора.</a:t>
            </a:r>
          </a:p>
          <a:p>
            <a:pPr marL="228600" indent="-228600" algn="just">
              <a:lnSpc>
                <a:spcPct val="120000"/>
              </a:lnSpc>
              <a:spcBef>
                <a:spcPts val="0"/>
              </a:spcBef>
              <a:buFont typeface="Arial"/>
              <a:buAutoNum type="arabicParenR"/>
            </a:pPr>
            <a:endParaRPr lang="ru-RU" sz="1200" b="1" dirty="0" smtClean="0"/>
          </a:p>
          <a:p>
            <a:pPr marL="228600" indent="-228600" algn="just">
              <a:lnSpc>
                <a:spcPct val="120000"/>
              </a:lnSpc>
              <a:spcBef>
                <a:spcPts val="0"/>
              </a:spcBef>
              <a:buFont typeface="Arial"/>
              <a:buAutoNum type="arabicParenR"/>
            </a:pPr>
            <a:endParaRPr lang="ru-RU" sz="1200" b="1" dirty="0"/>
          </a:p>
          <a:p>
            <a:pPr marL="540000" indent="0" algn="just">
              <a:lnSpc>
                <a:spcPct val="120000"/>
              </a:lnSpc>
              <a:buNone/>
            </a:pPr>
            <a:r>
              <a:rPr lang="ru-RU" altLang="ru-RU" sz="1200" b="1" dirty="0" smtClean="0">
                <a:solidFill>
                  <a:srgbClr val="FF0000"/>
                </a:solidFill>
                <a:cs typeface="Times New Roman" pitchFamily="18" charset="0"/>
              </a:rPr>
              <a:t>Предоставление </a:t>
            </a:r>
            <a:r>
              <a:rPr lang="ru-RU" altLang="ru-RU" sz="1200" b="1" dirty="0">
                <a:solidFill>
                  <a:srgbClr val="FF0000"/>
                </a:solidFill>
                <a:cs typeface="Times New Roman" pitchFamily="18" charset="0"/>
              </a:rPr>
              <a:t>субсидии </a:t>
            </a:r>
            <a:r>
              <a:rPr lang="ru-RU" altLang="ru-RU" sz="1200" b="1" dirty="0" smtClean="0">
                <a:solidFill>
                  <a:srgbClr val="FF0000"/>
                </a:solidFill>
                <a:cs typeface="Times New Roman" pitchFamily="18" charset="0"/>
              </a:rPr>
              <a:t>не допускается (п.19 Правил):</a:t>
            </a:r>
            <a:endParaRPr lang="ru-RU" altLang="ru-RU" sz="1200" b="1" dirty="0">
              <a:solidFill>
                <a:srgbClr val="FF0000"/>
              </a:solidFill>
              <a:cs typeface="Times New Roman" pitchFamily="18" charset="0"/>
            </a:endParaRPr>
          </a:p>
          <a:p>
            <a:pPr marL="540000" indent="0" algn="just">
              <a:lnSpc>
                <a:spcPct val="120000"/>
              </a:lnSpc>
              <a:buNone/>
            </a:pPr>
            <a:r>
              <a:rPr lang="ru-RU" altLang="ru-RU" sz="1200" dirty="0">
                <a:cs typeface="Times New Roman" pitchFamily="18" charset="0"/>
              </a:rPr>
              <a:t>а) по кредитным договорам (соглашениям), которые были </a:t>
            </a:r>
            <a:r>
              <a:rPr lang="ru-RU" altLang="ru-RU" sz="1200" dirty="0">
                <a:solidFill>
                  <a:srgbClr val="0000FF"/>
                </a:solidFill>
                <a:cs typeface="Times New Roman" pitchFamily="18" charset="0"/>
              </a:rPr>
              <a:t>рефинансированы</a:t>
            </a:r>
            <a:r>
              <a:rPr lang="ru-RU" altLang="ru-RU" sz="1200" dirty="0">
                <a:cs typeface="Times New Roman" pitchFamily="18" charset="0"/>
              </a:rPr>
              <a:t> в рамках </a:t>
            </a:r>
            <a:r>
              <a:rPr lang="ru-RU" altLang="ru-RU" sz="1200" dirty="0" smtClean="0">
                <a:cs typeface="Times New Roman" pitchFamily="18" charset="0"/>
              </a:rPr>
              <a:t>Программы </a:t>
            </a:r>
            <a:r>
              <a:rPr lang="ru-RU" altLang="ru-RU" sz="1200" dirty="0">
                <a:cs typeface="Times New Roman" pitchFamily="18" charset="0"/>
              </a:rPr>
              <a:t>стимулирования кредитования субъектов малого и среднего </a:t>
            </a:r>
            <a:r>
              <a:rPr lang="ru-RU" altLang="ru-RU" sz="1200" dirty="0" smtClean="0">
                <a:cs typeface="Times New Roman" pitchFamily="18" charset="0"/>
              </a:rPr>
              <a:t>предпринимательства Корпорации МСП, </a:t>
            </a:r>
            <a:r>
              <a:rPr lang="ru-RU" altLang="ru-RU" sz="1200" dirty="0">
                <a:cs typeface="Times New Roman" pitchFamily="18" charset="0"/>
              </a:rPr>
              <a:t>предусматривающей предоставление уполномоченным банкам кредитов Центрального банка </a:t>
            </a:r>
            <a:r>
              <a:rPr lang="ru-RU" altLang="ru-RU" sz="1200" dirty="0" smtClean="0">
                <a:cs typeface="Times New Roman" pitchFamily="18" charset="0"/>
              </a:rPr>
              <a:t>РФ, </a:t>
            </a:r>
            <a:r>
              <a:rPr lang="ru-RU" altLang="ru-RU" sz="1200" dirty="0">
                <a:cs typeface="Times New Roman" pitchFamily="18" charset="0"/>
              </a:rPr>
              <a:t>обеспеченных поручительствами Корпорации </a:t>
            </a:r>
            <a:r>
              <a:rPr lang="ru-RU" altLang="ru-RU" sz="1200" dirty="0" smtClean="0">
                <a:cs typeface="Times New Roman" pitchFamily="18" charset="0"/>
              </a:rPr>
              <a:t>МСП (Программа 6,5);</a:t>
            </a:r>
            <a:endParaRPr lang="ru-RU" altLang="ru-RU" sz="1200" dirty="0">
              <a:cs typeface="Times New Roman" pitchFamily="18" charset="0"/>
            </a:endParaRPr>
          </a:p>
          <a:p>
            <a:pPr marL="540000" indent="0" algn="just">
              <a:lnSpc>
                <a:spcPct val="120000"/>
              </a:lnSpc>
              <a:buNone/>
            </a:pPr>
            <a:r>
              <a:rPr lang="ru-RU" altLang="ru-RU" sz="1200" dirty="0">
                <a:cs typeface="Times New Roman" pitchFamily="18" charset="0"/>
              </a:rPr>
              <a:t>б) в случае, если суммарный объем кредитов, которые на последний день отчетного месяца выданы уполномоченным банком одному заемщику по кредитным договорам (соглашениям), </a:t>
            </a:r>
            <a:r>
              <a:rPr lang="ru-RU" altLang="ru-RU" sz="1200" dirty="0">
                <a:solidFill>
                  <a:srgbClr val="0000FF"/>
                </a:solidFill>
                <a:cs typeface="Times New Roman" pitchFamily="18" charset="0"/>
              </a:rPr>
              <a:t>превысил 1 млрд. рублей </a:t>
            </a:r>
            <a:r>
              <a:rPr lang="ru-RU" altLang="ru-RU" sz="1200" dirty="0">
                <a:cs typeface="Times New Roman" pitchFamily="18" charset="0"/>
              </a:rPr>
              <a:t>по инвестиционным кредитам </a:t>
            </a:r>
            <a:r>
              <a:rPr lang="ru-RU" altLang="ru-RU" sz="1200" dirty="0">
                <a:solidFill>
                  <a:srgbClr val="0000FF"/>
                </a:solidFill>
                <a:cs typeface="Times New Roman" pitchFamily="18" charset="0"/>
              </a:rPr>
              <a:t>или 100 млн. рублей </a:t>
            </a:r>
            <a:r>
              <a:rPr lang="ru-RU" altLang="ru-RU" sz="1200" dirty="0">
                <a:cs typeface="Times New Roman" pitchFamily="18" charset="0"/>
              </a:rPr>
              <a:t>по кредитам на пополнение оборотных средств.</a:t>
            </a:r>
          </a:p>
          <a:p>
            <a:pPr marL="228600" indent="-228600" algn="just">
              <a:lnSpc>
                <a:spcPct val="120000"/>
              </a:lnSpc>
              <a:spcBef>
                <a:spcPts val="0"/>
              </a:spcBef>
              <a:buFont typeface="Arial"/>
              <a:buAutoNum type="arabicParenR"/>
            </a:pPr>
            <a:endParaRPr lang="ru-RU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52754" y="4412868"/>
            <a:ext cx="3369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!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337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  <a:latin typeface="+mj-lt"/>
              </a:rPr>
              <a:pPr/>
              <a:t>5</a:t>
            </a:fld>
            <a:endParaRPr lang="ru-RU" dirty="0">
              <a:solidFill>
                <a:prstClr val="black">
                  <a:tint val="75000"/>
                </a:prstClr>
              </a:solidFill>
              <a:latin typeface="+mj-lt"/>
            </a:endParaRPr>
          </a:p>
        </p:txBody>
      </p:sp>
      <p:sp>
        <p:nvSpPr>
          <p:cNvPr id="5" name="Название 1"/>
          <p:cNvSpPr txBox="1">
            <a:spLocks/>
          </p:cNvSpPr>
          <p:nvPr/>
        </p:nvSpPr>
        <p:spPr>
          <a:xfrm>
            <a:off x="2693118" y="125051"/>
            <a:ext cx="4020205" cy="9693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>
              <a:spcAft>
                <a:spcPct val="0"/>
              </a:spcAft>
            </a:pPr>
            <a:endParaRPr lang="ru-RU" sz="1800" dirty="0">
              <a:solidFill>
                <a:prstClr val="black"/>
              </a:solidFill>
              <a:cs typeface="Arial" pitchFamily="34" charset="0"/>
              <a:sym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2293" y="1094449"/>
            <a:ext cx="937653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Ставка по кредитному договору = 6,5% годовых.</a:t>
            </a:r>
          </a:p>
          <a:p>
            <a:endParaRPr lang="ru-RU" sz="1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000"/>
            <a:r>
              <a:rPr lang="ru-RU" sz="1400" dirty="0" smtClean="0"/>
              <a:t>- Фондирование </a:t>
            </a:r>
            <a:r>
              <a:rPr lang="ru-RU" sz="1400" dirty="0"/>
              <a:t>сделок по стандартным ставкам СТЦ Банка.</a:t>
            </a:r>
          </a:p>
          <a:p>
            <a:pPr marL="360000"/>
            <a:endParaRPr lang="ru-RU" sz="1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000"/>
            <a:r>
              <a:rPr lang="ru-RU" sz="1400" dirty="0" smtClean="0"/>
              <a:t>- По данным сделкам будет необходима ручная авторизация </a:t>
            </a:r>
            <a:r>
              <a:rPr lang="ru-RU" sz="1400" dirty="0" err="1" smtClean="0"/>
              <a:t>Бэк</a:t>
            </a:r>
            <a:r>
              <a:rPr lang="ru-RU" sz="1400" dirty="0" smtClean="0"/>
              <a:t>-офисом данной </a:t>
            </a:r>
            <a:r>
              <a:rPr lang="ru-RU" sz="1400" dirty="0" smtClean="0"/>
              <a:t>сделки (в </a:t>
            </a:r>
            <a:r>
              <a:rPr lang="en-US" sz="1400" dirty="0" smtClean="0"/>
              <a:t>LM </a:t>
            </a:r>
            <a:r>
              <a:rPr lang="ru-RU" sz="1400" dirty="0" smtClean="0"/>
              <a:t>будет «красный» контроль ставки).</a:t>
            </a:r>
            <a:endParaRPr lang="ru-RU" sz="1400" dirty="0" smtClean="0"/>
          </a:p>
          <a:p>
            <a:pPr marL="360000"/>
            <a:endParaRPr lang="ru-RU" sz="1400" dirty="0"/>
          </a:p>
          <a:p>
            <a:pPr marL="360000"/>
            <a:r>
              <a:rPr lang="ru-RU" sz="1400" dirty="0" smtClean="0"/>
              <a:t>- </a:t>
            </a:r>
            <a:r>
              <a:rPr lang="ru-RU" sz="1400" dirty="0" smtClean="0"/>
              <a:t>УДО в данном процессе не участвует, поэтому 0.15% не прибавляется.</a:t>
            </a:r>
            <a:r>
              <a:rPr lang="ru-RU" sz="1400" dirty="0"/>
              <a:t/>
            </a:r>
            <a:br>
              <a:rPr lang="ru-RU" sz="1400" dirty="0"/>
            </a:br>
            <a:endParaRPr lang="ru-RU" sz="1400" dirty="0" smtClean="0"/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err="1" smtClean="0"/>
              <a:t>Некредитная</a:t>
            </a:r>
            <a:r>
              <a:rPr lang="ru-RU" sz="1400" dirty="0" smtClean="0"/>
              <a:t> </a:t>
            </a:r>
            <a:r>
              <a:rPr lang="ru-RU" sz="1400" dirty="0"/>
              <a:t>доходность должна покрывать разницу между Минимальной </a:t>
            </a:r>
            <a:r>
              <a:rPr lang="ru-RU" sz="1400" dirty="0" smtClean="0"/>
              <a:t>ставкой, рассчитанной по действующей в Банке формуле </a:t>
            </a:r>
            <a:r>
              <a:rPr lang="ru-RU" sz="1400" dirty="0"/>
              <a:t>(без учетов </a:t>
            </a:r>
            <a:r>
              <a:rPr lang="ru-RU" sz="1400" dirty="0" err="1"/>
              <a:t>Ддоп</a:t>
            </a:r>
            <a:r>
              <a:rPr lang="ru-RU" sz="1400" dirty="0" smtClean="0"/>
              <a:t>), </a:t>
            </a:r>
            <a:r>
              <a:rPr lang="ru-RU" sz="1400" dirty="0"/>
              <a:t>и 9,6% годовых (для </a:t>
            </a:r>
            <a:r>
              <a:rPr lang="ru-RU" sz="1400" dirty="0" smtClean="0"/>
              <a:t>средних), </a:t>
            </a:r>
            <a:r>
              <a:rPr lang="ru-RU" sz="1400" dirty="0"/>
              <a:t>10,0% годовых (для малых</a:t>
            </a:r>
            <a:r>
              <a:rPr lang="ru-RU" sz="1400" dirty="0" smtClean="0"/>
              <a:t>).</a:t>
            </a:r>
            <a:endParaRPr lang="ru-RU" sz="1400" dirty="0"/>
          </a:p>
          <a:p>
            <a:r>
              <a:rPr lang="ru-RU" sz="1400" b="1" dirty="0"/>
              <a:t>Общая маржа по ЦПР должна быть не менее 3% годовых</a:t>
            </a:r>
          </a:p>
          <a:p>
            <a:endParaRPr lang="ru-RU" sz="1400" i="1" dirty="0" smtClean="0"/>
          </a:p>
          <a:p>
            <a:r>
              <a:rPr lang="ru-RU" sz="1400" i="1" dirty="0" smtClean="0"/>
              <a:t>Пример расчета </a:t>
            </a:r>
            <a:r>
              <a:rPr lang="ru-RU" sz="1400" i="1" dirty="0"/>
              <a:t>для малого субъекта МСП:</a:t>
            </a:r>
          </a:p>
          <a:p>
            <a:r>
              <a:rPr lang="ru-RU" sz="1400" i="1" dirty="0" err="1"/>
              <a:t>Мин.ставка</a:t>
            </a:r>
            <a:r>
              <a:rPr lang="ru-RU" sz="1400" i="1" dirty="0"/>
              <a:t> (без </a:t>
            </a:r>
            <a:r>
              <a:rPr lang="ru-RU" sz="1400" i="1" dirty="0" err="1"/>
              <a:t>Ддоп</a:t>
            </a:r>
            <a:r>
              <a:rPr lang="ru-RU" sz="1400" i="1" dirty="0"/>
              <a:t>) = </a:t>
            </a:r>
            <a:r>
              <a:rPr lang="ru-RU" sz="1400" i="1" dirty="0" err="1"/>
              <a:t>СТЦ+ПДП+SLP+Мриск+Мрасх+Мкап</a:t>
            </a:r>
            <a:r>
              <a:rPr lang="ru-RU" sz="1400" i="1" dirty="0"/>
              <a:t> = 7,50%+0,55%+0,01%+1,30%+2,00%+1,50% = 12,86%</a:t>
            </a:r>
          </a:p>
          <a:p>
            <a:r>
              <a:rPr lang="ru-RU" sz="1400" i="1" dirty="0"/>
              <a:t>Маржа риск = 10,00% - 8,05% = 1,95%</a:t>
            </a:r>
          </a:p>
          <a:p>
            <a:r>
              <a:rPr lang="ru-RU" sz="1400" i="1" dirty="0" err="1"/>
              <a:t>Безрисковая</a:t>
            </a:r>
            <a:r>
              <a:rPr lang="ru-RU" sz="1400" i="1" dirty="0"/>
              <a:t> маржа по клиенту должна быть не менее: 12,86% - 10,00% = 2,86%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Название 1"/>
          <p:cNvSpPr txBox="1">
            <a:spLocks/>
          </p:cNvSpPr>
          <p:nvPr/>
        </p:nvSpPr>
        <p:spPr>
          <a:xfrm>
            <a:off x="3105683" y="252506"/>
            <a:ext cx="4020205" cy="4604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>
              <a:spcAft>
                <a:spcPct val="0"/>
              </a:spcAft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Ценообразование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  <a:sym typeface="Calibri" panose="020F0502020204030204" pitchFamily="34" charset="0"/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4"/>
          <a:stretch>
            <a:fillRect/>
          </a:stretch>
        </p:blipFill>
        <p:spPr>
          <a:xfrm>
            <a:off x="8286750" y="74706"/>
            <a:ext cx="1508976" cy="1373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43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  <a:latin typeface="+mj-lt"/>
              </a:rPr>
              <a:pPr/>
              <a:t>6</a:t>
            </a:fld>
            <a:endParaRPr lang="ru-RU" dirty="0">
              <a:solidFill>
                <a:prstClr val="black">
                  <a:tint val="75000"/>
                </a:prstClr>
              </a:solidFill>
              <a:latin typeface="+mj-lt"/>
            </a:endParaRPr>
          </a:p>
        </p:txBody>
      </p:sp>
      <p:sp>
        <p:nvSpPr>
          <p:cNvPr id="5" name="Название 1"/>
          <p:cNvSpPr txBox="1">
            <a:spLocks/>
          </p:cNvSpPr>
          <p:nvPr/>
        </p:nvSpPr>
        <p:spPr>
          <a:xfrm>
            <a:off x="2693118" y="125051"/>
            <a:ext cx="4020205" cy="9693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>
              <a:spcAft>
                <a:spcPct val="0"/>
              </a:spcAft>
            </a:pPr>
            <a:endParaRPr lang="ru-RU" sz="1800" dirty="0">
              <a:solidFill>
                <a:prstClr val="black"/>
              </a:solidFill>
              <a:cs typeface="Arial" pitchFamily="34" charset="0"/>
              <a:sym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9708" y="925226"/>
            <a:ext cx="1895832" cy="8189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164" tIns="36082" rIns="72164" bIns="36082" anchor="ctr"/>
          <a:lstStyle/>
          <a:p>
            <a:pPr algn="ctr">
              <a:lnSpc>
                <a:spcPts val="1184"/>
              </a:lnSpc>
              <a:defRPr/>
            </a:pPr>
            <a:r>
              <a:rPr lang="ru-RU" sz="1200" b="1" dirty="0">
                <a:solidFill>
                  <a:schemeClr val="tx1"/>
                </a:solidFill>
              </a:rPr>
              <a:t>Направление </a:t>
            </a:r>
          </a:p>
          <a:p>
            <a:pPr algn="ctr">
              <a:lnSpc>
                <a:spcPts val="1184"/>
              </a:lnSpc>
              <a:defRPr/>
            </a:pPr>
            <a:r>
              <a:rPr lang="ru-RU" sz="1200" b="1" dirty="0">
                <a:solidFill>
                  <a:schemeClr val="tx1"/>
                </a:solidFill>
              </a:rPr>
              <a:t>заявлений </a:t>
            </a:r>
            <a:br>
              <a:rPr lang="ru-RU" sz="1200" b="1" dirty="0">
                <a:solidFill>
                  <a:schemeClr val="tx1"/>
                </a:solidFill>
              </a:rPr>
            </a:br>
            <a:r>
              <a:rPr lang="ru-RU" sz="1200" b="1" dirty="0">
                <a:solidFill>
                  <a:schemeClr val="tx1"/>
                </a:solidFill>
              </a:rPr>
              <a:t>на получение субсидии</a:t>
            </a:r>
            <a:br>
              <a:rPr lang="ru-RU" sz="1200" b="1" dirty="0">
                <a:solidFill>
                  <a:schemeClr val="tx1"/>
                </a:solidFill>
              </a:rPr>
            </a:br>
            <a:r>
              <a:rPr lang="ru-RU" sz="1200" b="1" dirty="0">
                <a:solidFill>
                  <a:schemeClr val="tx1"/>
                </a:solidFill>
              </a:rPr>
              <a:t>в Корпорацию МСП</a:t>
            </a:r>
          </a:p>
          <a:p>
            <a:pPr algn="ctr">
              <a:lnSpc>
                <a:spcPts val="1184"/>
              </a:lnSpc>
              <a:defRPr/>
            </a:pPr>
            <a:r>
              <a:rPr lang="ru-RU" sz="1200" dirty="0">
                <a:solidFill>
                  <a:schemeClr val="tx1"/>
                </a:solidFill>
              </a:rPr>
              <a:t>ежемесячно</a:t>
            </a:r>
          </a:p>
        </p:txBody>
      </p:sp>
      <p:sp>
        <p:nvSpPr>
          <p:cNvPr id="9" name="TextBox 35"/>
          <p:cNvSpPr txBox="1">
            <a:spLocks noChangeArrowheads="1"/>
          </p:cNvSpPr>
          <p:nvPr/>
        </p:nvSpPr>
        <p:spPr bwMode="auto">
          <a:xfrm>
            <a:off x="189708" y="934653"/>
            <a:ext cx="227150" cy="25703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7150" dist="19050" dir="5400000" algn="ctr" rotWithShape="0">
              <a:srgbClr val="808080">
                <a:alpha val="62999"/>
              </a:srgbClr>
            </a:outerShdw>
          </a:effectLst>
          <a:extLst/>
        </p:spPr>
        <p:txBody>
          <a:bodyPr lIns="72164" tIns="36082" rIns="72164" bIns="36082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pPr>
              <a:defRPr/>
            </a:pPr>
            <a:r>
              <a:rPr kumimoji="0" lang="ru-RU" sz="1200" b="1" dirty="0">
                <a:solidFill>
                  <a:schemeClr val="bg1"/>
                </a:solidFill>
                <a:latin typeface="Georgia" charset="0"/>
                <a:cs typeface="Georgia" charset="0"/>
              </a:rPr>
              <a:t>1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432506" y="962934"/>
            <a:ext cx="1895831" cy="8189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164" tIns="36082" rIns="72164" bIns="36082" anchor="ctr"/>
          <a:lstStyle/>
          <a:p>
            <a:pPr algn="ctr">
              <a:lnSpc>
                <a:spcPts val="1184"/>
              </a:lnSpc>
              <a:defRPr/>
            </a:pPr>
            <a:r>
              <a:rPr lang="ru-RU" sz="1200" b="1" dirty="0">
                <a:solidFill>
                  <a:schemeClr val="tx1"/>
                </a:solidFill>
              </a:rPr>
              <a:t>   Подготовка и направление </a:t>
            </a:r>
          </a:p>
          <a:p>
            <a:pPr algn="ctr">
              <a:lnSpc>
                <a:spcPts val="1184"/>
              </a:lnSpc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Заключения</a:t>
            </a:r>
          </a:p>
          <a:p>
            <a:pPr algn="ctr">
              <a:lnSpc>
                <a:spcPts val="1184"/>
              </a:lnSpc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Корпорацией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3" name="TextBox 35"/>
          <p:cNvSpPr txBox="1">
            <a:spLocks noChangeArrowheads="1"/>
          </p:cNvSpPr>
          <p:nvPr/>
        </p:nvSpPr>
        <p:spPr bwMode="auto">
          <a:xfrm>
            <a:off x="2441242" y="981788"/>
            <a:ext cx="227150" cy="25703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7150" dist="19050" dir="5400000" algn="ctr" rotWithShape="0">
              <a:srgbClr val="808080">
                <a:alpha val="62999"/>
              </a:srgbClr>
            </a:outerShdw>
          </a:effectLst>
          <a:extLst/>
        </p:spPr>
        <p:txBody>
          <a:bodyPr lIns="72164" tIns="36082" rIns="72164" bIns="36082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pPr>
              <a:defRPr/>
            </a:pPr>
            <a:r>
              <a:rPr kumimoji="0" lang="ru-RU" sz="1200" b="1" dirty="0">
                <a:solidFill>
                  <a:schemeClr val="bg1"/>
                </a:solidFill>
                <a:latin typeface="Georgia" charset="0"/>
                <a:cs typeface="Georgia" charset="0"/>
              </a:rPr>
              <a:t>2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2094276" y="1391276"/>
            <a:ext cx="346966" cy="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0" y="38968"/>
            <a:ext cx="9876046" cy="784959"/>
          </a:xfrm>
          <a:prstGeom prst="rect">
            <a:avLst/>
          </a:prstGeom>
          <a:noFill/>
        </p:spPr>
        <p:txBody>
          <a:bodyPr wrap="none" lIns="56822" tIns="28411" rIns="0" bIns="28411"/>
          <a:lstStyle/>
          <a:p>
            <a:pPr algn="ctr">
              <a:defRPr/>
            </a:pPr>
            <a:r>
              <a:rPr lang="ru-RU" sz="1600" b="1" cap="all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Схема взаимодействия </a:t>
            </a:r>
            <a:endParaRPr lang="ru-RU" sz="1600" b="1" cap="all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600" b="1" cap="all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 предоставлении </a:t>
            </a:r>
            <a:r>
              <a:rPr lang="ru-RU" sz="1600" b="1" cap="all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субсидии</a:t>
            </a:r>
          </a:p>
        </p:txBody>
      </p:sp>
      <p:sp>
        <p:nvSpPr>
          <p:cNvPr id="16" name="TextBox 53"/>
          <p:cNvSpPr txBox="1">
            <a:spLocks noChangeArrowheads="1"/>
          </p:cNvSpPr>
          <p:nvPr/>
        </p:nvSpPr>
        <p:spPr bwMode="auto">
          <a:xfrm>
            <a:off x="325749" y="1922709"/>
            <a:ext cx="1623750" cy="836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164" tIns="36082" rIns="72164" bIns="36082">
            <a:spAutoFit/>
          </a:bodyPr>
          <a:lstStyle>
            <a:lvl1pPr marL="265113" indent="-169863">
              <a:lnSpc>
                <a:spcPct val="90000"/>
              </a:lnSpc>
              <a:spcBef>
                <a:spcPts val="1263"/>
              </a:spcBef>
              <a:buFont typeface="Arial" pitchFamily="34" charset="0"/>
              <a:buChar char="•"/>
              <a:defRPr sz="3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3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ts val="1184"/>
              </a:lnSpc>
              <a:spcBef>
                <a:spcPct val="0"/>
              </a:spcBef>
              <a:buFont typeface="Calibri" pitchFamily="34" charset="0"/>
              <a:buChar char="−"/>
            </a:pPr>
            <a:r>
              <a:rPr kumimoji="1" lang="ru-RU" altLang="ru-RU" sz="1100" dirty="0"/>
              <a:t>в электронном виде</a:t>
            </a:r>
          </a:p>
          <a:p>
            <a:pPr>
              <a:lnSpc>
                <a:spcPts val="1184"/>
              </a:lnSpc>
              <a:spcBef>
                <a:spcPct val="0"/>
              </a:spcBef>
              <a:buFont typeface="Calibri" pitchFamily="34" charset="0"/>
              <a:buChar char="−"/>
            </a:pPr>
            <a:r>
              <a:rPr kumimoji="1" lang="ru-RU" altLang="ru-RU" sz="1100" dirty="0"/>
              <a:t>в течение 5 рабочих дней со дня поступления </a:t>
            </a:r>
            <a:br>
              <a:rPr kumimoji="1" lang="ru-RU" altLang="ru-RU" sz="1100" dirty="0"/>
            </a:br>
            <a:r>
              <a:rPr kumimoji="1" lang="ru-RU" altLang="ru-RU" sz="1100" dirty="0"/>
              <a:t>(</a:t>
            </a:r>
            <a:r>
              <a:rPr kumimoji="1" lang="ru-RU" altLang="ru-RU" sz="1100" b="1" dirty="0"/>
              <a:t>пункт 40 Правил</a:t>
            </a:r>
            <a:r>
              <a:rPr kumimoji="1" lang="ru-RU" altLang="ru-RU" sz="1100" dirty="0"/>
              <a:t>)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341395" y="1926490"/>
            <a:ext cx="2242798" cy="2381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164" tIns="36082" rIns="72164" bIns="36082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209227" indent="-134056">
              <a:lnSpc>
                <a:spcPts val="1184"/>
              </a:lnSpc>
              <a:spcBef>
                <a:spcPct val="0"/>
              </a:spcBef>
              <a:buFont typeface="Calibri" panose="020F0502020204030204" pitchFamily="34" charset="0"/>
              <a:buChar char="−"/>
              <a:defRPr/>
            </a:pPr>
            <a:r>
              <a:rPr lang="ru-RU" altLang="ru-RU" sz="1100" dirty="0"/>
              <a:t>в электронном виде</a:t>
            </a:r>
          </a:p>
          <a:p>
            <a:pPr marL="209227" indent="-134056">
              <a:lnSpc>
                <a:spcPts val="1184"/>
              </a:lnSpc>
              <a:spcBef>
                <a:spcPct val="0"/>
              </a:spcBef>
              <a:buFont typeface="Calibri" panose="020F0502020204030204" pitchFamily="34" charset="0"/>
              <a:buChar char="−"/>
              <a:defRPr/>
            </a:pPr>
            <a:r>
              <a:rPr lang="ru-RU" altLang="ru-RU" sz="1100" dirty="0"/>
              <a:t>в течение 5 рабочих дней со дня поступления в Корпорацию МСП</a:t>
            </a:r>
            <a:br>
              <a:rPr lang="ru-RU" altLang="ru-RU" sz="1100" dirty="0"/>
            </a:br>
            <a:r>
              <a:rPr lang="ru-RU" altLang="ru-RU" sz="1100" dirty="0"/>
              <a:t>(</a:t>
            </a:r>
            <a:r>
              <a:rPr lang="ru-RU" altLang="ru-RU" sz="1100" b="1" dirty="0"/>
              <a:t>пункт 41 Правил</a:t>
            </a:r>
            <a:r>
              <a:rPr lang="ru-RU" altLang="ru-RU" sz="1100" dirty="0"/>
              <a:t>)</a:t>
            </a:r>
          </a:p>
          <a:p>
            <a:pPr marL="209227" indent="-134056">
              <a:lnSpc>
                <a:spcPts val="1184"/>
              </a:lnSpc>
              <a:spcBef>
                <a:spcPct val="0"/>
              </a:spcBef>
              <a:buFont typeface="Calibri" panose="020F0502020204030204" pitchFamily="34" charset="0"/>
              <a:buChar char="−"/>
              <a:defRPr/>
            </a:pPr>
            <a:r>
              <a:rPr lang="ru-RU" altLang="ru-RU" sz="1100" dirty="0"/>
              <a:t>срок может быть продлен </a:t>
            </a:r>
            <a:br>
              <a:rPr lang="ru-RU" altLang="ru-RU" sz="1100" dirty="0"/>
            </a:br>
            <a:r>
              <a:rPr lang="ru-RU" altLang="ru-RU" sz="1100" dirty="0"/>
              <a:t>на 5 рабочих дней (в случае некомплектности или неправильного оформления документов)</a:t>
            </a:r>
          </a:p>
          <a:p>
            <a:pPr marL="209227" indent="-134056">
              <a:lnSpc>
                <a:spcPts val="1184"/>
              </a:lnSpc>
              <a:spcBef>
                <a:spcPct val="0"/>
              </a:spcBef>
              <a:buFont typeface="Calibri" panose="020F0502020204030204" pitchFamily="34" charset="0"/>
              <a:buChar char="−"/>
              <a:defRPr/>
            </a:pPr>
            <a:r>
              <a:rPr lang="ru-RU" altLang="ru-RU" sz="1100" dirty="0"/>
              <a:t>проверка на соответствие </a:t>
            </a:r>
            <a:r>
              <a:rPr lang="ru-RU" altLang="ru-RU" sz="1100" b="1" dirty="0"/>
              <a:t>пунктам 17 и 19 Правил </a:t>
            </a:r>
            <a:r>
              <a:rPr lang="ru-RU" altLang="ru-RU" sz="1100" dirty="0"/>
              <a:t>(предмет, срок, ставка кредита)</a:t>
            </a:r>
          </a:p>
          <a:p>
            <a:pPr marL="75171">
              <a:lnSpc>
                <a:spcPts val="1184"/>
              </a:lnSpc>
              <a:spcBef>
                <a:spcPct val="0"/>
              </a:spcBef>
              <a:buNone/>
              <a:defRPr/>
            </a:pPr>
            <a:r>
              <a:rPr lang="ru-RU" altLang="ru-RU" sz="1100" dirty="0"/>
              <a:t>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169542" y="2734174"/>
            <a:ext cx="3353588" cy="13872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164" tIns="36082" rIns="72164" bIns="36082" anchor="ctr"/>
          <a:lstStyle/>
          <a:p>
            <a:pPr algn="ctr">
              <a:lnSpc>
                <a:spcPts val="1184"/>
              </a:lnSpc>
              <a:spcAft>
                <a:spcPts val="474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Заседания комиссии</a:t>
            </a:r>
          </a:p>
          <a:p>
            <a:pPr marL="142825" indent="-142825">
              <a:lnSpc>
                <a:spcPts val="1184"/>
              </a:lnSpc>
              <a:buFont typeface="Calibri" panose="020F0502020204030204" pitchFamily="34" charset="0"/>
              <a:buChar char="−"/>
              <a:defRPr/>
            </a:pPr>
            <a:r>
              <a:rPr lang="ru-RU" altLang="ru-RU" sz="1200" dirty="0">
                <a:solidFill>
                  <a:schemeClr val="tx1"/>
                </a:solidFill>
              </a:rPr>
              <a:t>проводятся по мере поступления документов</a:t>
            </a:r>
          </a:p>
          <a:p>
            <a:pPr marL="142825" indent="-142825">
              <a:lnSpc>
                <a:spcPts val="1184"/>
              </a:lnSpc>
              <a:buFont typeface="Calibri" panose="020F0502020204030204" pitchFamily="34" charset="0"/>
              <a:buChar char="−"/>
              <a:defRPr/>
            </a:pPr>
            <a:r>
              <a:rPr lang="ru-RU" altLang="ru-RU" sz="1200" dirty="0">
                <a:solidFill>
                  <a:schemeClr val="tx1"/>
                </a:solidFill>
              </a:rPr>
              <a:t>принятие решение о</a:t>
            </a:r>
            <a:r>
              <a:rPr lang="ru-RU" altLang="ru-RU" sz="1200" b="1" dirty="0">
                <a:solidFill>
                  <a:schemeClr val="tx1"/>
                </a:solidFill>
              </a:rPr>
              <a:t> </a:t>
            </a:r>
            <a:r>
              <a:rPr lang="ru-RU" altLang="ru-RU" sz="1200" dirty="0">
                <a:solidFill>
                  <a:schemeClr val="tx1"/>
                </a:solidFill>
              </a:rPr>
              <a:t>предоставлении уполномоченному банку субсидии либо об отказе в ее предоставлении с указанием причин для отказа</a:t>
            </a:r>
          </a:p>
        </p:txBody>
      </p:sp>
      <p:sp>
        <p:nvSpPr>
          <p:cNvPr id="19" name="TextBox 35"/>
          <p:cNvSpPr txBox="1">
            <a:spLocks noChangeArrowheads="1"/>
          </p:cNvSpPr>
          <p:nvPr/>
        </p:nvSpPr>
        <p:spPr bwMode="auto">
          <a:xfrm>
            <a:off x="5165798" y="2753028"/>
            <a:ext cx="227150" cy="25703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7150" dist="19050" dir="5400000" algn="ctr" rotWithShape="0">
              <a:srgbClr val="808080">
                <a:alpha val="62999"/>
              </a:srgbClr>
            </a:outerShdw>
          </a:effectLst>
          <a:extLst/>
        </p:spPr>
        <p:txBody>
          <a:bodyPr lIns="72164" tIns="36082" rIns="72164" bIns="36082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pPr>
              <a:defRPr/>
            </a:pPr>
            <a:r>
              <a:rPr kumimoji="0" lang="ru-RU" sz="1200" b="1" dirty="0">
                <a:solidFill>
                  <a:schemeClr val="bg1"/>
                </a:solidFill>
                <a:latin typeface="Georgia" charset="0"/>
                <a:cs typeface="Georgia" charset="0"/>
              </a:rPr>
              <a:t>3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H="1">
            <a:off x="4335825" y="1344141"/>
            <a:ext cx="358573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5767372" y="1410131"/>
            <a:ext cx="1248" cy="40193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7912818" y="1362996"/>
            <a:ext cx="0" cy="408229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4562976" y="4532147"/>
            <a:ext cx="1895832" cy="8189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164" tIns="36082" rIns="72164" bIns="36082" anchor="ctr"/>
          <a:lstStyle/>
          <a:p>
            <a:pPr algn="ctr">
              <a:lnSpc>
                <a:spcPts val="1184"/>
              </a:lnSpc>
              <a:defRPr/>
            </a:pPr>
            <a:r>
              <a:rPr lang="ru-RU" sz="1200" b="1" dirty="0">
                <a:solidFill>
                  <a:schemeClr val="tx1"/>
                </a:solidFill>
              </a:rPr>
              <a:t>Уведомление </a:t>
            </a:r>
            <a:br>
              <a:rPr lang="ru-RU" sz="1200" b="1" dirty="0">
                <a:solidFill>
                  <a:schemeClr val="tx1"/>
                </a:solidFill>
              </a:rPr>
            </a:br>
            <a:r>
              <a:rPr lang="ru-RU" sz="1200" b="1" dirty="0">
                <a:solidFill>
                  <a:schemeClr val="tx1"/>
                </a:solidFill>
              </a:rPr>
              <a:t>об отказе </a:t>
            </a:r>
            <a:br>
              <a:rPr lang="ru-RU" sz="1200" b="1" dirty="0">
                <a:solidFill>
                  <a:schemeClr val="tx1"/>
                </a:solidFill>
              </a:rPr>
            </a:br>
            <a:r>
              <a:rPr lang="ru-RU" sz="1200" b="1" dirty="0">
                <a:solidFill>
                  <a:schemeClr val="tx1"/>
                </a:solidFill>
              </a:rPr>
              <a:t>в предоставлении субсидии </a:t>
            </a:r>
          </a:p>
        </p:txBody>
      </p:sp>
      <p:sp>
        <p:nvSpPr>
          <p:cNvPr id="24" name="TextBox 35"/>
          <p:cNvSpPr txBox="1">
            <a:spLocks noChangeArrowheads="1"/>
          </p:cNvSpPr>
          <p:nvPr/>
        </p:nvSpPr>
        <p:spPr bwMode="auto">
          <a:xfrm>
            <a:off x="4562975" y="4557301"/>
            <a:ext cx="345718" cy="25703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7150" dist="19050" dir="5400000" algn="ctr" rotWithShape="0">
              <a:srgbClr val="808080">
                <a:alpha val="62999"/>
              </a:srgbClr>
            </a:outerShdw>
          </a:effectLst>
          <a:extLst/>
        </p:spPr>
        <p:txBody>
          <a:bodyPr lIns="72164" tIns="36082" rIns="72164" bIns="36082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pPr>
              <a:defRPr/>
            </a:pPr>
            <a:r>
              <a:rPr kumimoji="0" lang="ru-RU" sz="1200" b="1" dirty="0">
                <a:solidFill>
                  <a:schemeClr val="bg1"/>
                </a:solidFill>
                <a:latin typeface="Georgia" charset="0"/>
                <a:cs typeface="Georgia" charset="0"/>
              </a:rPr>
              <a:t>4а</a:t>
            </a:r>
          </a:p>
        </p:txBody>
      </p:sp>
      <p:sp>
        <p:nvSpPr>
          <p:cNvPr id="25" name="TextBox 50"/>
          <p:cNvSpPr txBox="1">
            <a:spLocks noChangeArrowheads="1"/>
          </p:cNvSpPr>
          <p:nvPr/>
        </p:nvSpPr>
        <p:spPr bwMode="auto">
          <a:xfrm>
            <a:off x="4562976" y="5378799"/>
            <a:ext cx="2300209" cy="1142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164" tIns="36082" rIns="72164" bIns="36082">
            <a:spAutoFit/>
          </a:bodyPr>
          <a:lstStyle>
            <a:lvl1pPr marL="180975" indent="-180975">
              <a:lnSpc>
                <a:spcPct val="90000"/>
              </a:lnSpc>
              <a:spcBef>
                <a:spcPts val="1263"/>
              </a:spcBef>
              <a:buFont typeface="Arial" pitchFamily="34" charset="0"/>
              <a:buChar char="•"/>
              <a:defRPr sz="3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3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ts val="1184"/>
              </a:lnSpc>
              <a:spcBef>
                <a:spcPct val="0"/>
              </a:spcBef>
              <a:buFont typeface="Calibri" pitchFamily="34" charset="0"/>
              <a:buChar char="−"/>
            </a:pPr>
            <a:r>
              <a:rPr kumimoji="1" lang="ru-RU" altLang="ru-RU" sz="1100" dirty="0"/>
              <a:t>в течение 10 рабочих дней со дня принятия решения</a:t>
            </a:r>
          </a:p>
          <a:p>
            <a:pPr>
              <a:lnSpc>
                <a:spcPts val="1184"/>
              </a:lnSpc>
              <a:spcBef>
                <a:spcPct val="0"/>
              </a:spcBef>
              <a:buFont typeface="Calibri" pitchFamily="34" charset="0"/>
              <a:buChar char="−"/>
            </a:pPr>
            <a:r>
              <a:rPr kumimoji="1" lang="ru-RU" altLang="ru-RU" sz="1100" dirty="0"/>
              <a:t>уполномоченный банк в течение 15 рабочих дней со дня направления уведомления повторно представляет заявление (</a:t>
            </a:r>
            <a:r>
              <a:rPr kumimoji="1" lang="ru-RU" altLang="ru-RU" sz="1100" b="1" dirty="0"/>
              <a:t>пункт 43 Правил</a:t>
            </a:r>
            <a:r>
              <a:rPr kumimoji="1" lang="ru-RU" altLang="ru-RU" sz="1100" dirty="0"/>
              <a:t>)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226375" y="4538447"/>
            <a:ext cx="1895832" cy="8189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164" tIns="36082" rIns="72164" bIns="36082" anchor="ctr"/>
          <a:lstStyle/>
          <a:p>
            <a:pPr algn="ctr">
              <a:lnSpc>
                <a:spcPts val="1184"/>
              </a:lnSpc>
              <a:defRPr/>
            </a:pPr>
            <a:r>
              <a:rPr lang="ru-RU" sz="1200" b="1" dirty="0">
                <a:solidFill>
                  <a:schemeClr val="tx1"/>
                </a:solidFill>
              </a:rPr>
              <a:t>Перечисление </a:t>
            </a:r>
          </a:p>
          <a:p>
            <a:pPr algn="ctr">
              <a:lnSpc>
                <a:spcPts val="1184"/>
              </a:lnSpc>
              <a:defRPr/>
            </a:pPr>
            <a:r>
              <a:rPr lang="ru-RU" sz="1200" b="1" dirty="0">
                <a:solidFill>
                  <a:schemeClr val="tx1"/>
                </a:solidFill>
              </a:rPr>
              <a:t>субсидии </a:t>
            </a:r>
          </a:p>
          <a:p>
            <a:pPr algn="ctr">
              <a:lnSpc>
                <a:spcPts val="1184"/>
              </a:lnSpc>
              <a:defRPr/>
            </a:pPr>
            <a:r>
              <a:rPr lang="ru-RU" sz="1200" dirty="0">
                <a:solidFill>
                  <a:schemeClr val="tx1"/>
                </a:solidFill>
              </a:rPr>
              <a:t>(в случае положительного решения комиссии)</a:t>
            </a:r>
          </a:p>
        </p:txBody>
      </p:sp>
      <p:sp>
        <p:nvSpPr>
          <p:cNvPr id="27" name="TextBox 35"/>
          <p:cNvSpPr txBox="1">
            <a:spLocks noChangeArrowheads="1"/>
          </p:cNvSpPr>
          <p:nvPr/>
        </p:nvSpPr>
        <p:spPr bwMode="auto">
          <a:xfrm>
            <a:off x="7227624" y="4557301"/>
            <a:ext cx="345717" cy="25703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7150" dist="19050" dir="5400000" algn="ctr" rotWithShape="0">
              <a:srgbClr val="808080">
                <a:alpha val="62999"/>
              </a:srgbClr>
            </a:outerShdw>
          </a:effectLst>
          <a:extLst/>
        </p:spPr>
        <p:txBody>
          <a:bodyPr lIns="72164" tIns="36082" rIns="72164" bIns="36082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pPr>
              <a:defRPr/>
            </a:pPr>
            <a:r>
              <a:rPr kumimoji="0" lang="ru-RU" sz="1200" b="1" dirty="0">
                <a:solidFill>
                  <a:schemeClr val="bg1"/>
                </a:solidFill>
                <a:latin typeface="Georgia" charset="0"/>
                <a:cs typeface="Georgia" charset="0"/>
              </a:rPr>
              <a:t>4б</a:t>
            </a:r>
          </a:p>
        </p:txBody>
      </p:sp>
      <p:sp>
        <p:nvSpPr>
          <p:cNvPr id="28" name="TextBox 73"/>
          <p:cNvSpPr txBox="1">
            <a:spLocks noChangeArrowheads="1"/>
          </p:cNvSpPr>
          <p:nvPr/>
        </p:nvSpPr>
        <p:spPr bwMode="auto">
          <a:xfrm>
            <a:off x="7137762" y="5391399"/>
            <a:ext cx="2094276" cy="530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164" tIns="36082" rIns="72164" bIns="36082">
            <a:spAutoFit/>
          </a:bodyPr>
          <a:lstStyle>
            <a:lvl1pPr marL="265113" indent="-169863">
              <a:lnSpc>
                <a:spcPct val="90000"/>
              </a:lnSpc>
              <a:spcBef>
                <a:spcPts val="1263"/>
              </a:spcBef>
              <a:buFont typeface="Arial" pitchFamily="34" charset="0"/>
              <a:buChar char="•"/>
              <a:defRPr sz="3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30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625"/>
              </a:spcBef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625"/>
              </a:spcBef>
              <a:spcAft>
                <a:spcPct val="0"/>
              </a:spcAft>
              <a:buFont typeface="Arial" pitchFamily="34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ts val="1184"/>
              </a:lnSpc>
              <a:spcBef>
                <a:spcPct val="0"/>
              </a:spcBef>
              <a:buFont typeface="Calibri" pitchFamily="34" charset="0"/>
              <a:buChar char="−"/>
            </a:pPr>
            <a:r>
              <a:rPr kumimoji="1" lang="ru-RU" altLang="ru-RU" sz="1100"/>
              <a:t>в течение 10 рабочих дней со дня принятия решения  (</a:t>
            </a:r>
            <a:r>
              <a:rPr kumimoji="1" lang="ru-RU" altLang="ru-RU" sz="1100" b="1"/>
              <a:t>пункт 40 Правил</a:t>
            </a:r>
            <a:r>
              <a:rPr kumimoji="1" lang="ru-RU" altLang="ru-RU" sz="1100"/>
              <a:t>)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5157061" y="1817707"/>
            <a:ext cx="1220621" cy="4787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164" tIns="36082" rIns="72164" bIns="36082" anchor="ctr"/>
          <a:lstStyle/>
          <a:p>
            <a:pPr algn="ctr">
              <a:lnSpc>
                <a:spcPts val="1184"/>
              </a:lnSpc>
              <a:defRPr/>
            </a:pPr>
            <a:r>
              <a:rPr lang="ru-RU" sz="1200" b="1" dirty="0">
                <a:solidFill>
                  <a:schemeClr val="tx1"/>
                </a:solidFill>
              </a:rPr>
              <a:t>Отрицательное заключение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7303756" y="1825875"/>
            <a:ext cx="1219373" cy="4800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164" tIns="36082" rIns="72164" bIns="36082" anchor="ctr"/>
          <a:lstStyle/>
          <a:p>
            <a:pPr algn="ctr">
              <a:lnSpc>
                <a:spcPts val="1184"/>
              </a:lnSpc>
              <a:defRPr/>
            </a:pPr>
            <a:r>
              <a:rPr lang="ru-RU" sz="1200" b="1" dirty="0">
                <a:solidFill>
                  <a:schemeClr val="tx1"/>
                </a:solidFill>
              </a:rPr>
              <a:t>Положительное заключение</a:t>
            </a:r>
          </a:p>
        </p:txBody>
      </p:sp>
      <p:cxnSp>
        <p:nvCxnSpPr>
          <p:cNvPr id="31" name="Прямая со стрелкой 30"/>
          <p:cNvCxnSpPr/>
          <p:nvPr/>
        </p:nvCxnSpPr>
        <p:spPr>
          <a:xfrm>
            <a:off x="5767372" y="2329117"/>
            <a:ext cx="1248" cy="401929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7912818" y="2338545"/>
            <a:ext cx="0" cy="409489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5509019" y="4141512"/>
            <a:ext cx="1248" cy="400669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8163682" y="4140251"/>
            <a:ext cx="0" cy="40949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60851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99300" y="6356352"/>
            <a:ext cx="2311400" cy="365125"/>
          </a:xfrm>
        </p:spPr>
        <p:txBody>
          <a:bodyPr/>
          <a:lstStyle/>
          <a:p>
            <a:r>
              <a:rPr lang="ru-RU" dirty="0" smtClean="0">
                <a:solidFill>
                  <a:prstClr val="black">
                    <a:tint val="75000"/>
                  </a:prstClr>
                </a:solidFill>
                <a:latin typeface="+mj-lt"/>
              </a:rPr>
              <a:t>9</a:t>
            </a:r>
            <a:endParaRPr lang="ru-RU" dirty="0">
              <a:solidFill>
                <a:prstClr val="black">
                  <a:tint val="75000"/>
                </a:prstClr>
              </a:solidFill>
              <a:latin typeface="+mj-lt"/>
            </a:endParaRPr>
          </a:p>
        </p:txBody>
      </p:sp>
      <p:graphicFrame>
        <p:nvGraphicFramePr>
          <p:cNvPr id="57" name="Схема 56"/>
          <p:cNvGraphicFramePr/>
          <p:nvPr>
            <p:extLst>
              <p:ext uri="{D42A27DB-BD31-4B8C-83A1-F6EECF244321}">
                <p14:modId xmlns:p14="http://schemas.microsoft.com/office/powerpoint/2010/main" val="91614602"/>
              </p:ext>
            </p:extLst>
          </p:nvPr>
        </p:nvGraphicFramePr>
        <p:xfrm>
          <a:off x="668527" y="-456246"/>
          <a:ext cx="8792395" cy="3352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8" name="Прямоугольник 57"/>
          <p:cNvSpPr/>
          <p:nvPr/>
        </p:nvSpPr>
        <p:spPr>
          <a:xfrm>
            <a:off x="807508" y="1535900"/>
            <a:ext cx="2753261" cy="1937995"/>
          </a:xfrm>
          <a:prstGeom prst="rect">
            <a:avLst/>
          </a:prstGeom>
        </p:spPr>
        <p:txBody>
          <a:bodyPr lIns="72164" tIns="36082" rIns="72164" bIns="36082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ru-RU" sz="400" cap="all" dirty="0">
              <a:solidFill>
                <a:srgbClr val="D3D3D3"/>
              </a:solidFill>
              <a:latin typeface="Roboto"/>
            </a:endParaRPr>
          </a:p>
          <a:p>
            <a:pPr algn="just">
              <a:lnSpc>
                <a:spcPct val="120000"/>
              </a:lnSpc>
              <a:defRPr/>
            </a:pPr>
            <a:r>
              <a:rPr lang="ru-RU" sz="1200" dirty="0"/>
              <a:t>требуемый размер субсидии – </a:t>
            </a:r>
            <a:br>
              <a:rPr lang="ru-RU" sz="1200" dirty="0"/>
            </a:br>
            <a:r>
              <a:rPr lang="ru-RU" sz="1200" dirty="0"/>
              <a:t>не менее </a:t>
            </a:r>
            <a:r>
              <a:rPr lang="ru-RU" sz="1200" b="1" dirty="0">
                <a:solidFill>
                  <a:srgbClr val="FF0000"/>
                </a:solidFill>
              </a:rPr>
              <a:t>30 % лимита </a:t>
            </a:r>
            <a:r>
              <a:rPr lang="ru-RU" sz="1200" dirty="0"/>
              <a:t>субсидии для уполномоченного банка = </a:t>
            </a:r>
            <a:r>
              <a:rPr lang="ru-RU" sz="1200" b="1" dirty="0"/>
              <a:t>объем заключенных на 01.03.2018 кредитных договоров с выдачей кредитных средств до 01.12.2018 на 30% лимита субсидий</a:t>
            </a:r>
          </a:p>
          <a:p>
            <a:pPr algn="just">
              <a:lnSpc>
                <a:spcPct val="120000"/>
              </a:lnSpc>
              <a:defRPr/>
            </a:pPr>
            <a:endParaRPr lang="ru-RU" sz="12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975998" y="4230969"/>
            <a:ext cx="8345902" cy="2174703"/>
          </a:xfrm>
          <a:prstGeom prst="rect">
            <a:avLst/>
          </a:prstGeom>
        </p:spPr>
        <p:txBody>
          <a:bodyPr lIns="72164" tIns="36082" rIns="72164" bIns="36082">
            <a:spAutoFit/>
          </a:bodyPr>
          <a:lstStyle/>
          <a:p>
            <a:pPr algn="ctr">
              <a:lnSpc>
                <a:spcPct val="130000"/>
              </a:lnSpc>
              <a:spcAft>
                <a:spcPts val="947"/>
              </a:spcAft>
              <a:defRPr/>
            </a:pPr>
            <a:r>
              <a:rPr lang="ru-RU" sz="1600" b="1" cap="all" dirty="0">
                <a:solidFill>
                  <a:srgbClr val="D3D3D3"/>
                </a:solidFill>
                <a:latin typeface="Roboto"/>
                <a:hlinkClick r:id="rId9"/>
              </a:rPr>
              <a:t>УСЛОВИЯ:</a:t>
            </a:r>
            <a:endParaRPr lang="ru-RU" sz="1600" b="1" cap="all" dirty="0">
              <a:solidFill>
                <a:srgbClr val="D3D3D3"/>
              </a:solidFill>
              <a:latin typeface="Roboto"/>
            </a:endParaRPr>
          </a:p>
          <a:p>
            <a:pPr algn="ctr" eaLnBrk="1" hangingPunct="1">
              <a:lnSpc>
                <a:spcPct val="130000"/>
              </a:lnSpc>
              <a:defRPr/>
            </a:pPr>
            <a:endParaRPr lang="ru-RU" sz="400" cap="all" dirty="0">
              <a:solidFill>
                <a:srgbClr val="D3D3D3"/>
              </a:solidFill>
              <a:latin typeface="Roboto"/>
            </a:endParaRPr>
          </a:p>
          <a:p>
            <a:pPr algn="just" eaLnBrk="1" hangingPunct="1">
              <a:lnSpc>
                <a:spcPct val="120000"/>
              </a:lnSpc>
              <a:defRPr/>
            </a:pPr>
            <a:r>
              <a:rPr lang="ru-RU" sz="1200" dirty="0"/>
              <a:t> - при подаче заявления на отбор банк предоставляет предварительный план-график ежемесячной выдачи. После расчета лимита субсидий на банк предварительный-план график коррелируется банком и согласовывается с Комиссией Минэкономразвития России, </a:t>
            </a:r>
            <a:r>
              <a:rPr lang="ru-RU" sz="1200" b="1" dirty="0"/>
              <a:t>исходя из необходимости полной выборки лимита субсидий банком в 2018 году, выделенного на банк на 2018 </a:t>
            </a:r>
            <a:r>
              <a:rPr lang="ru-RU" sz="1200" b="1" dirty="0" smtClean="0"/>
              <a:t>год (</a:t>
            </a:r>
            <a:r>
              <a:rPr lang="ru-RU" sz="1200" b="1" dirty="0" smtClean="0">
                <a:solidFill>
                  <a:srgbClr val="FF0000"/>
                </a:solidFill>
              </a:rPr>
              <a:t>Лимит субсидий на Банк в 2018 г. составляет 79,4 млн. руб</a:t>
            </a:r>
            <a:r>
              <a:rPr lang="ru-RU" sz="1200" b="1" dirty="0" smtClean="0"/>
              <a:t>.)</a:t>
            </a:r>
            <a:r>
              <a:rPr lang="ru-RU" sz="1200" dirty="0" smtClean="0"/>
              <a:t>.</a:t>
            </a:r>
            <a:endParaRPr lang="ru-RU" sz="1200" dirty="0"/>
          </a:p>
          <a:p>
            <a:pPr algn="just" eaLnBrk="1" hangingPunct="1">
              <a:lnSpc>
                <a:spcPct val="120000"/>
              </a:lnSpc>
              <a:defRPr/>
            </a:pPr>
            <a:r>
              <a:rPr lang="ru-RU" sz="1200" spc="-16" dirty="0"/>
              <a:t>- </a:t>
            </a:r>
            <a:r>
              <a:rPr lang="ru-RU" sz="1200" dirty="0"/>
              <a:t>в случае невыполнения указанных требований «30%-60%-90%» и превышения объема заключенных договоров на цели пополнения оборотных средств лимит субсидии такого банка распределяется пропорционально между другими уполномоченными </a:t>
            </a:r>
            <a:r>
              <a:rPr lang="ru-RU" sz="1200" dirty="0" smtClean="0"/>
              <a:t>банками</a:t>
            </a:r>
            <a:r>
              <a:rPr lang="ru-RU" sz="1300" b="1" dirty="0" smtClean="0"/>
              <a:t>.</a:t>
            </a:r>
            <a:endParaRPr lang="ru-RU" sz="1200" dirty="0"/>
          </a:p>
        </p:txBody>
      </p:sp>
      <p:sp>
        <p:nvSpPr>
          <p:cNvPr id="61" name="Стрелка вправо 60"/>
          <p:cNvSpPr/>
          <p:nvPr/>
        </p:nvSpPr>
        <p:spPr>
          <a:xfrm>
            <a:off x="88614" y="4518242"/>
            <a:ext cx="718893" cy="1989488"/>
          </a:xfrm>
          <a:prstGeom prst="rightArrow">
            <a:avLst>
              <a:gd name="adj1" fmla="val 28261"/>
              <a:gd name="adj2" fmla="val 729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164" tIns="36082" rIns="72164" bIns="36082"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66" name="TextBox 65"/>
          <p:cNvSpPr txBox="1"/>
          <p:nvPr/>
        </p:nvSpPr>
        <p:spPr>
          <a:xfrm>
            <a:off x="0" y="322552"/>
            <a:ext cx="9876046" cy="389330"/>
          </a:xfrm>
          <a:prstGeom prst="rect">
            <a:avLst/>
          </a:prstGeom>
          <a:noFill/>
        </p:spPr>
        <p:txBody>
          <a:bodyPr wrap="none" lIns="56822" tIns="28411" rIns="0" bIns="28411"/>
          <a:lstStyle/>
          <a:p>
            <a:pPr algn="ctr">
              <a:defRPr/>
            </a:pPr>
            <a:r>
              <a:rPr lang="ru-RU" sz="1600" b="1" cap="all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Сроки и размеры субсидирования</a:t>
            </a:r>
          </a:p>
        </p:txBody>
      </p:sp>
      <p:sp>
        <p:nvSpPr>
          <p:cNvPr id="67" name="Прямоугольник 66"/>
          <p:cNvSpPr/>
          <p:nvPr/>
        </p:nvSpPr>
        <p:spPr>
          <a:xfrm>
            <a:off x="3688073" y="1535900"/>
            <a:ext cx="2753261" cy="1937995"/>
          </a:xfrm>
          <a:prstGeom prst="rect">
            <a:avLst/>
          </a:prstGeom>
        </p:spPr>
        <p:txBody>
          <a:bodyPr lIns="72164" tIns="36082" rIns="72164" bIns="36082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ru-RU" sz="400" cap="all" dirty="0">
              <a:solidFill>
                <a:srgbClr val="D3D3D3"/>
              </a:solidFill>
              <a:latin typeface="Roboto"/>
            </a:endParaRPr>
          </a:p>
          <a:p>
            <a:pPr algn="just">
              <a:lnSpc>
                <a:spcPct val="120000"/>
              </a:lnSpc>
              <a:defRPr/>
            </a:pPr>
            <a:r>
              <a:rPr lang="ru-RU" sz="1200" dirty="0"/>
              <a:t>требуемый размер субсидии – </a:t>
            </a:r>
            <a:br>
              <a:rPr lang="ru-RU" sz="1200" dirty="0"/>
            </a:br>
            <a:r>
              <a:rPr lang="ru-RU" sz="1200" dirty="0"/>
              <a:t>не менее </a:t>
            </a:r>
            <a:r>
              <a:rPr lang="ru-RU" sz="1200" b="1" dirty="0">
                <a:solidFill>
                  <a:srgbClr val="FF0000"/>
                </a:solidFill>
              </a:rPr>
              <a:t>60 % лимита </a:t>
            </a:r>
            <a:r>
              <a:rPr lang="ru-RU" sz="1200" dirty="0"/>
              <a:t>субсидии для уполномоченного банка = </a:t>
            </a:r>
            <a:r>
              <a:rPr lang="ru-RU" sz="1200" b="1" dirty="0"/>
              <a:t>объем заключенных на 01.05.2018 кредитных договоров с выдачей кредитных средств до 01.12.2018 на 60% лимита субсидий</a:t>
            </a:r>
          </a:p>
          <a:p>
            <a:pPr algn="just">
              <a:lnSpc>
                <a:spcPct val="120000"/>
              </a:lnSpc>
              <a:defRPr/>
            </a:pPr>
            <a:endParaRPr lang="ru-RU" sz="1200" b="1" dirty="0"/>
          </a:p>
        </p:txBody>
      </p:sp>
      <p:sp>
        <p:nvSpPr>
          <p:cNvPr id="68" name="Прямоугольник 67"/>
          <p:cNvSpPr/>
          <p:nvPr/>
        </p:nvSpPr>
        <p:spPr>
          <a:xfrm>
            <a:off x="6568638" y="1532120"/>
            <a:ext cx="2753261" cy="1937995"/>
          </a:xfrm>
          <a:prstGeom prst="rect">
            <a:avLst/>
          </a:prstGeom>
        </p:spPr>
        <p:txBody>
          <a:bodyPr lIns="72164" tIns="36082" rIns="72164" bIns="36082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ru-RU" sz="400" cap="all" dirty="0">
              <a:solidFill>
                <a:srgbClr val="D3D3D3"/>
              </a:solidFill>
              <a:latin typeface="Roboto"/>
            </a:endParaRPr>
          </a:p>
          <a:p>
            <a:pPr algn="just">
              <a:lnSpc>
                <a:spcPct val="120000"/>
              </a:lnSpc>
              <a:defRPr/>
            </a:pPr>
            <a:r>
              <a:rPr lang="ru-RU" sz="1200" dirty="0"/>
              <a:t>требуемый размер субсидии – </a:t>
            </a:r>
            <a:br>
              <a:rPr lang="ru-RU" sz="1200" dirty="0"/>
            </a:br>
            <a:r>
              <a:rPr lang="ru-RU" sz="1200" dirty="0"/>
              <a:t>не менее </a:t>
            </a:r>
            <a:r>
              <a:rPr lang="ru-RU" sz="1200" b="1" dirty="0">
                <a:solidFill>
                  <a:srgbClr val="FF0000"/>
                </a:solidFill>
              </a:rPr>
              <a:t>90 % лимита </a:t>
            </a:r>
            <a:r>
              <a:rPr lang="ru-RU" sz="1200" dirty="0"/>
              <a:t>субсидии для уполномоченного банка = </a:t>
            </a:r>
            <a:r>
              <a:rPr lang="ru-RU" sz="1200" b="1" dirty="0"/>
              <a:t>объем заключенных на 01.07.2018 кредитных договоров с выдачей кредитных средств до 01.12.2018 на 90% лимита субсидий</a:t>
            </a:r>
          </a:p>
          <a:p>
            <a:pPr algn="just">
              <a:lnSpc>
                <a:spcPct val="120000"/>
              </a:lnSpc>
              <a:defRPr/>
            </a:pPr>
            <a:endParaRPr lang="ru-RU" sz="1200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807508" y="3480495"/>
            <a:ext cx="8374199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ru-RU" sz="1400" dirty="0"/>
              <a:t>Условие: объем заключенных кредитных договоров на </a:t>
            </a:r>
            <a:r>
              <a:rPr lang="ru-RU" sz="1400" b="1" dirty="0"/>
              <a:t>инвестиционные цели </a:t>
            </a:r>
            <a:r>
              <a:rPr lang="ru-RU" sz="1400" dirty="0"/>
              <a:t>должен составлять не менее </a:t>
            </a:r>
            <a:r>
              <a:rPr lang="ru-RU" sz="1400" b="1" dirty="0">
                <a:solidFill>
                  <a:srgbClr val="FF0000"/>
                </a:solidFill>
              </a:rPr>
              <a:t>50% от общего объема заключенных кредитных договоров на последний день </a:t>
            </a:r>
            <a:r>
              <a:rPr lang="ru-RU" sz="1400" b="1" u="sng" dirty="0">
                <a:solidFill>
                  <a:srgbClr val="FF0000"/>
                </a:solidFill>
              </a:rPr>
              <a:t>каждого </a:t>
            </a:r>
            <a:r>
              <a:rPr lang="ru-RU" sz="1400" b="1" dirty="0">
                <a:solidFill>
                  <a:srgbClr val="FF0000"/>
                </a:solidFill>
              </a:rPr>
              <a:t>месяца</a:t>
            </a:r>
            <a:endParaRPr lang="ru-RU" sz="1400" dirty="0"/>
          </a:p>
        </p:txBody>
      </p:sp>
      <p:sp>
        <p:nvSpPr>
          <p:cNvPr id="70" name="TextBox 69"/>
          <p:cNvSpPr txBox="1"/>
          <p:nvPr/>
        </p:nvSpPr>
        <p:spPr>
          <a:xfrm>
            <a:off x="152754" y="3432460"/>
            <a:ext cx="3369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!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4218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99300" y="6356352"/>
            <a:ext cx="2311400" cy="365125"/>
          </a:xfrm>
        </p:spPr>
        <p:txBody>
          <a:bodyPr/>
          <a:lstStyle/>
          <a:p>
            <a:r>
              <a:rPr lang="ru-RU" dirty="0" smtClean="0">
                <a:solidFill>
                  <a:prstClr val="black">
                    <a:tint val="75000"/>
                  </a:prstClr>
                </a:solidFill>
                <a:latin typeface="+mj-lt"/>
              </a:rPr>
              <a:t>9</a:t>
            </a:r>
            <a:endParaRPr lang="ru-RU" dirty="0">
              <a:solidFill>
                <a:prstClr val="black">
                  <a:tint val="75000"/>
                </a:prstClr>
              </a:solidFill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055801" y="107254"/>
            <a:ext cx="81651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endParaRPr lang="ru-RU" sz="1400" dirty="0"/>
          </a:p>
          <a:p>
            <a:pPr algn="ctr">
              <a:lnSpc>
                <a:spcPct val="120000"/>
              </a:lnSpc>
              <a:defRPr/>
            </a:pPr>
            <a:r>
              <a:rPr lang="ru-RU" sz="1600" b="1" cap="all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Условие использования лимита субсидий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216816" y="982419"/>
            <a:ext cx="9436231" cy="1902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ru-RU" sz="1400" dirty="0" smtClean="0"/>
              <a:t>Министерством экономического развития РФ на Банк на </a:t>
            </a:r>
            <a:r>
              <a:rPr lang="ru-RU" sz="1400" dirty="0" smtClean="0"/>
              <a:t>2018 г</a:t>
            </a:r>
            <a:r>
              <a:rPr lang="ru-RU" sz="1400" dirty="0" smtClean="0"/>
              <a:t>. установлен лимит субсидий  в размере </a:t>
            </a:r>
            <a:r>
              <a:rPr lang="ru-RU" sz="1400" b="1" dirty="0" smtClean="0"/>
              <a:t>79,4 млн. рублей</a:t>
            </a:r>
          </a:p>
          <a:p>
            <a:pPr algn="just">
              <a:lnSpc>
                <a:spcPct val="120000"/>
              </a:lnSpc>
              <a:defRPr/>
            </a:pPr>
            <a:endParaRPr lang="ru-RU" sz="1400" dirty="0"/>
          </a:p>
          <a:p>
            <a:pPr marL="540000" algn="just">
              <a:lnSpc>
                <a:spcPct val="120000"/>
              </a:lnSpc>
              <a:defRPr/>
            </a:pPr>
            <a:r>
              <a:rPr lang="ru-RU" sz="1400" dirty="0"/>
              <a:t>О</a:t>
            </a:r>
            <a:r>
              <a:rPr lang="ru-RU" sz="1400" dirty="0" smtClean="0"/>
              <a:t>бъем </a:t>
            </a:r>
            <a:r>
              <a:rPr lang="ru-RU" sz="1400" dirty="0"/>
              <a:t>заключенных кредитных договоров на </a:t>
            </a:r>
            <a:r>
              <a:rPr lang="ru-RU" sz="1400" b="1" dirty="0"/>
              <a:t>инвестиционные цели </a:t>
            </a:r>
            <a:r>
              <a:rPr lang="ru-RU" sz="1400" dirty="0"/>
              <a:t>должен составлять не менее </a:t>
            </a:r>
            <a:r>
              <a:rPr lang="ru-RU" sz="1400" b="1" dirty="0">
                <a:solidFill>
                  <a:srgbClr val="FF0000"/>
                </a:solidFill>
              </a:rPr>
              <a:t>50% от </a:t>
            </a:r>
            <a:r>
              <a:rPr lang="ru-RU" sz="1400" b="1" u="sng" dirty="0">
                <a:solidFill>
                  <a:srgbClr val="FF0000"/>
                </a:solidFill>
              </a:rPr>
              <a:t>общего </a:t>
            </a:r>
            <a:r>
              <a:rPr lang="ru-RU" sz="1400" b="1" dirty="0">
                <a:solidFill>
                  <a:srgbClr val="FF0000"/>
                </a:solidFill>
              </a:rPr>
              <a:t>объема заключенных кредитных договоров на последний день </a:t>
            </a:r>
            <a:r>
              <a:rPr lang="ru-RU" sz="1400" b="1" u="sng" dirty="0">
                <a:solidFill>
                  <a:srgbClr val="FF0000"/>
                </a:solidFill>
              </a:rPr>
              <a:t>каждого</a:t>
            </a:r>
            <a:r>
              <a:rPr lang="ru-RU" sz="1400" b="1" dirty="0">
                <a:solidFill>
                  <a:srgbClr val="FF0000"/>
                </a:solidFill>
              </a:rPr>
              <a:t> </a:t>
            </a:r>
            <a:r>
              <a:rPr lang="ru-RU" sz="1400" b="1" dirty="0" smtClean="0">
                <a:solidFill>
                  <a:srgbClr val="FF0000"/>
                </a:solidFill>
              </a:rPr>
              <a:t>месяца, </a:t>
            </a:r>
            <a:r>
              <a:rPr lang="ru-RU" sz="1400" dirty="0" smtClean="0"/>
              <a:t>т.е. каждая выдача – это использование лимита, при котором должно соблюдаться процентное соотношение. В случае нарушения прием заявлений прекращается, а по ошибочно полученным субсидиям предусмотрен возврат с уплатой пеней и штрафов</a:t>
            </a:r>
            <a:r>
              <a:rPr lang="ru-RU" sz="1400" dirty="0" smtClean="0"/>
              <a:t>!!!</a:t>
            </a:r>
            <a:endParaRPr lang="ru-RU" sz="1400" dirty="0"/>
          </a:p>
        </p:txBody>
      </p:sp>
      <p:sp>
        <p:nvSpPr>
          <p:cNvPr id="50" name="Прямоугольник 49"/>
          <p:cNvSpPr/>
          <p:nvPr/>
        </p:nvSpPr>
        <p:spPr>
          <a:xfrm>
            <a:off x="216816" y="4057184"/>
            <a:ext cx="9436231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ru-RU" sz="1400" dirty="0" smtClean="0"/>
              <a:t>Реестр заключенных кредитных договоров, заявления и комплект документов направляются через систему «Электронный бюджет» каждый месяц по всем сделкам Банка, подпадающим под условия Программы.</a:t>
            </a:r>
          </a:p>
          <a:p>
            <a:pPr algn="just">
              <a:lnSpc>
                <a:spcPct val="120000"/>
              </a:lnSpc>
              <a:defRPr/>
            </a:pPr>
            <a:endParaRPr lang="ru-RU" sz="1400" dirty="0" smtClean="0"/>
          </a:p>
          <a:p>
            <a:pPr algn="just">
              <a:lnSpc>
                <a:spcPct val="120000"/>
              </a:lnSpc>
              <a:defRPr/>
            </a:pPr>
            <a:r>
              <a:rPr lang="ru-RU" sz="1400" dirty="0" smtClean="0"/>
              <a:t>Субсидии предоставляются Банку не позднее 35 рабочего дня (т.е. фактически через 1,5 мес.) после подачи документов.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360832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99300" y="6356352"/>
            <a:ext cx="2311400" cy="365125"/>
          </a:xfrm>
        </p:spPr>
        <p:txBody>
          <a:bodyPr/>
          <a:lstStyle/>
          <a:p>
            <a:r>
              <a:rPr lang="ru-RU" dirty="0" smtClean="0">
                <a:solidFill>
                  <a:prstClr val="black">
                    <a:tint val="75000"/>
                  </a:prstClr>
                </a:solidFill>
                <a:latin typeface="+mj-lt"/>
              </a:rPr>
              <a:t>9</a:t>
            </a:r>
            <a:endParaRPr lang="ru-RU" dirty="0">
              <a:solidFill>
                <a:prstClr val="black">
                  <a:tint val="75000"/>
                </a:prstClr>
              </a:solidFill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197221" y="1983"/>
            <a:ext cx="8834485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endParaRPr lang="ru-RU" sz="1400" dirty="0"/>
          </a:p>
          <a:p>
            <a:pPr algn="ctr">
              <a:lnSpc>
                <a:spcPct val="120000"/>
              </a:lnSpc>
              <a:defRPr/>
            </a:pPr>
            <a:r>
              <a:rPr lang="ru-RU" sz="1600" b="1" cap="all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Памятка по предоставлению кредита, после принятия решения об установлении лимита, в рамках Программы </a:t>
            </a:r>
            <a:r>
              <a:rPr lang="ru-RU" sz="1600" b="1" cap="all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субсидирования</a:t>
            </a:r>
            <a:endParaRPr lang="ru-RU" sz="1600" b="1" cap="all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57200" y="-13394"/>
            <a:ext cx="8229600" cy="63408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200" dirty="0">
              <a:latin typeface="+mn-lt"/>
              <a:ea typeface="+mn-ea"/>
              <a:cs typeface="+mn-cs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299438" y="978898"/>
            <a:ext cx="9363820" cy="604867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Font typeface="Arial"/>
              <a:buNone/>
            </a:pPr>
            <a:r>
              <a:rPr lang="ru-RU" sz="1200" dirty="0" smtClean="0"/>
              <a:t>1) Принятие положительного решения уполномоченным органом Банка об установлении лимита кредитования на Заемщика/Группу Заемщиков в соответствии с нормативными документами Банка;</a:t>
            </a:r>
          </a:p>
          <a:p>
            <a:pPr marL="0" indent="0" algn="just">
              <a:spcBef>
                <a:spcPts val="0"/>
              </a:spcBef>
              <a:buFont typeface="Arial"/>
              <a:buNone/>
            </a:pPr>
            <a:r>
              <a:rPr lang="ru-RU" sz="1200" dirty="0" smtClean="0"/>
              <a:t>2)  При подготовке договорной документации уведомляем БЭК-офис о том, что сделка заключается в рамках Программы субсидирования и необходимо включить в кредитный договор формулировки относительно права Банка на увеличение ставки в случае отказа в предоставлении субсидии или возврата по ошибочно предоставленной субсидии. </a:t>
            </a:r>
            <a:r>
              <a:rPr lang="ru-RU" sz="1200" b="1" dirty="0" smtClean="0"/>
              <a:t>Для этого в Кредитном конвейере в комментариях в процессе «Подготовка договоров» необходимо указать «ПОСТАНОВЛЕНИЕ №1706»;</a:t>
            </a:r>
          </a:p>
          <a:p>
            <a:pPr marL="0" indent="0" algn="just">
              <a:spcBef>
                <a:spcPts val="0"/>
              </a:spcBef>
              <a:buFont typeface="Arial"/>
              <a:buNone/>
            </a:pPr>
            <a:r>
              <a:rPr lang="en-US" sz="1200" dirty="0" smtClean="0"/>
              <a:t>4</a:t>
            </a:r>
            <a:r>
              <a:rPr lang="ru-RU" sz="1200" dirty="0" smtClean="0"/>
              <a:t>)  </a:t>
            </a:r>
            <a:r>
              <a:rPr lang="ru-RU" sz="1200" dirty="0" smtClean="0"/>
              <a:t>Значение </a:t>
            </a:r>
            <a:r>
              <a:rPr lang="ru-RU" sz="1200" dirty="0" smtClean="0"/>
              <a:t>ставки = 6,5% годовых. </a:t>
            </a:r>
            <a:r>
              <a:rPr lang="ru-RU" sz="1200" dirty="0" smtClean="0">
                <a:solidFill>
                  <a:srgbClr val="FF0000"/>
                </a:solidFill>
              </a:rPr>
              <a:t>Разновидность сделки выбрать «Льготный кредит МСП» </a:t>
            </a:r>
            <a:r>
              <a:rPr lang="ru-RU" sz="1200" dirty="0" smtClean="0">
                <a:solidFill>
                  <a:srgbClr val="FF0000"/>
                </a:solidFill>
              </a:rPr>
              <a:t>(</a:t>
            </a:r>
            <a:r>
              <a:rPr lang="ru-RU" sz="1200" u="sng" dirty="0" smtClean="0">
                <a:solidFill>
                  <a:srgbClr val="FF0000"/>
                </a:solidFill>
              </a:rPr>
              <a:t>будет настроена в ближайшее время</a:t>
            </a:r>
            <a:r>
              <a:rPr lang="en-US" sz="1200" dirty="0" smtClean="0">
                <a:solidFill>
                  <a:srgbClr val="FF0000"/>
                </a:solidFill>
              </a:rPr>
              <a:t>)</a:t>
            </a:r>
            <a:r>
              <a:rPr lang="ru-RU" sz="1200" dirty="0" smtClean="0">
                <a:solidFill>
                  <a:srgbClr val="FF0000"/>
                </a:solidFill>
              </a:rPr>
              <a:t>.</a:t>
            </a:r>
            <a:r>
              <a:rPr lang="en-US" sz="1200" dirty="0" smtClean="0">
                <a:solidFill>
                  <a:srgbClr val="FF0000"/>
                </a:solidFill>
              </a:rPr>
              <a:t> </a:t>
            </a:r>
            <a:r>
              <a:rPr lang="ru-RU" sz="1200" dirty="0" smtClean="0"/>
              <a:t>Цель указывается в соответствии с Реестром заемщиков (либо инвестиционный кредит, либо на пополнение оборотных средств);</a:t>
            </a:r>
            <a:r>
              <a:rPr lang="ru-RU" sz="1200" dirty="0" smtClean="0">
                <a:solidFill>
                  <a:srgbClr val="FF0000"/>
                </a:solidFill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200" dirty="0" smtClean="0"/>
              <a:t>5) Далее заключаем кредитное соглашение и выдаем кредитные средства/либо выдаем кредит (транш) в рамках заключенного соглашения – все как обычно. </a:t>
            </a:r>
            <a:r>
              <a:rPr lang="ru-RU" sz="1200" i="1" dirty="0" smtClean="0"/>
              <a:t>Не забываем контролировать целевое использование по документам, максимальный размер кредита </a:t>
            </a:r>
            <a:r>
              <a:rPr lang="ru-RU" sz="1200" i="1" dirty="0"/>
              <a:t>на одного заемщика </a:t>
            </a:r>
            <a:r>
              <a:rPr lang="ru-RU" sz="1200" i="1" dirty="0" smtClean="0"/>
              <a:t>в соответствии с целью и объем субсидии на год, а также соотношение предоставленных инвестиционных и оборотных кредитов. </a:t>
            </a:r>
            <a:endParaRPr lang="ru-RU" sz="1200" dirty="0" smtClean="0"/>
          </a:p>
          <a:p>
            <a:pPr marL="228600" indent="-228600" algn="just">
              <a:spcBef>
                <a:spcPts val="0"/>
              </a:spcBef>
              <a:buFont typeface="Arial"/>
              <a:buAutoNum type="arabicParenR" startAt="6"/>
            </a:pPr>
            <a:r>
              <a:rPr lang="ru-RU" sz="1200" dirty="0" smtClean="0"/>
              <a:t>После предоставления кредитных средств заполняем Реестр по форме, указанной в Приложении №2 к Правилам, прикладываем скан-копию кредитного договора, выписку по ссудному счету и расчет размера субсидий </a:t>
            </a:r>
            <a:r>
              <a:rPr lang="ru-RU" sz="1200" dirty="0" smtClean="0"/>
              <a:t>и </a:t>
            </a:r>
            <a:r>
              <a:rPr lang="ru-RU" sz="1200" dirty="0" smtClean="0"/>
              <a:t>пересылаем по </a:t>
            </a:r>
            <a:r>
              <a:rPr lang="en-US" sz="1200" dirty="0" smtClean="0"/>
              <a:t>LN </a:t>
            </a:r>
            <a:r>
              <a:rPr lang="ru-RU" sz="1200" dirty="0" smtClean="0"/>
              <a:t>Ханко А.  </a:t>
            </a:r>
          </a:p>
        </p:txBody>
      </p:sp>
    </p:spTree>
    <p:extLst>
      <p:ext uri="{BB962C8B-B14F-4D97-AF65-F5344CB8AC3E}">
        <p14:creationId xmlns:p14="http://schemas.microsoft.com/office/powerpoint/2010/main" val="32108451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99300" y="6356352"/>
            <a:ext cx="2311400" cy="365125"/>
          </a:xfrm>
        </p:spPr>
        <p:txBody>
          <a:bodyPr/>
          <a:lstStyle/>
          <a:p>
            <a:r>
              <a:rPr lang="ru-RU" dirty="0" smtClean="0">
                <a:solidFill>
                  <a:prstClr val="black">
                    <a:tint val="75000"/>
                  </a:prstClr>
                </a:solidFill>
                <a:latin typeface="+mj-lt"/>
              </a:rPr>
              <a:t>9</a:t>
            </a:r>
            <a:endParaRPr lang="ru-RU" dirty="0">
              <a:solidFill>
                <a:prstClr val="black">
                  <a:tint val="75000"/>
                </a:prstClr>
              </a:solidFill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197221" y="1983"/>
            <a:ext cx="88344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endParaRPr lang="ru-RU" sz="1400" dirty="0"/>
          </a:p>
          <a:p>
            <a:pPr algn="ctr">
              <a:lnSpc>
                <a:spcPct val="120000"/>
              </a:lnSpc>
              <a:defRPr/>
            </a:pPr>
            <a:r>
              <a:rPr lang="ru-RU" sz="1600" b="1" cap="all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Расчет размера субсидии</a:t>
            </a:r>
            <a:endParaRPr lang="ru-RU" sz="1600" b="1" cap="all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57200" y="-13394"/>
            <a:ext cx="8229600" cy="63408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200" dirty="0"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41024" y="499589"/>
            <a:ext cx="867265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Calibri" pitchFamily="34" charset="0"/>
            </a:endParaRP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dirty="0">
              <a:ea typeface="Times New Roman" pitchFamily="18" charset="0"/>
              <a:cs typeface="Calibri" pitchFamily="34" charset="0"/>
            </a:endParaRP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Calibri" pitchFamily="34" charset="0"/>
            </a:endParaRPr>
          </a:p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dirty="0">
                <a:ea typeface="Times New Roman" pitchFamily="18" charset="0"/>
                <a:cs typeface="Calibri" pitchFamily="34" charset="0"/>
              </a:rPr>
              <a:t>С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реднедневной остаток ссудной задолженности заемщика по кредитному договору (соглашению) за отчетный месяц (СДО) определяется по формуле: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097" name="Picture 1" descr="base_1_286870_6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676" y="1771733"/>
            <a:ext cx="10858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358219" y="3098611"/>
                <a:ext cx="9351389" cy="34008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indent="3429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1400" dirty="0" smtClean="0">
                    <a:latin typeface="Arial" pitchFamily="34" charset="0"/>
                  </a:rPr>
                  <a:t>Ежемесячный размер субсидий по </a:t>
                </a:r>
                <a:r>
                  <a:rPr lang="ru-RU" altLang="ru-RU" sz="1400" dirty="0">
                    <a:latin typeface="Arial" pitchFamily="34" charset="0"/>
                  </a:rPr>
                  <a:t>кредитным договорам с</a:t>
                </a:r>
                <a:r>
                  <a:rPr lang="ru-RU" altLang="ru-RU" sz="1400" dirty="0" smtClean="0">
                    <a:latin typeface="Arial" pitchFamily="34" charset="0"/>
                  </a:rPr>
                  <a:t> </a:t>
                </a:r>
                <a:r>
                  <a:rPr lang="ru-RU" altLang="ru-RU" sz="1400" dirty="0">
                    <a:latin typeface="Arial" pitchFamily="34" charset="0"/>
                  </a:rPr>
                  <a:t>субъектами </a:t>
                </a:r>
                <a:r>
                  <a:rPr lang="ru-RU" altLang="ru-RU" sz="1400" dirty="0" smtClean="0">
                    <a:latin typeface="Arial" pitchFamily="34" charset="0"/>
                  </a:rPr>
                  <a:t>МСП рассчитывается по формуле </a:t>
                </a:r>
                <a:r>
                  <a:rPr lang="ru-RU" altLang="ru-RU" sz="1400" dirty="0" smtClean="0">
                    <a:latin typeface="Arial" pitchFamily="34" charset="0"/>
                    <a:ea typeface="Times New Roman" pitchFamily="18" charset="0"/>
                    <a:cs typeface="Calibri" pitchFamily="34" charset="0"/>
                  </a:rPr>
                  <a:t>(п.42 </a:t>
                </a:r>
                <a:r>
                  <a:rPr lang="ru-RU" altLang="ru-RU" sz="1400" dirty="0">
                    <a:latin typeface="Arial" pitchFamily="34" charset="0"/>
                    <a:ea typeface="Times New Roman" pitchFamily="18" charset="0"/>
                    <a:cs typeface="Calibri" pitchFamily="34" charset="0"/>
                  </a:rPr>
                  <a:t>Правил</a:t>
                </a:r>
                <a:r>
                  <a:rPr lang="ru-RU" altLang="ru-RU" sz="1400" dirty="0" smtClean="0">
                    <a:latin typeface="Arial" pitchFamily="34" charset="0"/>
                    <a:ea typeface="Times New Roman" pitchFamily="18" charset="0"/>
                    <a:cs typeface="Calibri" pitchFamily="34" charset="0"/>
                  </a:rPr>
                  <a:t>)</a:t>
                </a:r>
                <a:r>
                  <a:rPr lang="ru-RU" altLang="ru-RU" sz="1400" dirty="0" smtClean="0">
                    <a:latin typeface="Arial" pitchFamily="34" charset="0"/>
                  </a:rPr>
                  <a:t>:</a:t>
                </a:r>
              </a:p>
              <a:p>
                <a:pPr indent="3429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z="1400" dirty="0" smtClean="0"/>
              </a:p>
              <a:p>
                <a:pPr indent="342900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ru-RU" sz="1400" dirty="0" smtClean="0">
                    <a:latin typeface="Arial" pitchFamily="34" charset="0"/>
                  </a:rPr>
                  <a:t>V</a:t>
                </a:r>
                <a:r>
                  <a:rPr lang="ru-RU" altLang="ru-RU" sz="1400" dirty="0" smtClean="0">
                    <a:latin typeface="Arial" pitchFamily="34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altLang="ru-RU" sz="1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altLang="ru-RU" sz="1400" b="0" i="1" smtClean="0">
                            <a:latin typeface="Cambria Math"/>
                          </a:rPr>
                          <m:t>3,1%∗</m:t>
                        </m:r>
                        <m:nary>
                          <m:naryPr>
                            <m:chr m:val="∑"/>
                            <m:ctrlPr>
                              <a:rPr lang="ru-RU" altLang="ru-RU" sz="1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ru-RU" altLang="ru-RU" sz="1400" i="1">
                                <a:latin typeface="Cambria Math"/>
                              </a:rPr>
                              <m:t>1</m:t>
                            </m:r>
                          </m:sub>
                          <m:sup>
                            <m:r>
                              <a:rPr lang="en-US" altLang="ru-RU" sz="1400" i="1">
                                <a:latin typeface="Cambria Math"/>
                              </a:rPr>
                              <m:t>𝑘</m:t>
                            </m:r>
                          </m:sup>
                          <m:e>
                            <m:r>
                              <a:rPr lang="ru-RU" altLang="ru-RU" sz="1400" i="1">
                                <a:latin typeface="Cambria Math"/>
                              </a:rPr>
                              <m:t>СДО</m:t>
                            </m:r>
                          </m:e>
                        </m:nary>
                        <m:r>
                          <a:rPr lang="ru-RU" altLang="ru-RU" sz="1400" b="0" i="1" smtClean="0">
                            <a:latin typeface="Cambria Math"/>
                          </a:rPr>
                          <m:t>+3,5%∗</m:t>
                        </m:r>
                        <m:nary>
                          <m:naryPr>
                            <m:chr m:val="∑"/>
                            <m:ctrlPr>
                              <a:rPr lang="ru-RU" altLang="ru-RU" sz="1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ru-RU" altLang="ru-RU" sz="1400" i="1">
                                <a:latin typeface="Cambria Math"/>
                              </a:rPr>
                              <m:t>1</m:t>
                            </m:r>
                          </m:sub>
                          <m:sup>
                            <m:r>
                              <a:rPr lang="en-US" altLang="ru-RU" sz="1400" b="0" i="1" smtClean="0">
                                <a:latin typeface="Cambria Math"/>
                              </a:rPr>
                              <m:t>𝑚</m:t>
                            </m:r>
                          </m:sup>
                          <m:e>
                            <m:r>
                              <a:rPr lang="ru-RU" altLang="ru-RU" sz="1400" i="1">
                                <a:latin typeface="Cambria Math"/>
                              </a:rPr>
                              <m:t>СДО</m:t>
                            </m:r>
                          </m:e>
                        </m:nary>
                      </m:num>
                      <m:den>
                        <m:r>
                          <a:rPr lang="en-US" altLang="ru-RU" sz="1400" b="0" i="1" smtClean="0">
                            <a:latin typeface="Cambria Math"/>
                          </a:rPr>
                          <m:t>365</m:t>
                        </m:r>
                      </m:den>
                    </m:f>
                  </m:oMath>
                </a14:m>
                <a:r>
                  <a:rPr lang="ru-RU" altLang="ru-RU" sz="1400" dirty="0" smtClean="0">
                    <a:latin typeface="Arial" pitchFamily="34" charset="0"/>
                  </a:rPr>
                  <a:t> </a:t>
                </a:r>
                <a:r>
                  <a:rPr lang="ru-RU" altLang="ru-RU" sz="1400" dirty="0" smtClean="0"/>
                  <a:t>* </a:t>
                </a:r>
                <a:r>
                  <a:rPr lang="en-US" altLang="ru-RU" sz="1400" dirty="0" smtClean="0"/>
                  <a:t>n,</a:t>
                </a:r>
                <a:r>
                  <a:rPr lang="ru-RU" altLang="ru-RU" sz="1400" dirty="0" smtClean="0"/>
                  <a:t> </a:t>
                </a:r>
              </a:p>
              <a:p>
                <a:pPr indent="3429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г</a:t>
                </a:r>
                <a: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де:</a:t>
                </a:r>
                <a:endParaRPr lang="en-US" sz="1200" dirty="0" smtClean="0">
                  <a:latin typeface="Arial" panose="020B0604020202020204" pitchFamily="34" charset="0"/>
                  <a:ea typeface="Times New Roman" pitchFamily="18" charset="0"/>
                  <a:cs typeface="Arial" panose="020B0604020202020204" pitchFamily="34" charset="0"/>
                </a:endParaRPr>
              </a:p>
              <a:p>
                <a:pPr indent="3429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V – </a:t>
                </a:r>
                <a: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объем субсидий в месяц;</a:t>
                </a:r>
              </a:p>
              <a:p>
                <a:pPr indent="3429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3,1% - процентная ставка по недополученным доходам Банка для средних субъектов МСП; </a:t>
                </a:r>
                <a:b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</a:br>
                <a: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        </a:t>
                </a:r>
                <a:r>
                  <a:rPr lang="ru-RU" sz="1200" dirty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3,5</a:t>
                </a:r>
                <a: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%</a:t>
                </a:r>
                <a:r>
                  <a:rPr lang="en-US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 - </a:t>
                </a:r>
                <a: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процентная ставка </a:t>
                </a:r>
                <a:r>
                  <a:rPr lang="ru-RU" sz="1200" dirty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по недополученным доходам Банка для </a:t>
                </a:r>
                <a: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малых субъектов МСП;</a:t>
                </a:r>
                <a:endParaRPr lang="en-US" sz="1200" dirty="0" smtClean="0">
                  <a:latin typeface="Arial" panose="020B0604020202020204" pitchFamily="34" charset="0"/>
                  <a:ea typeface="Times New Roman" pitchFamily="18" charset="0"/>
                  <a:cs typeface="Arial" panose="020B0604020202020204" pitchFamily="34" charset="0"/>
                </a:endParaRPr>
              </a:p>
              <a:p>
                <a:pPr indent="3429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СДО – с</a:t>
                </a:r>
                <a:r>
                  <a:rPr lang="ru-RU" alt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реднедневной </a:t>
                </a:r>
                <a:r>
                  <a:rPr lang="ru-RU" altLang="ru-RU" sz="1200" dirty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остаток ссудной задолженности заемщика по кредитному договору (соглашению</a:t>
                </a:r>
                <a:r>
                  <a:rPr lang="ru-RU" alt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);</a:t>
                </a:r>
                <a:endParaRPr lang="ru-RU" sz="1200" dirty="0" smtClean="0">
                  <a:latin typeface="Arial" panose="020B0604020202020204" pitchFamily="34" charset="0"/>
                  <a:ea typeface="Times New Roman" pitchFamily="18" charset="0"/>
                  <a:cs typeface="Arial" panose="020B0604020202020204" pitchFamily="34" charset="0"/>
                </a:endParaRPr>
              </a:p>
              <a:p>
                <a:pPr indent="3429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k – </a:t>
                </a:r>
                <a: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количество кредитных договоров со средники субъектами МСП;</a:t>
                </a:r>
              </a:p>
              <a:p>
                <a:pPr indent="3429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m – </a:t>
                </a:r>
                <a: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количество кредитных договоров с малыми субъектами МСП; </a:t>
                </a:r>
                <a:endParaRPr lang="en-US" sz="1200" dirty="0" smtClean="0">
                  <a:latin typeface="Arial" panose="020B0604020202020204" pitchFamily="34" charset="0"/>
                  <a:ea typeface="Times New Roman" pitchFamily="18" charset="0"/>
                  <a:cs typeface="Arial" panose="020B0604020202020204" pitchFamily="34" charset="0"/>
                </a:endParaRPr>
              </a:p>
              <a:p>
                <a:pPr indent="3429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n - количество дней в отчетном месяце;</a:t>
                </a:r>
              </a:p>
              <a:p>
                <a:pPr indent="3429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 smtClean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365 – количество дней в текущем году</a:t>
                </a:r>
                <a:r>
                  <a:rPr lang="en-US" sz="1200" dirty="0">
                    <a:latin typeface="Arial" panose="020B0604020202020204" pitchFamily="34" charset="0"/>
                    <a:ea typeface="Times New Roman" pitchFamily="18" charset="0"/>
                    <a:cs typeface="Arial" panose="020B0604020202020204" pitchFamily="34" charset="0"/>
                  </a:rPr>
                  <a:t>.</a:t>
                </a:r>
                <a:endParaRPr lang="ru-RU" sz="1200" dirty="0" smtClean="0">
                  <a:latin typeface="Arial" panose="020B0604020202020204" pitchFamily="34" charset="0"/>
                  <a:ea typeface="Times New Roman" pitchFamily="18" charset="0"/>
                  <a:cs typeface="Arial" panose="020B0604020202020204" pitchFamily="34" charset="0"/>
                </a:endParaRPr>
              </a:p>
              <a:p>
                <a:pPr indent="3429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1400" dirty="0">
                  <a:latin typeface="Arial" pitchFamily="34" charset="0"/>
                  <a:ea typeface="Times New Roman" pitchFamily="18" charset="0"/>
                  <a:cs typeface="Calibri" pitchFamily="34" charset="0"/>
                </a:endParaRPr>
              </a:p>
              <a:p>
                <a:pPr lvl="0" indent="3429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altLang="ru-RU" sz="1400" dirty="0" smtClean="0"/>
              </a:p>
              <a:p>
                <a:pPr lvl="0" indent="3429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z="1400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219" y="3098611"/>
                <a:ext cx="9351389" cy="3400803"/>
              </a:xfrm>
              <a:prstGeom prst="rect">
                <a:avLst/>
              </a:prstGeom>
              <a:blipFill rotWithShape="1">
                <a:blip r:embed="rId5"/>
                <a:stretch>
                  <a:fillRect l="-196" t="-179" r="-13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886120" y="2116005"/>
            <a:ext cx="84275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Arial" pitchFamily="34" charset="0"/>
                <a:ea typeface="Times New Roman" pitchFamily="18" charset="0"/>
                <a:cs typeface="Calibri" pitchFamily="34" charset="0"/>
              </a:rPr>
              <a:t>где:</a:t>
            </a:r>
          </a:p>
          <a:p>
            <a:r>
              <a:rPr lang="ru-RU" sz="1200" dirty="0" err="1">
                <a:latin typeface="Arial" pitchFamily="34" charset="0"/>
                <a:ea typeface="Times New Roman" pitchFamily="18" charset="0"/>
                <a:cs typeface="Calibri" pitchFamily="34" charset="0"/>
              </a:rPr>
              <a:t>Оi</a:t>
            </a:r>
            <a:r>
              <a:rPr lang="ru-RU" sz="1200" dirty="0">
                <a:latin typeface="Arial" pitchFamily="34" charset="0"/>
                <a:ea typeface="Times New Roman" pitchFamily="18" charset="0"/>
                <a:cs typeface="Calibri" pitchFamily="34" charset="0"/>
              </a:rPr>
              <a:t> - остаток ссудной задолженности заемщика по кредитному договору (соглашению) на конец i-</a:t>
            </a:r>
            <a:r>
              <a:rPr lang="ru-RU" sz="1200" dirty="0" err="1">
                <a:latin typeface="Arial" pitchFamily="34" charset="0"/>
                <a:ea typeface="Times New Roman" pitchFamily="18" charset="0"/>
                <a:cs typeface="Calibri" pitchFamily="34" charset="0"/>
              </a:rPr>
              <a:t>го</a:t>
            </a:r>
            <a:r>
              <a:rPr lang="ru-RU" sz="1200" dirty="0">
                <a:latin typeface="Arial" pitchFamily="34" charset="0"/>
                <a:ea typeface="Times New Roman" pitchFamily="18" charset="0"/>
                <a:cs typeface="Calibri" pitchFamily="34" charset="0"/>
              </a:rPr>
              <a:t> дня в отчетном месяце;</a:t>
            </a:r>
          </a:p>
          <a:p>
            <a:r>
              <a:rPr lang="ru-RU" sz="1200" dirty="0">
                <a:latin typeface="Arial" pitchFamily="34" charset="0"/>
                <a:ea typeface="Times New Roman" pitchFamily="18" charset="0"/>
                <a:cs typeface="Calibri" pitchFamily="34" charset="0"/>
              </a:rPr>
              <a:t>n - количество дней в отчетном месяце.</a:t>
            </a:r>
          </a:p>
        </p:txBody>
      </p:sp>
    </p:spTree>
    <p:extLst>
      <p:ext uri="{BB962C8B-B14F-4D97-AF65-F5344CB8AC3E}">
        <p14:creationId xmlns:p14="http://schemas.microsoft.com/office/powerpoint/2010/main" val="27044155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99300" y="6356352"/>
            <a:ext cx="2311400" cy="365125"/>
          </a:xfrm>
        </p:spPr>
        <p:txBody>
          <a:bodyPr/>
          <a:lstStyle/>
          <a:p>
            <a:r>
              <a:rPr lang="ru-RU" dirty="0" smtClean="0">
                <a:solidFill>
                  <a:prstClr val="black">
                    <a:tint val="75000"/>
                  </a:prstClr>
                </a:solidFill>
                <a:latin typeface="+mj-lt"/>
              </a:rPr>
              <a:t>9</a:t>
            </a:r>
            <a:endParaRPr lang="ru-RU" dirty="0">
              <a:solidFill>
                <a:prstClr val="black">
                  <a:tint val="75000"/>
                </a:prstClr>
              </a:solidFill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197221" y="1983"/>
            <a:ext cx="88344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endParaRPr lang="ru-RU" sz="1400" dirty="0"/>
          </a:p>
          <a:p>
            <a:pPr algn="ctr">
              <a:lnSpc>
                <a:spcPct val="120000"/>
              </a:lnSpc>
              <a:defRPr/>
            </a:pPr>
            <a:r>
              <a:rPr lang="ru-RU" sz="1600" b="1" cap="all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Часто задаваемые вопросы</a:t>
            </a:r>
            <a:endParaRPr lang="ru-RU" sz="1600" b="1" cap="all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57200" y="-13394"/>
            <a:ext cx="8229600" cy="63408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200" dirty="0"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" y="-85298"/>
            <a:ext cx="9747314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Calibri" pitchFamily="34" charset="0"/>
            </a:endParaRP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ea typeface="Times New Roman" pitchFamily="18" charset="0"/>
              <a:cs typeface="Calibri" pitchFamily="34" charset="0"/>
            </a:endParaRP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Calibri" pitchFamily="34" charset="0"/>
            </a:endParaRP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ea typeface="Times New Roman" pitchFamily="18" charset="0"/>
              <a:cs typeface="Calibri" pitchFamily="34" charset="0"/>
            </a:endParaRP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Calibri" pitchFamily="34" charset="0"/>
            </a:endParaRPr>
          </a:p>
          <a:p>
            <a:pPr lvl="0"/>
            <a:r>
              <a:rPr lang="ru-RU" sz="1200" dirty="0"/>
              <a:t>1) клиент занимается строительством жилых домов (относится к приоритетным отраслям в соответствии с Постановлением Правительства РФ от 30.12.2017 г. №1706) для последующей продажи. Как определить цель кредитования: кредит относится к пополнению оборотных средств или это инвестиционное кредитование? 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>
                <a:solidFill>
                  <a:srgbClr val="FF0000"/>
                </a:solidFill>
              </a:rPr>
              <a:t>Ответ: зависит </a:t>
            </a:r>
            <a:r>
              <a:rPr lang="ru-RU" sz="1200" dirty="0">
                <a:solidFill>
                  <a:srgbClr val="FF0000"/>
                </a:solidFill>
              </a:rPr>
              <a:t>от его </a:t>
            </a:r>
            <a:r>
              <a:rPr lang="ru-RU" sz="1200" dirty="0" smtClean="0">
                <a:solidFill>
                  <a:srgbClr val="FF0000"/>
                </a:solidFill>
              </a:rPr>
              <a:t>документации.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2) в Приложении №1 к Правилам указан только перечень отраслей. Правильно ли мы понимаем, что в перечень с кодами ОКВЭД включаются </a:t>
            </a:r>
            <a:r>
              <a:rPr lang="ru-RU" sz="1200" dirty="0" err="1"/>
              <a:t>субкоды</a:t>
            </a:r>
            <a:r>
              <a:rPr lang="ru-RU" sz="1200" dirty="0"/>
              <a:t> (более детальные коды)? Например, у клиента по </a:t>
            </a:r>
            <a:r>
              <a:rPr lang="ru-RU" sz="1200" dirty="0" err="1"/>
              <a:t>СПАРКу</a:t>
            </a:r>
            <a:r>
              <a:rPr lang="ru-RU" sz="1200" dirty="0"/>
              <a:t> ОКВЭД 27.32, можно ли профинансировать клиента в рамках Программы и рассчитывать на субсидию? 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>
                <a:solidFill>
                  <a:srgbClr val="FF0000"/>
                </a:solidFill>
              </a:rPr>
              <a:t>Ответ: Будет </a:t>
            </a:r>
            <a:r>
              <a:rPr lang="ru-RU" sz="1200" dirty="0">
                <a:solidFill>
                  <a:srgbClr val="FF0000"/>
                </a:solidFill>
              </a:rPr>
              <a:t>направлен дополнительно перечень соотнесения отраслей и </a:t>
            </a:r>
            <a:r>
              <a:rPr lang="ru-RU" sz="1200" dirty="0" smtClean="0">
                <a:solidFill>
                  <a:srgbClr val="FF0000"/>
                </a:solidFill>
              </a:rPr>
              <a:t>ОКВЭД.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3) Имеет ли значение, что ОКВЭД по кредитуемой деятельности не основной? 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>
                <a:solidFill>
                  <a:srgbClr val="FF0000"/>
                </a:solidFill>
              </a:rPr>
              <a:t>Ответ: Важно </a:t>
            </a:r>
            <a:r>
              <a:rPr lang="ru-RU" sz="1200" dirty="0">
                <a:solidFill>
                  <a:srgbClr val="FF0000"/>
                </a:solidFill>
              </a:rPr>
              <a:t>чтобы кредит давался на приоритетную отрасль и только на </a:t>
            </a:r>
            <a:r>
              <a:rPr lang="ru-RU" sz="1200" dirty="0" smtClean="0">
                <a:solidFill>
                  <a:srgbClr val="FF0000"/>
                </a:solidFill>
              </a:rPr>
              <a:t>нее.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4) Необходимо ли исключать один из </a:t>
            </a:r>
            <a:r>
              <a:rPr lang="ru-RU" sz="1200" dirty="0" err="1"/>
              <a:t>ОКВЭДов</a:t>
            </a:r>
            <a:r>
              <a:rPr lang="ru-RU" sz="1200" dirty="0"/>
              <a:t>, который относится к подакцизным товарам? 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>
                <a:solidFill>
                  <a:srgbClr val="FF0000"/>
                </a:solidFill>
              </a:rPr>
              <a:t>Ответ: Ответственность </a:t>
            </a:r>
            <a:r>
              <a:rPr lang="ru-RU" sz="1200" dirty="0">
                <a:solidFill>
                  <a:srgbClr val="FF0000"/>
                </a:solidFill>
              </a:rPr>
              <a:t>за данный пункт несет банк, по Правилам нельзя давать кредиты на </a:t>
            </a:r>
            <a:r>
              <a:rPr lang="ru-RU" sz="1200" dirty="0" err="1">
                <a:solidFill>
                  <a:srgbClr val="FF0000"/>
                </a:solidFill>
              </a:rPr>
              <a:t>подакцизы</a:t>
            </a:r>
            <a:r>
              <a:rPr lang="ru-RU" sz="1200" dirty="0">
                <a:solidFill>
                  <a:srgbClr val="FF0000"/>
                </a:solidFill>
              </a:rPr>
              <a:t>. Если выявится данный факт, субсидия будет подлежать </a:t>
            </a:r>
            <a:r>
              <a:rPr lang="ru-RU" sz="1200" dirty="0" smtClean="0">
                <a:solidFill>
                  <a:srgbClr val="FF0000"/>
                </a:solidFill>
              </a:rPr>
              <a:t>возврату.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5) Перечень ОКВЭД по Программе субсидирования аналогичен перечню ОКВЭД, утвержденному для Программы стимулирования кредитования субъектов МСП, утвержденной Корпорацией МСП, или будет предоставлен отдельный Перечень? 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>
                <a:solidFill>
                  <a:srgbClr val="FF0000"/>
                </a:solidFill>
              </a:rPr>
              <a:t>Ответ</a:t>
            </a:r>
            <a:r>
              <a:rPr lang="ru-RU" sz="1200" dirty="0">
                <a:solidFill>
                  <a:srgbClr val="FF0000"/>
                </a:solidFill>
              </a:rPr>
              <a:t>: Будет направлен дополнительно перечень соотнесения отраслей и </a:t>
            </a:r>
            <a:r>
              <a:rPr lang="ru-RU" sz="1200" dirty="0" smtClean="0">
                <a:solidFill>
                  <a:srgbClr val="FF0000"/>
                </a:solidFill>
              </a:rPr>
              <a:t>ОКВЭД.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6) Заемщик (SPV компания) имеет 2 ОКВЭД - строительство 41.20 "Строительство жилых и нежилых зданий" и 68.20.1 "Аренда и управление собственным или арендованным жилым недвижимым имуществом"; планирует построить здание (склад) для последующей сдачи в аренду (Заемщик и арендатор не взаимосвязанные лица и не входят в Группу компаний). Возможно ли в данном случае кредитование на инвестиционные цели (Заемщик готов вложить 40% собственных средств) в рамках Программы? </a:t>
            </a:r>
            <a:r>
              <a:rPr lang="ru-RU" sz="1200" dirty="0">
                <a:solidFill>
                  <a:srgbClr val="FF0000"/>
                </a:solidFill>
              </a:rPr>
              <a:t>Ответ: Важно чтобы кредит давался на приоритетную отрасль и только на нее.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7) есть ли какое-либо требование для SPV-компаний по внесению части собственных средств (например, как в программе 6,5 Корпорации МСП в размере 20%)? 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>
                <a:solidFill>
                  <a:srgbClr val="FF0000"/>
                </a:solidFill>
              </a:rPr>
              <a:t>Ответ: В </a:t>
            </a:r>
            <a:r>
              <a:rPr lang="ru-RU" sz="1200" dirty="0">
                <a:solidFill>
                  <a:srgbClr val="FF0000"/>
                </a:solidFill>
              </a:rPr>
              <a:t>правилах такого указания </a:t>
            </a:r>
            <a:r>
              <a:rPr lang="ru-RU" sz="1200" dirty="0" smtClean="0">
                <a:solidFill>
                  <a:srgbClr val="FF0000"/>
                </a:solidFill>
              </a:rPr>
              <a:t>нет.</a:t>
            </a:r>
            <a:r>
              <a:rPr lang="ru-RU" sz="1200" dirty="0"/>
              <a:t/>
            </a:r>
            <a:br>
              <a:rPr lang="ru-RU" sz="1200" dirty="0"/>
            </a:b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766476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12D0-2714-E943-9F70-3F08075BC11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224446"/>
      </p:ext>
    </p:extLst>
  </p:cSld>
  <p:clrMapOvr>
    <a:masterClrMapping/>
  </p:clrMapOvr>
</p:sld>
</file>

<file path=ppt/theme/theme1.xml><?xml version="1.0" encoding="utf-8"?>
<a:theme xmlns:a="http://schemas.openxmlformats.org/drawingml/2006/main" name="2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14818</TotalTime>
  <Words>1668</Words>
  <Application>Microsoft Office PowerPoint</Application>
  <PresentationFormat>Лист A4 (210x297 мм)</PresentationFormat>
  <Paragraphs>186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Cambria Math</vt:lpstr>
      <vt:lpstr>Georgia</vt:lpstr>
      <vt:lpstr>Roboto</vt:lpstr>
      <vt:lpstr>Times New Roman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Alfa-Bank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 User</dc:creator>
  <cp:lastModifiedBy>Yants</cp:lastModifiedBy>
  <cp:revision>874</cp:revision>
  <cp:lastPrinted>2018-02-01T14:06:07Z</cp:lastPrinted>
  <dcterms:created xsi:type="dcterms:W3CDTF">2015-12-25T06:56:28Z</dcterms:created>
  <dcterms:modified xsi:type="dcterms:W3CDTF">2018-02-02T14:29:00Z</dcterms:modified>
</cp:coreProperties>
</file>