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4713" autoAdjust="0"/>
  </p:normalViewPr>
  <p:slideViewPr>
    <p:cSldViewPr>
      <p:cViewPr varScale="1">
        <p:scale>
          <a:sx n="106" d="100"/>
          <a:sy n="106" d="100"/>
        </p:scale>
        <p:origin x="-168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31.08.2017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31.08.2017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31.08.2017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31.08.2017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31.08.2017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31.08.2017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31.08.2017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31.08.2017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31.08.2017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31.08.2017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31.08.2017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31.08.2017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640960" cy="648072"/>
          </a:xfrm>
        </p:spPr>
        <p:txBody>
          <a:bodyPr>
            <a:normAutofit fontScale="90000"/>
          </a:bodyPr>
          <a:lstStyle/>
          <a:p>
            <a:r>
              <a:rPr lang="ru-RU" sz="2400" dirty="0" smtClean="0">
                <a:solidFill>
                  <a:srgbClr val="C00000"/>
                </a:solidFill>
              </a:rPr>
              <a:t>УВАЖАЕМЫЕ РОДИТЕЛИ, БАБУШКИ и ДЕДУШКИ! </a:t>
            </a:r>
            <a:endParaRPr lang="ru-RU" sz="2400" dirty="0">
              <a:solidFill>
                <a:srgbClr val="C0000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7544" y="836713"/>
            <a:ext cx="5184576" cy="432048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1200" b="1" i="1" dirty="0" smtClean="0"/>
              <a:t>Горьковская железная дорога – филиал ОАО «РЖД» выражает тревогу, в связи с резким ростом гибели и травмирования детей на объектах железной дороги. </a:t>
            </a:r>
          </a:p>
          <a:p>
            <a:pPr marL="0" indent="0" algn="just">
              <a:buNone/>
            </a:pPr>
            <a:r>
              <a:rPr lang="ru-RU" sz="1200" b="1" dirty="0" smtClean="0">
                <a:solidFill>
                  <a:srgbClr val="C00000"/>
                </a:solidFill>
              </a:rPr>
              <a:t>В 2016 году получили травмы от движущихся поездов и воздействия электротока 24 подростка (возрастом от 11 до 17 лет), из них со смертельным исходом 12 человек. С начала 2017 года уже травмировано 18 подростков, из них 9 со смертельным исходом </a:t>
            </a:r>
            <a:r>
              <a:rPr lang="ru-RU" sz="1200" b="1" dirty="0" smtClean="0">
                <a:solidFill>
                  <a:srgbClr val="7030A0"/>
                </a:solidFill>
              </a:rPr>
              <a:t>(</a:t>
            </a:r>
            <a:r>
              <a:rPr lang="ru-RU" sz="1200" b="1" i="1" dirty="0" smtClean="0">
                <a:solidFill>
                  <a:srgbClr val="7030A0"/>
                </a:solidFill>
              </a:rPr>
              <a:t>одному мальчику было три с половиной года). </a:t>
            </a:r>
          </a:p>
          <a:p>
            <a:pPr marL="0" indent="0" algn="just">
              <a:buNone/>
            </a:pPr>
            <a:r>
              <a:rPr lang="ru-RU" sz="1200" b="1" dirty="0" smtClean="0"/>
              <a:t>В целях предупреждения гибели и травмирования несовершеннолетних необходимо объяснить детям и подросткам, что: </a:t>
            </a:r>
          </a:p>
          <a:p>
            <a:pPr marL="0" indent="0" algn="just">
              <a:buNone/>
            </a:pPr>
            <a:r>
              <a:rPr lang="ru-RU" sz="1200" b="1" i="1" dirty="0" smtClean="0">
                <a:solidFill>
                  <a:srgbClr val="C00000"/>
                </a:solidFill>
              </a:rPr>
              <a:t>- запрещено переходить железнодорожные пути перед приближающимся поездом, необходимо ходить только в установленных местах по пешеходным переходам и мостам; </a:t>
            </a:r>
          </a:p>
          <a:p>
            <a:pPr marL="0" indent="0" algn="just">
              <a:buNone/>
            </a:pPr>
            <a:r>
              <a:rPr lang="ru-RU" sz="1200" b="1" i="1" dirty="0" smtClean="0">
                <a:solidFill>
                  <a:srgbClr val="C00000"/>
                </a:solidFill>
              </a:rPr>
              <a:t>- не допускается детям играть вблизи железнодорожных путей, а также на мостах; </a:t>
            </a:r>
          </a:p>
          <a:p>
            <a:pPr marL="0" indent="0" algn="just">
              <a:buNone/>
            </a:pPr>
            <a:r>
              <a:rPr lang="ru-RU" sz="1200" b="1" i="1" dirty="0" smtClean="0">
                <a:solidFill>
                  <a:srgbClr val="C00000"/>
                </a:solidFill>
              </a:rPr>
              <a:t>- категорически запрещено подниматься на вагоны и цистерны стоящих поездов, так как можно попасть в опасную зону воздействия высокого напряжения 27000 В от линий контактной сети; </a:t>
            </a:r>
            <a:endParaRPr lang="ru-RU" sz="1200" dirty="0">
              <a:solidFill>
                <a:srgbClr val="C0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9552" y="5157192"/>
            <a:ext cx="81369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200" b="1" i="1" dirty="0" smtClean="0">
                <a:solidFill>
                  <a:srgbClr val="C00000"/>
                </a:solidFill>
              </a:rPr>
              <a:t>Рекомендуем довести до подростков, что применение наушников и разговоры по мобильному телефону около железнодорожных путей не позволит своевременно услышать приближение поезда и может привести к </a:t>
            </a:r>
            <a:r>
              <a:rPr lang="ru-RU" sz="1200" b="1" i="1" dirty="0" err="1" smtClean="0">
                <a:solidFill>
                  <a:srgbClr val="C00000"/>
                </a:solidFill>
              </a:rPr>
              <a:t>травмированию</a:t>
            </a:r>
            <a:r>
              <a:rPr lang="ru-RU" sz="1200" b="1" i="1" dirty="0" smtClean="0">
                <a:solidFill>
                  <a:srgbClr val="C00000"/>
                </a:solidFill>
              </a:rPr>
              <a:t> и гибели. </a:t>
            </a:r>
          </a:p>
          <a:p>
            <a:pPr algn="just"/>
            <a:endParaRPr lang="ru-RU" sz="1200" b="1" i="1" dirty="0" smtClean="0"/>
          </a:p>
          <a:p>
            <a:pPr algn="just"/>
            <a:r>
              <a:rPr lang="ru-RU" sz="1200" b="1" dirty="0" smtClean="0"/>
              <a:t>Соблюдение правил безопасности на железной дороге позволит сохранить здоровье и жизнь ваших детей! </a:t>
            </a:r>
            <a:r>
              <a:rPr lang="ru-RU" sz="1200" b="1" dirty="0" smtClean="0">
                <a:solidFill>
                  <a:srgbClr val="7030A0"/>
                </a:solidFill>
              </a:rPr>
              <a:t>НЕ ОСТАВЛЯЙТЕ МАЛОЛЕТНИХ ДЕТЕЙ ОДНИХ БЕЗ НАДЗОРА!</a:t>
            </a:r>
            <a:endParaRPr lang="ru-RU" sz="1200" dirty="0">
              <a:solidFill>
                <a:srgbClr val="7030A0"/>
              </a:solidFill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908720"/>
            <a:ext cx="2946737" cy="4077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764704"/>
            <a:ext cx="7989553" cy="489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640960" cy="648072"/>
          </a:xfrm>
        </p:spPr>
        <p:txBody>
          <a:bodyPr>
            <a:normAutofit fontScale="90000"/>
          </a:bodyPr>
          <a:lstStyle/>
          <a:p>
            <a:r>
              <a:rPr lang="ru-RU" sz="2400" dirty="0" smtClean="0">
                <a:solidFill>
                  <a:srgbClr val="C00000"/>
                </a:solidFill>
              </a:rPr>
              <a:t>УВАЖАЕМЫЕ РОДИТЕЛИ, БАБУШКИ и ДЕДУШКИ! </a:t>
            </a:r>
            <a:endParaRPr lang="ru-RU" sz="2400" dirty="0">
              <a:solidFill>
                <a:srgbClr val="C0000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7544" y="836713"/>
            <a:ext cx="5184576" cy="432048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1200" b="1" i="1" dirty="0" smtClean="0"/>
              <a:t>Горьковская железная дорога – филиал ОАО «РЖД» выражает тревогу, в связи с резким ростом гибели и травмирования детей на объектах железной дороги. </a:t>
            </a:r>
          </a:p>
          <a:p>
            <a:pPr marL="0" indent="0" algn="just">
              <a:buNone/>
            </a:pPr>
            <a:r>
              <a:rPr lang="ru-RU" sz="1200" b="1" dirty="0" smtClean="0">
                <a:solidFill>
                  <a:srgbClr val="C00000"/>
                </a:solidFill>
              </a:rPr>
              <a:t>В 2016 году получили травмы от движущихся поездов и воздействия электротока 24 подростка (возрастом от 11 до 17 лет), из них со смертельным исходом 12 человек. С начала 2017 года уже травмировано 18 подростков, из них 9 со смертельным исходом </a:t>
            </a:r>
            <a:r>
              <a:rPr lang="ru-RU" sz="1200" b="1" dirty="0" smtClean="0">
                <a:solidFill>
                  <a:srgbClr val="7030A0"/>
                </a:solidFill>
              </a:rPr>
              <a:t>(</a:t>
            </a:r>
            <a:r>
              <a:rPr lang="ru-RU" sz="1200" b="1" i="1" dirty="0" smtClean="0">
                <a:solidFill>
                  <a:srgbClr val="7030A0"/>
                </a:solidFill>
              </a:rPr>
              <a:t>одному мальчику было три с половиной года). </a:t>
            </a:r>
          </a:p>
          <a:p>
            <a:pPr marL="0" indent="0" algn="just">
              <a:buNone/>
            </a:pPr>
            <a:r>
              <a:rPr lang="ru-RU" sz="1200" b="1" dirty="0" smtClean="0"/>
              <a:t>В целях предупреждения гибели и травмирования несовершеннолетних необходимо объяснить детям и подросткам, что: </a:t>
            </a:r>
          </a:p>
          <a:p>
            <a:pPr marL="0" indent="0" algn="just">
              <a:buNone/>
            </a:pPr>
            <a:r>
              <a:rPr lang="ru-RU" sz="1200" b="1" i="1" dirty="0" smtClean="0">
                <a:solidFill>
                  <a:srgbClr val="C00000"/>
                </a:solidFill>
              </a:rPr>
              <a:t>- запрещено переходить железнодорожные пути перед приближающимся поездом, необходимо ходить только в установленных местах по пешеходным переходам и мостам; </a:t>
            </a:r>
          </a:p>
          <a:p>
            <a:pPr marL="0" indent="0" algn="just">
              <a:buNone/>
            </a:pPr>
            <a:r>
              <a:rPr lang="ru-RU" sz="1200" b="1" i="1" dirty="0" smtClean="0">
                <a:solidFill>
                  <a:srgbClr val="C00000"/>
                </a:solidFill>
              </a:rPr>
              <a:t>- не допускается детям играть вблизи железнодорожных путей, а также на мостах; </a:t>
            </a:r>
          </a:p>
          <a:p>
            <a:pPr marL="0" indent="0" algn="just">
              <a:buNone/>
            </a:pPr>
            <a:r>
              <a:rPr lang="ru-RU" sz="1200" b="1" i="1" dirty="0" smtClean="0">
                <a:solidFill>
                  <a:srgbClr val="C00000"/>
                </a:solidFill>
              </a:rPr>
              <a:t>- категорически запрещено подниматься на вагоны и цистерны стоящих поездов, так как можно попасть в опасную зону воздействия высокого напряжения 27000 В от линий контактной сети; </a:t>
            </a:r>
            <a:endParaRPr lang="ru-RU" sz="1200" dirty="0">
              <a:solidFill>
                <a:srgbClr val="C0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9552" y="5157192"/>
            <a:ext cx="81369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200" b="1" i="1" dirty="0" smtClean="0">
                <a:solidFill>
                  <a:srgbClr val="C00000"/>
                </a:solidFill>
              </a:rPr>
              <a:t>Рекомендуем довести до подростков, что применение наушников и разговоры по мобильному телефону около железнодорожных путей не позволит своевременно услышать приближение поезда и может привести к </a:t>
            </a:r>
            <a:r>
              <a:rPr lang="ru-RU" sz="1200" b="1" i="1" dirty="0" err="1" smtClean="0">
                <a:solidFill>
                  <a:srgbClr val="C00000"/>
                </a:solidFill>
              </a:rPr>
              <a:t>травмированию</a:t>
            </a:r>
            <a:r>
              <a:rPr lang="ru-RU" sz="1200" b="1" i="1" dirty="0" smtClean="0">
                <a:solidFill>
                  <a:srgbClr val="C00000"/>
                </a:solidFill>
              </a:rPr>
              <a:t> и гибели. </a:t>
            </a:r>
          </a:p>
          <a:p>
            <a:pPr algn="just"/>
            <a:endParaRPr lang="ru-RU" sz="1200" b="1" i="1" dirty="0" smtClean="0"/>
          </a:p>
          <a:p>
            <a:pPr algn="just"/>
            <a:r>
              <a:rPr lang="ru-RU" sz="1200" b="1" dirty="0" smtClean="0"/>
              <a:t>Соблюдение правил безопасности на железной дороге позволит сохранить здоровье и жизнь ваших детей! </a:t>
            </a:r>
            <a:r>
              <a:rPr lang="ru-RU" sz="1200" b="1" dirty="0" smtClean="0">
                <a:solidFill>
                  <a:srgbClr val="7030A0"/>
                </a:solidFill>
              </a:rPr>
              <a:t>НЕ ОСТАВЛЯЙТЕ МАЛОЛЕТНИХ ДЕТЕЙ ОДНИХ БЕЗ НАДЗОРА!</a:t>
            </a:r>
            <a:endParaRPr lang="ru-RU" sz="1200" dirty="0">
              <a:solidFill>
                <a:srgbClr val="7030A0"/>
              </a:solidFill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980729"/>
            <a:ext cx="2911540" cy="403244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535732"/>
            <a:ext cx="8064896" cy="5773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640960" cy="648072"/>
          </a:xfrm>
        </p:spPr>
        <p:txBody>
          <a:bodyPr>
            <a:normAutofit fontScale="90000"/>
          </a:bodyPr>
          <a:lstStyle/>
          <a:p>
            <a:r>
              <a:rPr lang="ru-RU" sz="2400" dirty="0" smtClean="0">
                <a:solidFill>
                  <a:srgbClr val="C00000"/>
                </a:solidFill>
              </a:rPr>
              <a:t>УВАЖАЕМЫЕ РОДИТЕЛИ, БАБУШКИ и ДЕДУШКИ! </a:t>
            </a:r>
            <a:endParaRPr lang="ru-RU" sz="2400" dirty="0">
              <a:solidFill>
                <a:srgbClr val="C0000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7544" y="836713"/>
            <a:ext cx="5184576" cy="432048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1200" b="1" i="1" dirty="0" smtClean="0"/>
              <a:t>Горьковская железная дорога – филиал ОАО «РЖД» выражает тревогу, в связи с резким ростом гибели и травмирования детей на объектах железной дороги. </a:t>
            </a:r>
          </a:p>
          <a:p>
            <a:pPr marL="0" indent="0" algn="just">
              <a:buNone/>
            </a:pPr>
            <a:r>
              <a:rPr lang="ru-RU" sz="1200" b="1" dirty="0" smtClean="0">
                <a:solidFill>
                  <a:srgbClr val="C00000"/>
                </a:solidFill>
              </a:rPr>
              <a:t>В 2016 году получили травмы от движущихся поездов и воздействия электротока 24 подростка (возрастом от 11 до 17 лет), из них со смертельным исходом 12 человек. С начала 2017 года уже травмировано 18 подростков, из них 9 со смертельным исходом </a:t>
            </a:r>
            <a:r>
              <a:rPr lang="ru-RU" sz="1200" b="1" dirty="0" smtClean="0">
                <a:solidFill>
                  <a:srgbClr val="7030A0"/>
                </a:solidFill>
              </a:rPr>
              <a:t>(</a:t>
            </a:r>
            <a:r>
              <a:rPr lang="ru-RU" sz="1200" b="1" i="1" dirty="0" smtClean="0">
                <a:solidFill>
                  <a:srgbClr val="7030A0"/>
                </a:solidFill>
              </a:rPr>
              <a:t>одному мальчику было три с половиной года). </a:t>
            </a:r>
          </a:p>
          <a:p>
            <a:pPr marL="0" indent="0" algn="just">
              <a:buNone/>
            </a:pPr>
            <a:r>
              <a:rPr lang="ru-RU" sz="1200" b="1" dirty="0" smtClean="0"/>
              <a:t>В целях предупреждения гибели и травмирования несовершеннолетних необходимо объяснить детям и подросткам, что: </a:t>
            </a:r>
          </a:p>
          <a:p>
            <a:pPr marL="0" indent="0" algn="just">
              <a:buNone/>
            </a:pPr>
            <a:r>
              <a:rPr lang="ru-RU" sz="1200" b="1" i="1" dirty="0" smtClean="0">
                <a:solidFill>
                  <a:srgbClr val="C00000"/>
                </a:solidFill>
              </a:rPr>
              <a:t>- запрещено переходить железнодорожные пути перед приближающимся поездом, необходимо ходить только в установленных местах по пешеходным переходам и мостам; </a:t>
            </a:r>
          </a:p>
          <a:p>
            <a:pPr marL="0" indent="0" algn="just">
              <a:buNone/>
            </a:pPr>
            <a:r>
              <a:rPr lang="ru-RU" sz="1200" b="1" i="1" dirty="0" smtClean="0">
                <a:solidFill>
                  <a:srgbClr val="C00000"/>
                </a:solidFill>
              </a:rPr>
              <a:t>- не допускается детям играть вблизи железнодорожных путей, а также на мостах; </a:t>
            </a:r>
          </a:p>
          <a:p>
            <a:pPr marL="0" indent="0" algn="just">
              <a:buNone/>
            </a:pPr>
            <a:r>
              <a:rPr lang="ru-RU" sz="1200" b="1" i="1" dirty="0" smtClean="0">
                <a:solidFill>
                  <a:srgbClr val="C00000"/>
                </a:solidFill>
              </a:rPr>
              <a:t>- категорически запрещено подниматься на вагоны и цистерны стоящих поездов, так как можно попасть в опасную зону воздействия высокого напряжения 27000 В от линий контактной сети; </a:t>
            </a:r>
            <a:endParaRPr lang="ru-RU" sz="1200" dirty="0">
              <a:solidFill>
                <a:srgbClr val="C0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9552" y="5157192"/>
            <a:ext cx="81369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200" b="1" i="1" dirty="0" smtClean="0">
                <a:solidFill>
                  <a:srgbClr val="C00000"/>
                </a:solidFill>
              </a:rPr>
              <a:t>Рекомендуем довести до подростков, что применение наушников и разговоры по мобильному телефону около железнодорожных путей не позволит своевременно услышать приближение поезда и может привести к </a:t>
            </a:r>
            <a:r>
              <a:rPr lang="ru-RU" sz="1200" b="1" i="1" dirty="0" err="1" smtClean="0">
                <a:solidFill>
                  <a:srgbClr val="C00000"/>
                </a:solidFill>
              </a:rPr>
              <a:t>травмированию</a:t>
            </a:r>
            <a:r>
              <a:rPr lang="ru-RU" sz="1200" b="1" i="1" dirty="0" smtClean="0">
                <a:solidFill>
                  <a:srgbClr val="C00000"/>
                </a:solidFill>
              </a:rPr>
              <a:t> и гибели. </a:t>
            </a:r>
          </a:p>
          <a:p>
            <a:pPr algn="just"/>
            <a:endParaRPr lang="ru-RU" sz="1200" b="1" i="1" dirty="0" smtClean="0"/>
          </a:p>
          <a:p>
            <a:pPr algn="just"/>
            <a:r>
              <a:rPr lang="ru-RU" sz="1200" b="1" dirty="0" smtClean="0"/>
              <a:t>Соблюдение правил безопасности на железной дороге позволит сохранить здоровье и жизнь ваших детей! </a:t>
            </a:r>
            <a:r>
              <a:rPr lang="ru-RU" sz="1200" b="1" dirty="0" smtClean="0">
                <a:solidFill>
                  <a:srgbClr val="7030A0"/>
                </a:solidFill>
              </a:rPr>
              <a:t>НЕ ОСТАВЛЯЙТЕ МАЛОЛЕТНИХ ДЕТЕЙ ОДНИХ БЕЗ НАДЗОРА!</a:t>
            </a:r>
            <a:endParaRPr lang="ru-RU" sz="1200" dirty="0">
              <a:solidFill>
                <a:srgbClr val="7030A0"/>
              </a:solidFill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908720"/>
            <a:ext cx="2894172" cy="404930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3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620688"/>
            <a:ext cx="7992888" cy="57534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640960" cy="648072"/>
          </a:xfrm>
        </p:spPr>
        <p:txBody>
          <a:bodyPr>
            <a:normAutofit fontScale="90000"/>
          </a:bodyPr>
          <a:lstStyle/>
          <a:p>
            <a:r>
              <a:rPr lang="ru-RU" sz="2400" dirty="0" smtClean="0">
                <a:solidFill>
                  <a:srgbClr val="C00000"/>
                </a:solidFill>
              </a:rPr>
              <a:t>УВАЖАЕМЫЕ РОДИТЕЛИ, БАБУШКИ и ДЕДУШКИ! </a:t>
            </a:r>
            <a:endParaRPr lang="ru-RU" sz="2400" dirty="0">
              <a:solidFill>
                <a:srgbClr val="C0000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7544" y="836713"/>
            <a:ext cx="5184576" cy="432048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1200" b="1" i="1" dirty="0" smtClean="0"/>
              <a:t>Горьковская железная дорога – филиал ОАО «РЖД» выражает тревогу, в связи с резким ростом гибели и травмирования детей на объектах железной дороги. </a:t>
            </a:r>
          </a:p>
          <a:p>
            <a:pPr marL="0" indent="0" algn="just">
              <a:buNone/>
            </a:pPr>
            <a:r>
              <a:rPr lang="ru-RU" sz="1200" b="1" dirty="0" smtClean="0">
                <a:solidFill>
                  <a:srgbClr val="C00000"/>
                </a:solidFill>
              </a:rPr>
              <a:t>В 2016 году получили травмы от движущихся поездов и воздействия электротока 24 подростка (возрастом от 11 до 17 лет), из них со смертельным исходом 12 человек. С начала 2017 года уже травмировано 18 подростков, из них 9 со смертельным исходом </a:t>
            </a:r>
            <a:r>
              <a:rPr lang="ru-RU" sz="1200" b="1" dirty="0" smtClean="0">
                <a:solidFill>
                  <a:srgbClr val="7030A0"/>
                </a:solidFill>
              </a:rPr>
              <a:t>(</a:t>
            </a:r>
            <a:r>
              <a:rPr lang="ru-RU" sz="1200" b="1" i="1" dirty="0" smtClean="0">
                <a:solidFill>
                  <a:srgbClr val="7030A0"/>
                </a:solidFill>
              </a:rPr>
              <a:t>одному мальчику было три с половиной года). </a:t>
            </a:r>
          </a:p>
          <a:p>
            <a:pPr marL="0" indent="0" algn="just">
              <a:buNone/>
            </a:pPr>
            <a:r>
              <a:rPr lang="ru-RU" sz="1200" b="1" dirty="0" smtClean="0"/>
              <a:t>В целях предупреждения гибели и травмирования несовершеннолетних необходимо объяснить детям и подросткам, что: </a:t>
            </a:r>
          </a:p>
          <a:p>
            <a:pPr marL="0" indent="0" algn="just">
              <a:buNone/>
            </a:pPr>
            <a:r>
              <a:rPr lang="ru-RU" sz="1200" b="1" i="1" dirty="0" smtClean="0">
                <a:solidFill>
                  <a:srgbClr val="C00000"/>
                </a:solidFill>
              </a:rPr>
              <a:t>- запрещено переходить железнодорожные пути перед приближающимся поездом, необходимо ходить только в установленных местах по пешеходным переходам и мостам; </a:t>
            </a:r>
          </a:p>
          <a:p>
            <a:pPr marL="0" indent="0" algn="just">
              <a:buNone/>
            </a:pPr>
            <a:r>
              <a:rPr lang="ru-RU" sz="1200" b="1" i="1" dirty="0" smtClean="0">
                <a:solidFill>
                  <a:srgbClr val="C00000"/>
                </a:solidFill>
              </a:rPr>
              <a:t>- не допускается детям играть вблизи железнодорожных путей, а также на мостах; </a:t>
            </a:r>
          </a:p>
          <a:p>
            <a:pPr marL="0" indent="0" algn="just">
              <a:buNone/>
            </a:pPr>
            <a:r>
              <a:rPr lang="ru-RU" sz="1200" b="1" i="1" dirty="0" smtClean="0">
                <a:solidFill>
                  <a:srgbClr val="C00000"/>
                </a:solidFill>
              </a:rPr>
              <a:t>- категорически запрещено подниматься на вагоны и цистерны стоящих поездов, так как можно попасть в опасную зону воздействия высокого напряжения 27000 В от линий контактной сети; </a:t>
            </a:r>
            <a:endParaRPr lang="ru-RU" sz="1200" dirty="0">
              <a:solidFill>
                <a:srgbClr val="C0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9552" y="5157192"/>
            <a:ext cx="81369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200" b="1" i="1" dirty="0" smtClean="0">
                <a:solidFill>
                  <a:srgbClr val="C00000"/>
                </a:solidFill>
              </a:rPr>
              <a:t>Рекомендуем довести до подростков, что применение наушников и разговоры по мобильному телефону около железнодорожных путей не позволит своевременно услышать приближение поезда и может привести к </a:t>
            </a:r>
            <a:r>
              <a:rPr lang="ru-RU" sz="1200" b="1" i="1" dirty="0" err="1" smtClean="0">
                <a:solidFill>
                  <a:srgbClr val="C00000"/>
                </a:solidFill>
              </a:rPr>
              <a:t>травмированию</a:t>
            </a:r>
            <a:r>
              <a:rPr lang="ru-RU" sz="1200" b="1" i="1" dirty="0" smtClean="0">
                <a:solidFill>
                  <a:srgbClr val="C00000"/>
                </a:solidFill>
              </a:rPr>
              <a:t> и гибели. </a:t>
            </a:r>
          </a:p>
          <a:p>
            <a:pPr algn="just"/>
            <a:endParaRPr lang="ru-RU" sz="1200" b="1" i="1" dirty="0" smtClean="0"/>
          </a:p>
          <a:p>
            <a:pPr algn="just"/>
            <a:r>
              <a:rPr lang="ru-RU" sz="1200" b="1" dirty="0" smtClean="0"/>
              <a:t>Соблюдение правил безопасности на железной дороге позволит сохранить здоровье и жизнь ваших детей! </a:t>
            </a:r>
            <a:r>
              <a:rPr lang="ru-RU" sz="1200" b="1" dirty="0" smtClean="0">
                <a:solidFill>
                  <a:srgbClr val="7030A0"/>
                </a:solidFill>
              </a:rPr>
              <a:t>НЕ ОСТАВЛЯЙТЕ МАЛОЛЕТНИХ ДЕТЕЙ ОДНИХ БЕЗ НАДЗОРА!</a:t>
            </a:r>
            <a:endParaRPr lang="ru-RU" sz="1200" dirty="0">
              <a:solidFill>
                <a:srgbClr val="7030A0"/>
              </a:solidFill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980728"/>
            <a:ext cx="2746384" cy="403244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692696"/>
            <a:ext cx="7920880" cy="5435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640960" cy="648072"/>
          </a:xfrm>
        </p:spPr>
        <p:txBody>
          <a:bodyPr>
            <a:normAutofit fontScale="90000"/>
          </a:bodyPr>
          <a:lstStyle/>
          <a:p>
            <a:r>
              <a:rPr lang="ru-RU" sz="2400" dirty="0" smtClean="0">
                <a:solidFill>
                  <a:srgbClr val="C00000"/>
                </a:solidFill>
              </a:rPr>
              <a:t>УВАЖАЕМЫЕ РОДИТЕЛИ, БАБУШКИ и ДЕДУШКИ! </a:t>
            </a:r>
            <a:endParaRPr lang="ru-RU" sz="2400" dirty="0">
              <a:solidFill>
                <a:srgbClr val="C0000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7544" y="836713"/>
            <a:ext cx="5184576" cy="432048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1200" b="1" i="1" dirty="0" smtClean="0"/>
              <a:t>Горьковская железная дорога – филиал ОАО «РЖД» выражает тревогу, в связи с резким ростом гибели и травмирования детей на объектах железной дороги. </a:t>
            </a:r>
          </a:p>
          <a:p>
            <a:pPr marL="0" indent="0" algn="just">
              <a:buNone/>
            </a:pPr>
            <a:r>
              <a:rPr lang="ru-RU" sz="1200" b="1" dirty="0" smtClean="0">
                <a:solidFill>
                  <a:srgbClr val="C00000"/>
                </a:solidFill>
              </a:rPr>
              <a:t>В 2016 году получили травмы от движущихся поездов и воздействия электротока 24 подростка (возрастом от 11 до 17 лет), из них со смертельным исходом 12 человек. С начала 2017 года уже травмировано 18 подростков, из них 9 со смертельным исходом </a:t>
            </a:r>
            <a:r>
              <a:rPr lang="ru-RU" sz="1200" b="1" dirty="0" smtClean="0">
                <a:solidFill>
                  <a:srgbClr val="7030A0"/>
                </a:solidFill>
              </a:rPr>
              <a:t>(</a:t>
            </a:r>
            <a:r>
              <a:rPr lang="ru-RU" sz="1200" b="1" i="1" dirty="0" smtClean="0">
                <a:solidFill>
                  <a:srgbClr val="7030A0"/>
                </a:solidFill>
              </a:rPr>
              <a:t>одному мальчику было три с половиной года). </a:t>
            </a:r>
          </a:p>
          <a:p>
            <a:pPr marL="0" indent="0" algn="just">
              <a:buNone/>
            </a:pPr>
            <a:r>
              <a:rPr lang="ru-RU" sz="1200" b="1" dirty="0" smtClean="0"/>
              <a:t>В целях предупреждения гибели и травмирования несовершеннолетних необходимо объяснить детям и подросткам, что: </a:t>
            </a:r>
          </a:p>
          <a:p>
            <a:pPr marL="0" indent="0" algn="just">
              <a:buNone/>
            </a:pPr>
            <a:r>
              <a:rPr lang="ru-RU" sz="1200" b="1" i="1" dirty="0" smtClean="0">
                <a:solidFill>
                  <a:srgbClr val="C00000"/>
                </a:solidFill>
              </a:rPr>
              <a:t>- запрещено переходить железнодорожные пути перед приближающимся поездом, необходимо ходить только в установленных местах по пешеходным переходам и мостам; </a:t>
            </a:r>
          </a:p>
          <a:p>
            <a:pPr marL="0" indent="0" algn="just">
              <a:buNone/>
            </a:pPr>
            <a:r>
              <a:rPr lang="ru-RU" sz="1200" b="1" i="1" dirty="0" smtClean="0">
                <a:solidFill>
                  <a:srgbClr val="C00000"/>
                </a:solidFill>
              </a:rPr>
              <a:t>- не допускается детям играть вблизи железнодорожных путей, а также на мостах; </a:t>
            </a:r>
          </a:p>
          <a:p>
            <a:pPr marL="0" indent="0" algn="just">
              <a:buNone/>
            </a:pPr>
            <a:r>
              <a:rPr lang="ru-RU" sz="1200" b="1" i="1" dirty="0" smtClean="0">
                <a:solidFill>
                  <a:srgbClr val="C00000"/>
                </a:solidFill>
              </a:rPr>
              <a:t>- категорически запрещено подниматься на вагоны и цистерны стоящих поездов, так как можно попасть в опасную зону воздействия высокого напряжения 27000 В от линий контактной сети; </a:t>
            </a:r>
            <a:endParaRPr lang="ru-RU" sz="1200" dirty="0">
              <a:solidFill>
                <a:srgbClr val="C0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9552" y="5157192"/>
            <a:ext cx="81369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200" b="1" i="1" dirty="0" smtClean="0">
                <a:solidFill>
                  <a:srgbClr val="C00000"/>
                </a:solidFill>
              </a:rPr>
              <a:t>Рекомендуем довести до подростков, что применение наушников и разговоры по мобильному телефону около железнодорожных путей не позволит своевременно услышать приближение поезда и может привести к </a:t>
            </a:r>
            <a:r>
              <a:rPr lang="ru-RU" sz="1200" b="1" i="1" dirty="0" err="1" smtClean="0">
                <a:solidFill>
                  <a:srgbClr val="C00000"/>
                </a:solidFill>
              </a:rPr>
              <a:t>травмированию</a:t>
            </a:r>
            <a:r>
              <a:rPr lang="ru-RU" sz="1200" b="1" i="1" dirty="0" smtClean="0">
                <a:solidFill>
                  <a:srgbClr val="C00000"/>
                </a:solidFill>
              </a:rPr>
              <a:t> и гибели. </a:t>
            </a:r>
          </a:p>
          <a:p>
            <a:pPr algn="just"/>
            <a:endParaRPr lang="ru-RU" sz="1200" b="1" i="1" dirty="0" smtClean="0"/>
          </a:p>
          <a:p>
            <a:pPr algn="just"/>
            <a:r>
              <a:rPr lang="ru-RU" sz="1200" b="1" dirty="0" smtClean="0"/>
              <a:t>Соблюдение правил безопасности на железной дороге позволит сохранить здоровье и жизнь ваших детей! </a:t>
            </a:r>
            <a:r>
              <a:rPr lang="ru-RU" sz="1200" b="1" dirty="0" smtClean="0">
                <a:solidFill>
                  <a:srgbClr val="7030A0"/>
                </a:solidFill>
              </a:rPr>
              <a:t>НЕ ОСТАВЛЯЙТЕ МАЛОЛЕТНИХ ДЕТЕЙ ОДНИХ БЕЗ НАДЗОРА!</a:t>
            </a:r>
            <a:endParaRPr lang="ru-RU" sz="1200" dirty="0">
              <a:solidFill>
                <a:srgbClr val="7030A0"/>
              </a:solidFill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1196752"/>
            <a:ext cx="2826884" cy="3600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109816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476672"/>
            <a:ext cx="8003695" cy="5832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</TotalTime>
  <Words>1080</Words>
  <Application>Microsoft Office PowerPoint</Application>
  <PresentationFormat>Экран (4:3)</PresentationFormat>
  <Paragraphs>50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Аспект</vt:lpstr>
      <vt:lpstr>УВАЖАЕМЫЕ РОДИТЕЛИ, БАБУШКИ и ДЕДУШКИ! </vt:lpstr>
      <vt:lpstr>Слайд 2</vt:lpstr>
      <vt:lpstr>УВАЖАЕМЫЕ РОДИТЕЛИ, БАБУШКИ и ДЕДУШКИ! </vt:lpstr>
      <vt:lpstr>Слайд 4</vt:lpstr>
      <vt:lpstr>УВАЖАЕМЫЕ РОДИТЕЛИ, БАБУШКИ и ДЕДУШКИ! </vt:lpstr>
      <vt:lpstr>Слайд 6</vt:lpstr>
      <vt:lpstr>УВАЖАЕМЫЕ РОДИТЕЛИ, БАБУШКИ и ДЕДУШКИ! </vt:lpstr>
      <vt:lpstr>Слайд 8</vt:lpstr>
      <vt:lpstr>УВАЖАЕМЫЕ РОДИТЕЛИ, БАБУШКИ и ДЕДУШКИ! 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УВАЖАЕМЫЕ РОДИТЕЛИ, БАБУШКИ и ДЕДУШКИ! </dc:title>
  <dc:creator>Хуснутдинова Гузель Наилевна</dc:creator>
  <cp:lastModifiedBy>dud_shmanevami</cp:lastModifiedBy>
  <cp:revision>10</cp:revision>
  <dcterms:created xsi:type="dcterms:W3CDTF">2017-08-28T11:17:02Z</dcterms:created>
  <dcterms:modified xsi:type="dcterms:W3CDTF">2017-08-31T06:54:39Z</dcterms:modified>
</cp:coreProperties>
</file>